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789738" cy="9929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7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A4E6"/>
    <a:srgbClr val="F9A291"/>
    <a:srgbClr val="50218F"/>
    <a:srgbClr val="FFFFCC"/>
    <a:srgbClr val="EF1D3B"/>
    <a:srgbClr val="E7E4D5"/>
    <a:srgbClr val="4F2605"/>
    <a:srgbClr val="422004"/>
    <a:srgbClr val="F0E7FD"/>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00" autoAdjust="0"/>
  </p:normalViewPr>
  <p:slideViewPr>
    <p:cSldViewPr>
      <p:cViewPr varScale="1">
        <p:scale>
          <a:sx n="71" d="100"/>
          <a:sy n="71" d="100"/>
        </p:scale>
        <p:origin x="2250" y="84"/>
      </p:cViewPr>
      <p:guideLst>
        <p:guide orient="horz" pos="3075"/>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1638"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6513" y="0"/>
            <a:ext cx="2941637" cy="496888"/>
          </a:xfrm>
          <a:prstGeom prst="rect">
            <a:avLst/>
          </a:prstGeom>
        </p:spPr>
        <p:txBody>
          <a:bodyPr vert="horz" lIns="91440" tIns="45720" rIns="91440" bIns="45720" rtlCol="0"/>
          <a:lstStyle>
            <a:lvl1pPr algn="r">
              <a:defRPr sz="1200"/>
            </a:lvl1pPr>
          </a:lstStyle>
          <a:p>
            <a:fld id="{872602AC-8C87-49AB-98CC-DF3087CB0E3D}" type="datetimeFigureOut">
              <a:rPr kumimoji="1" lang="ja-JP" altLang="en-US" smtClean="0"/>
              <a:t>2022/9/15</a:t>
            </a:fld>
            <a:endParaRPr kumimoji="1" lang="ja-JP" altLang="en-US"/>
          </a:p>
        </p:txBody>
      </p:sp>
      <p:sp>
        <p:nvSpPr>
          <p:cNvPr id="4" name="スライド イメージ プレースホルダー 3"/>
          <p:cNvSpPr>
            <a:spLocks noGrp="1" noRot="1" noChangeAspect="1"/>
          </p:cNvSpPr>
          <p:nvPr>
            <p:ph type="sldImg" idx="2"/>
          </p:nvPr>
        </p:nvSpPr>
        <p:spPr>
          <a:xfrm>
            <a:off x="2105025" y="744538"/>
            <a:ext cx="2579688" cy="37242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16463"/>
            <a:ext cx="5430838" cy="44688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31338"/>
            <a:ext cx="2941638"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6513" y="9431338"/>
            <a:ext cx="2941637" cy="496887"/>
          </a:xfrm>
          <a:prstGeom prst="rect">
            <a:avLst/>
          </a:prstGeom>
        </p:spPr>
        <p:txBody>
          <a:bodyPr vert="horz" lIns="91440" tIns="45720" rIns="91440" bIns="45720" rtlCol="0" anchor="b"/>
          <a:lstStyle>
            <a:lvl1pPr algn="r">
              <a:defRPr sz="1200"/>
            </a:lvl1pPr>
          </a:lstStyle>
          <a:p>
            <a:fld id="{7695F75E-1759-4149-97E3-A94AA970CCAA}" type="slidenum">
              <a:rPr kumimoji="1" lang="ja-JP" altLang="en-US" smtClean="0"/>
              <a:t>‹#›</a:t>
            </a:fld>
            <a:endParaRPr kumimoji="1" lang="ja-JP" altLang="en-US"/>
          </a:p>
        </p:txBody>
      </p:sp>
    </p:spTree>
    <p:extLst>
      <p:ext uri="{BB962C8B-B14F-4D97-AF65-F5344CB8AC3E}">
        <p14:creationId xmlns:p14="http://schemas.microsoft.com/office/powerpoint/2010/main" val="1866469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95F75E-1759-4149-97E3-A94AA970CCAA}" type="slidenum">
              <a:rPr kumimoji="1" lang="ja-JP" altLang="en-US" smtClean="0"/>
              <a:t>1</a:t>
            </a:fld>
            <a:endParaRPr kumimoji="1" lang="ja-JP" altLang="en-US"/>
          </a:p>
        </p:txBody>
      </p:sp>
    </p:spTree>
    <p:extLst>
      <p:ext uri="{BB962C8B-B14F-4D97-AF65-F5344CB8AC3E}">
        <p14:creationId xmlns:p14="http://schemas.microsoft.com/office/powerpoint/2010/main" val="3366562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2022/9/15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10702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2022/9/15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298263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2022/9/15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185679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2022/9/15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448995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2022/9/15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917778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2022/9/15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317591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E7C3B56-9147-42C1-86F7-8AF113B94D43}" type="datetimeFigureOut">
              <a:rPr kumimoji="1" lang="ja-JP" altLang="en-US" smtClean="0"/>
              <a:pPr/>
              <a:t>2022/9/15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282377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E7C3B56-9147-42C1-86F7-8AF113B94D43}" type="datetimeFigureOut">
              <a:rPr kumimoji="1" lang="ja-JP" altLang="en-US" smtClean="0"/>
              <a:pPr/>
              <a:t>2022/9/15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020888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7C3B56-9147-42C1-86F7-8AF113B94D43}" type="datetimeFigureOut">
              <a:rPr kumimoji="1" lang="ja-JP" altLang="en-US" smtClean="0"/>
              <a:pPr/>
              <a:t>2022/9/15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34372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2022/9/15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61538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2022/9/15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4064168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9E7C3B56-9147-42C1-86F7-8AF113B94D43}" type="datetimeFigureOut">
              <a:rPr kumimoji="1" lang="ja-JP" altLang="en-US" smtClean="0"/>
              <a:pPr/>
              <a:t>2022/9/15</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598574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493597" y="2342708"/>
            <a:ext cx="5247606" cy="307777"/>
          </a:xfrm>
          <a:prstGeom prst="rect">
            <a:avLst/>
          </a:prstGeom>
          <a:no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どのようにして、面識のない人とつながるのか</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379090" y="1280592"/>
            <a:ext cx="6196996" cy="738664"/>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位置情報共有アプリは、友だちとしてつながった相手と居場所を確認し合えるので、待ち合わせなどにとても便利です。みなさんの中にも日頃から利用している人がいるのではないでしょうか。</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しかし、自分のさまざまな情報が相手に筒抜けになるので、面識のない人とつながってしまうと、事件に巻き込まれてしまう危険性もあります。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p:cNvSpPr txBox="1"/>
          <p:nvPr/>
        </p:nvSpPr>
        <p:spPr>
          <a:xfrm>
            <a:off x="395640" y="7042973"/>
            <a:ext cx="6180446" cy="646331"/>
          </a:xfrm>
          <a:prstGeom prst="rect">
            <a:avLst/>
          </a:prstGeom>
          <a:noFill/>
        </p:spPr>
        <p:txBody>
          <a:bodyPr wrap="square" rtlCol="0">
            <a:spAutoFit/>
          </a:bodyPr>
          <a:lstStyle/>
          <a:p>
            <a:r>
              <a:rPr lang="ja-JP" altLang="en-US" sz="1200" b="1" dirty="0">
                <a:latin typeface="メイリオ" panose="020B0604030504040204" pitchFamily="50" charset="-128"/>
                <a:ea typeface="メイリオ" panose="020B0604030504040204" pitchFamily="50" charset="-128"/>
              </a:rPr>
              <a:t>　位置情報共有アプリでは、自分の家や学校、行動パターンなどが相手に筒抜けになります。例えインターネット上で仲良くなった相手だとしても、面識のない人とは絶対につながらないように注意しましょう。</a:t>
            </a:r>
            <a:endParaRPr lang="en-US" altLang="ja-JP" sz="1200" b="1"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374860" y="3154541"/>
            <a:ext cx="6180446" cy="938719"/>
          </a:xfrm>
          <a:prstGeom prst="rect">
            <a:avLst/>
          </a:prstGeom>
          <a:noFill/>
        </p:spPr>
        <p:txBody>
          <a:bodyPr wrap="square" rtlCol="0">
            <a:spAutoFit/>
          </a:bodyPr>
          <a:lstStyle/>
          <a:p>
            <a:r>
              <a:rPr lang="ja-JP" altLang="en-US" sz="1100" b="1" dirty="0">
                <a:latin typeface="メイリオ" panose="020B0604030504040204" pitchFamily="50" charset="-128"/>
                <a:ea typeface="メイリオ" panose="020B0604030504040204" pitchFamily="50" charset="-128"/>
              </a:rPr>
              <a:t>・知らない人から友だち申請が来た</a:t>
            </a:r>
            <a:endParaRPr lang="en-US" altLang="ja-JP" sz="1100" b="1" dirty="0">
              <a:latin typeface="メイリオ" panose="020B0604030504040204" pitchFamily="50" charset="-128"/>
              <a:ea typeface="メイリオ" panose="020B0604030504040204" pitchFamily="50" charset="-128"/>
            </a:endParaRPr>
          </a:p>
          <a:p>
            <a:endParaRPr lang="en-US" altLang="ja-JP" sz="1100" b="1" dirty="0">
              <a:latin typeface="メイリオ" panose="020B0604030504040204" pitchFamily="50" charset="-128"/>
              <a:ea typeface="メイリオ" panose="020B0604030504040204" pitchFamily="50" charset="-128"/>
            </a:endParaRPr>
          </a:p>
          <a:p>
            <a:r>
              <a:rPr lang="ja-JP" altLang="en-US" sz="1100" b="1" dirty="0">
                <a:latin typeface="メイリオ" panose="020B0604030504040204" pitchFamily="50" charset="-128"/>
                <a:ea typeface="メイリオ" panose="020B0604030504040204" pitchFamily="50" charset="-128"/>
              </a:rPr>
              <a:t>・他のサービス上で仲良くなった相手から、一緒に利用しようと誘われた</a:t>
            </a:r>
            <a:endParaRPr lang="en-US" altLang="ja-JP" sz="1100" b="1" dirty="0">
              <a:latin typeface="メイリオ" panose="020B0604030504040204" pitchFamily="50" charset="-128"/>
              <a:ea typeface="メイリオ" panose="020B0604030504040204" pitchFamily="50" charset="-128"/>
            </a:endParaRPr>
          </a:p>
          <a:p>
            <a:endParaRPr lang="en-US" altLang="ja-JP" sz="1100" b="1" dirty="0">
              <a:latin typeface="メイリオ" panose="020B0604030504040204" pitchFamily="50" charset="-128"/>
              <a:ea typeface="メイリオ" panose="020B0604030504040204" pitchFamily="50" charset="-128"/>
            </a:endParaRPr>
          </a:p>
          <a:p>
            <a:r>
              <a:rPr lang="ja-JP" altLang="en-US" sz="1100" b="1" dirty="0">
                <a:latin typeface="メイリオ" panose="020B0604030504040204" pitchFamily="50" charset="-128"/>
                <a:ea typeface="メイリオ" panose="020B0604030504040204" pitchFamily="50" charset="-128"/>
              </a:rPr>
              <a:t>・友だち追加に使えるサービス上の</a:t>
            </a:r>
            <a:r>
              <a:rPr lang="en-US" altLang="ja-JP" sz="1100" b="1" dirty="0">
                <a:latin typeface="メイリオ" panose="020B0604030504040204" pitchFamily="50" charset="-128"/>
                <a:ea typeface="メイリオ" panose="020B0604030504040204" pitchFamily="50" charset="-128"/>
              </a:rPr>
              <a:t>ID</a:t>
            </a:r>
            <a:r>
              <a:rPr lang="ja-JP" altLang="en-US" sz="1100" b="1" dirty="0">
                <a:latin typeface="メイリオ" panose="020B0604030504040204" pitchFamily="50" charset="-128"/>
                <a:ea typeface="メイリオ" panose="020B0604030504040204" pitchFamily="50" charset="-128"/>
              </a:rPr>
              <a:t>を</a:t>
            </a:r>
            <a:r>
              <a:rPr lang="en-US" altLang="ja-JP" sz="1100" b="1" dirty="0">
                <a:latin typeface="メイリオ" panose="020B0604030504040204" pitchFamily="50" charset="-128"/>
                <a:ea typeface="メイリオ" panose="020B0604030504040204" pitchFamily="50" charset="-128"/>
              </a:rPr>
              <a:t>SNS</a:t>
            </a:r>
            <a:r>
              <a:rPr lang="ja-JP" altLang="en-US" sz="1100" b="1" dirty="0">
                <a:latin typeface="メイリオ" panose="020B0604030504040204" pitchFamily="50" charset="-128"/>
                <a:ea typeface="メイリオ" panose="020B0604030504040204" pitchFamily="50" charset="-128"/>
              </a:rPr>
              <a:t>で公開した</a:t>
            </a:r>
            <a:endParaRPr lang="en-US" altLang="ja-JP" sz="1100" b="1"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386910" y="632520"/>
            <a:ext cx="6066426" cy="584775"/>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位置情報共有アプリで、面識のない人と</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つながっていませんか？</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a:extLst>
              <a:ext uri="{FF2B5EF4-FFF2-40B4-BE49-F238E27FC236}">
                <a16:creationId xmlns:a16="http://schemas.microsoft.com/office/drawing/2014/main" id="{E325ECE5-2897-4C4E-B0F2-5AF106309D0D}"/>
              </a:ext>
            </a:extLst>
          </p:cNvPr>
          <p:cNvSpPr txBox="1"/>
          <p:nvPr/>
        </p:nvSpPr>
        <p:spPr>
          <a:xfrm>
            <a:off x="2321986" y="9628716"/>
            <a:ext cx="4695183" cy="215444"/>
          </a:xfrm>
          <a:prstGeom prst="rect">
            <a:avLst/>
          </a:prstGeom>
          <a:noFill/>
        </p:spPr>
        <p:txBody>
          <a:bodyPr wrap="square" rtlCol="0">
            <a:spAutoFit/>
          </a:bodyPr>
          <a:lstStyle/>
          <a:p>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本資料は、埼玉県教育委員会の委託により、</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ポールトゥウィン株式会社</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が作成したものです。</a:t>
            </a:r>
          </a:p>
        </p:txBody>
      </p:sp>
      <p:sp>
        <p:nvSpPr>
          <p:cNvPr id="10" name="テキスト ボックス 9">
            <a:extLst>
              <a:ext uri="{FF2B5EF4-FFF2-40B4-BE49-F238E27FC236}">
                <a16:creationId xmlns:a16="http://schemas.microsoft.com/office/drawing/2014/main" id="{2768026E-4287-E9CB-7D70-4486CA2E28EA}"/>
              </a:ext>
            </a:extLst>
          </p:cNvPr>
          <p:cNvSpPr txBox="1"/>
          <p:nvPr/>
        </p:nvSpPr>
        <p:spPr>
          <a:xfrm>
            <a:off x="386909" y="5242773"/>
            <a:ext cx="3474139" cy="1223412"/>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位置情報共有アプリには下のイラストのように、利用者の行動範囲を自動的に判別し、</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アイコンの横に家や学校マークをつける</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機能や、</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その場所での滞在時間をアイコンの横に表示する</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機能を持っているものがあります。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こうした機能によって、自分の家や学校が相手には丸わかりになります。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a:extLst>
              <a:ext uri="{FF2B5EF4-FFF2-40B4-BE49-F238E27FC236}">
                <a16:creationId xmlns:a16="http://schemas.microsoft.com/office/drawing/2014/main" id="{C8655D37-C80D-E1DA-C681-95CA686C06C9}"/>
              </a:ext>
            </a:extLst>
          </p:cNvPr>
          <p:cNvSpPr txBox="1"/>
          <p:nvPr/>
        </p:nvSpPr>
        <p:spPr>
          <a:xfrm>
            <a:off x="386909" y="2703909"/>
            <a:ext cx="6196996" cy="415498"/>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位置情報共有アプリで、面識のない人と友だちとしてつながってしまうケースには主に以下の</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つがあります。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a:extLst>
              <a:ext uri="{FF2B5EF4-FFF2-40B4-BE49-F238E27FC236}">
                <a16:creationId xmlns:a16="http://schemas.microsoft.com/office/drawing/2014/main" id="{57E5801D-9FC7-4343-F981-A5BDDE199581}"/>
              </a:ext>
            </a:extLst>
          </p:cNvPr>
          <p:cNvSpPr txBox="1"/>
          <p:nvPr/>
        </p:nvSpPr>
        <p:spPr>
          <a:xfrm>
            <a:off x="391217" y="4378677"/>
            <a:ext cx="6196996" cy="430887"/>
          </a:xfrm>
          <a:prstGeom prst="rect">
            <a:avLst/>
          </a:prstGeom>
          <a:noFill/>
        </p:spPr>
        <p:txBody>
          <a:bodyPr wrap="square" rtlCol="0">
            <a:spAutoFit/>
          </a:bodyPr>
          <a:lstStyle/>
          <a:p>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　このようにして、位置情報共有アプリで友だちとしてつながった面識のない人から、ストーカー被害を受けたり、家に会いに来られて暴行被害を受けたりした事件が発生しています！</a:t>
            </a: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テキスト ボックス 10">
            <a:extLst>
              <a:ext uri="{FF2B5EF4-FFF2-40B4-BE49-F238E27FC236}">
                <a16:creationId xmlns:a16="http://schemas.microsoft.com/office/drawing/2014/main" id="{87113676-905B-525E-D33B-8E7F86EC50D1}"/>
              </a:ext>
            </a:extLst>
          </p:cNvPr>
          <p:cNvSpPr txBox="1"/>
          <p:nvPr/>
        </p:nvSpPr>
        <p:spPr>
          <a:xfrm>
            <a:off x="4005064" y="5242773"/>
            <a:ext cx="2592288" cy="577081"/>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左のような機能をオフにしていたとしても、</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毎日同じ場所に長時間いることから、簡単に家や学校は推測できます</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675137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17374</TotalTime>
  <Words>397</Words>
  <PresentationFormat>A4 210 x 297 mm</PresentationFormat>
  <Paragraphs>18</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2015-12-15T08:10:10Z</cp:lastPrinted>
  <dcterms:created xsi:type="dcterms:W3CDTF">2015-03-26T01:59:15Z</dcterms:created>
  <dcterms:modified xsi:type="dcterms:W3CDTF">2022-09-15T00:20:47Z</dcterms:modified>
</cp:coreProperties>
</file>