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58" r:id="rId2"/>
    <p:sldId id="320" r:id="rId3"/>
    <p:sldId id="321" r:id="rId4"/>
    <p:sldId id="315" r:id="rId5"/>
    <p:sldId id="284" r:id="rId6"/>
    <p:sldId id="294" r:id="rId7"/>
    <p:sldId id="322" r:id="rId8"/>
    <p:sldId id="316" r:id="rId9"/>
    <p:sldId id="310" r:id="rId10"/>
    <p:sldId id="311" r:id="rId11"/>
    <p:sldId id="319" r:id="rId12"/>
    <p:sldId id="317" r:id="rId13"/>
    <p:sldId id="312" r:id="rId14"/>
    <p:sldId id="291" r:id="rId15"/>
    <p:sldId id="313" r:id="rId16"/>
    <p:sldId id="314" r:id="rId17"/>
    <p:sldId id="318" r:id="rId18"/>
  </p:sldIdLst>
  <p:sldSz cx="12192000" cy="6858000"/>
  <p:notesSz cx="6770688" cy="9902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BEDF1"/>
    <a:srgbClr val="FFFFCC"/>
    <a:srgbClr val="008000"/>
    <a:srgbClr val="FFD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68" autoAdjust="0"/>
    <p:restoredTop sz="93557" autoAdjust="0"/>
  </p:normalViewPr>
  <p:slideViewPr>
    <p:cSldViewPr snapToGrid="0">
      <p:cViewPr varScale="1">
        <p:scale>
          <a:sx n="70" d="100"/>
          <a:sy n="70" d="100"/>
        </p:scale>
        <p:origin x="72"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33965" cy="496861"/>
          </a:xfrm>
          <a:prstGeom prst="rect">
            <a:avLst/>
          </a:prstGeom>
        </p:spPr>
        <p:txBody>
          <a:bodyPr vert="horz" lIns="91833" tIns="45917" rIns="91833" bIns="459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35156" y="0"/>
            <a:ext cx="2933965" cy="496861"/>
          </a:xfrm>
          <a:prstGeom prst="rect">
            <a:avLst/>
          </a:prstGeom>
        </p:spPr>
        <p:txBody>
          <a:bodyPr vert="horz" lIns="91833" tIns="45917" rIns="91833" bIns="45917" rtlCol="0"/>
          <a:lstStyle>
            <a:lvl1pPr algn="r">
              <a:defRPr sz="1200"/>
            </a:lvl1pPr>
          </a:lstStyle>
          <a:p>
            <a:r>
              <a:rPr kumimoji="1" lang="ja-JP" altLang="en-US"/>
              <a:t>児童生徒の自殺予防　子供たちが出す</a:t>
            </a:r>
            <a:r>
              <a:rPr kumimoji="1" lang="en-US" altLang="ja-JP"/>
              <a:t>SOS</a:t>
            </a:r>
            <a:r>
              <a:rPr kumimoji="1" lang="ja-JP" altLang="en-US"/>
              <a:t>に対する感度を上げる</a:t>
            </a:r>
          </a:p>
        </p:txBody>
      </p:sp>
      <p:sp>
        <p:nvSpPr>
          <p:cNvPr id="4" name="フッター プレースホルダー 3"/>
          <p:cNvSpPr>
            <a:spLocks noGrp="1"/>
          </p:cNvSpPr>
          <p:nvPr>
            <p:ph type="ftr" sz="quarter" idx="2"/>
          </p:nvPr>
        </p:nvSpPr>
        <p:spPr>
          <a:xfrm>
            <a:off x="1" y="9405966"/>
            <a:ext cx="2933965" cy="496860"/>
          </a:xfrm>
          <a:prstGeom prst="rect">
            <a:avLst/>
          </a:prstGeom>
        </p:spPr>
        <p:txBody>
          <a:bodyPr vert="horz" lIns="91833" tIns="45917" rIns="91833" bIns="459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35156" y="9405966"/>
            <a:ext cx="2933965" cy="496860"/>
          </a:xfrm>
          <a:prstGeom prst="rect">
            <a:avLst/>
          </a:prstGeom>
        </p:spPr>
        <p:txBody>
          <a:bodyPr vert="horz" lIns="91833" tIns="45917" rIns="91833" bIns="45917" rtlCol="0" anchor="b"/>
          <a:lstStyle>
            <a:lvl1pPr algn="r">
              <a:defRPr sz="1200"/>
            </a:lvl1pPr>
          </a:lstStyle>
          <a:p>
            <a:fld id="{0F697384-12D7-429D-9630-935E488C815F}" type="slidenum">
              <a:rPr kumimoji="1" lang="ja-JP" altLang="en-US" smtClean="0"/>
              <a:t>‹#›</a:t>
            </a:fld>
            <a:endParaRPr kumimoji="1" lang="ja-JP" altLang="en-US"/>
          </a:p>
        </p:txBody>
      </p:sp>
    </p:spTree>
    <p:extLst>
      <p:ext uri="{BB962C8B-B14F-4D97-AF65-F5344CB8AC3E}">
        <p14:creationId xmlns:p14="http://schemas.microsoft.com/office/powerpoint/2010/main" val="44213215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33965" cy="496861"/>
          </a:xfrm>
          <a:prstGeom prst="rect">
            <a:avLst/>
          </a:prstGeom>
        </p:spPr>
        <p:txBody>
          <a:bodyPr vert="horz" lIns="91833" tIns="45917" rIns="91833" bIns="459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5156" y="0"/>
            <a:ext cx="2933965" cy="496861"/>
          </a:xfrm>
          <a:prstGeom prst="rect">
            <a:avLst/>
          </a:prstGeom>
        </p:spPr>
        <p:txBody>
          <a:bodyPr vert="horz" lIns="91833" tIns="45917" rIns="91833" bIns="45917" rtlCol="0"/>
          <a:lstStyle>
            <a:lvl1pPr algn="r">
              <a:defRPr sz="1200"/>
            </a:lvl1pPr>
          </a:lstStyle>
          <a:p>
            <a:r>
              <a:rPr kumimoji="1" lang="ja-JP" altLang="en-US"/>
              <a:t>児童生徒の自殺予防　子供たちが出す</a:t>
            </a:r>
            <a:r>
              <a:rPr kumimoji="1" lang="en-US" altLang="ja-JP"/>
              <a:t>SOS</a:t>
            </a:r>
            <a:r>
              <a:rPr kumimoji="1" lang="ja-JP" altLang="en-US"/>
              <a:t>に対する感度を上げる</a:t>
            </a:r>
          </a:p>
        </p:txBody>
      </p:sp>
      <p:sp>
        <p:nvSpPr>
          <p:cNvPr id="4" name="スライド イメージ プレースホルダー 3"/>
          <p:cNvSpPr>
            <a:spLocks noGrp="1" noRot="1" noChangeAspect="1"/>
          </p:cNvSpPr>
          <p:nvPr>
            <p:ph type="sldImg" idx="2"/>
          </p:nvPr>
        </p:nvSpPr>
        <p:spPr>
          <a:xfrm>
            <a:off x="414338" y="1238250"/>
            <a:ext cx="5942012" cy="3341688"/>
          </a:xfrm>
          <a:prstGeom prst="rect">
            <a:avLst/>
          </a:prstGeom>
          <a:noFill/>
          <a:ln w="12700">
            <a:solidFill>
              <a:prstClr val="black"/>
            </a:solidFill>
          </a:ln>
        </p:spPr>
        <p:txBody>
          <a:bodyPr vert="horz" lIns="91833" tIns="45917" rIns="91833" bIns="45917" rtlCol="0" anchor="ctr"/>
          <a:lstStyle/>
          <a:p>
            <a:endParaRPr lang="ja-JP" altLang="en-US"/>
          </a:p>
        </p:txBody>
      </p:sp>
      <p:sp>
        <p:nvSpPr>
          <p:cNvPr id="5" name="ノート プレースホルダー 4"/>
          <p:cNvSpPr>
            <a:spLocks noGrp="1"/>
          </p:cNvSpPr>
          <p:nvPr>
            <p:ph type="body" sz="quarter" idx="3"/>
          </p:nvPr>
        </p:nvSpPr>
        <p:spPr>
          <a:xfrm>
            <a:off x="677070" y="4765735"/>
            <a:ext cx="5416550" cy="3899238"/>
          </a:xfrm>
          <a:prstGeom prst="rect">
            <a:avLst/>
          </a:prstGeom>
        </p:spPr>
        <p:txBody>
          <a:bodyPr vert="horz" lIns="91833" tIns="45917" rIns="91833" bIns="459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05966"/>
            <a:ext cx="2933965" cy="496860"/>
          </a:xfrm>
          <a:prstGeom prst="rect">
            <a:avLst/>
          </a:prstGeom>
        </p:spPr>
        <p:txBody>
          <a:bodyPr vert="horz" lIns="91833" tIns="45917" rIns="91833" bIns="459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5156" y="9405966"/>
            <a:ext cx="2933965" cy="496860"/>
          </a:xfrm>
          <a:prstGeom prst="rect">
            <a:avLst/>
          </a:prstGeom>
        </p:spPr>
        <p:txBody>
          <a:bodyPr vert="horz" lIns="91833" tIns="45917" rIns="91833" bIns="45917" rtlCol="0" anchor="b"/>
          <a:lstStyle>
            <a:lvl1pPr algn="r">
              <a:defRPr sz="1200"/>
            </a:lvl1pPr>
          </a:lstStyle>
          <a:p>
            <a:fld id="{7171968F-39ED-4FCB-BB73-E0B754A11A73}" type="slidenum">
              <a:rPr kumimoji="1" lang="ja-JP" altLang="en-US" smtClean="0"/>
              <a:t>‹#›</a:t>
            </a:fld>
            <a:endParaRPr kumimoji="1" lang="ja-JP" altLang="en-US"/>
          </a:p>
        </p:txBody>
      </p:sp>
    </p:spTree>
    <p:extLst>
      <p:ext uri="{BB962C8B-B14F-4D97-AF65-F5344CB8AC3E}">
        <p14:creationId xmlns:p14="http://schemas.microsoft.com/office/powerpoint/2010/main" val="331604365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DFE5571E-1C21-9A8A-BF36-4BC37011DB48}"/>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2121101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2CF19194-FB18-2EF7-A3D3-4C85F778D2B4}"/>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2983019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972C2FA9-9953-1D07-3FD2-3A9C2D3AF0EB}"/>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3641482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DA4FA965-852D-06F0-CE14-6F2D22B3E0CA}"/>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307014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46342EFF-16E0-BA4E-A486-42F8817887BD}"/>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2719249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C97648FE-4953-0025-13B7-F44AD9D8FC2B}"/>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3289249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0691FDB5-DE62-89F2-BBA2-879E81EB5168}"/>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1049029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8AD2D0FB-6A8C-3E7D-16DF-40EF7E612D3B}"/>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3520735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859B321F-8A58-4D50-363B-7604BA6F6167}"/>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66867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C41AC-25E8-6679-6A26-ACFF057276C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BE3AC0A-DA41-BCBA-8EF5-4A854E0109B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75D12A7-E11A-9154-281F-044F7EC7B0E9}"/>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6D1EFEB6-FF25-51D9-4696-8E2F018B9906}"/>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1603469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9A868-6CEA-05D2-02A4-209D2F097F4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DE9CA99-DF4D-8536-9EF0-5D22908DDD0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FC1F58F-274D-85E3-A11F-8EF81872DE7C}"/>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4E5641EE-391B-3E5C-F81F-D10434386F28}"/>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12020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DC743821-8637-5008-4825-A86F2605974A}"/>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112888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9DBF94EA-321F-87EC-55D1-5A7DB3E6ED57}"/>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417854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D87387C5-84BE-BD03-8C63-E7AE00587E34}"/>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126855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F046A-6B48-0987-F848-08EB31BEB3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A4FDE9E-E82D-8F80-E149-316D8259C9B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0F81597-6F6E-19CB-C8EB-3F214B6B6015}"/>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2BE14150-578B-13F0-25F9-DD98223C1C60}"/>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2985899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86E916A7-2288-DBEB-EA66-450F5EE21F28}"/>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2207744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5DF8F8F0-8922-5F26-1B59-7CF9BD7673A5}"/>
              </a:ext>
            </a:extLst>
          </p:cNvPr>
          <p:cNvSpPr>
            <a:spLocks noGrp="1"/>
          </p:cNvSpPr>
          <p:nvPr>
            <p:ph type="dt" idx="1"/>
          </p:nvPr>
        </p:nvSpPr>
        <p:spPr/>
        <p:txBody>
          <a:bodyPr/>
          <a:lstStyle/>
          <a:p>
            <a:r>
              <a:rPr kumimoji="1" lang="ja-JP" altLang="en-US"/>
              <a:t>児童生徒の自殺予防　子供たちが出す</a:t>
            </a:r>
            <a:r>
              <a:rPr kumimoji="1" lang="en-US" altLang="ja-JP"/>
              <a:t>SOS</a:t>
            </a:r>
            <a:r>
              <a:rPr kumimoji="1" lang="ja-JP" altLang="en-US"/>
              <a:t>に対する感度を上げる</a:t>
            </a:r>
          </a:p>
        </p:txBody>
      </p:sp>
    </p:spTree>
    <p:extLst>
      <p:ext uri="{BB962C8B-B14F-4D97-AF65-F5344CB8AC3E}">
        <p14:creationId xmlns:p14="http://schemas.microsoft.com/office/powerpoint/2010/main" val="259521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926A57B-5C58-47F8-B1AB-344B262D5009}" type="datetimeFigureOut">
              <a:rPr kumimoji="1" lang="ja-JP" altLang="en-US" smtClean="0"/>
              <a:t>2025/10/1</a:t>
            </a:fld>
            <a:endParaRPr kumimoji="1" lang="ja-JP" altLang="en-US"/>
          </a:p>
        </p:txBody>
      </p:sp>
      <p:sp>
        <p:nvSpPr>
          <p:cNvPr id="5" name="Footer Placeholder 4"/>
          <p:cNvSpPr>
            <a:spLocks noGrp="1"/>
          </p:cNvSpPr>
          <p:nvPr>
            <p:ph type="ftr" sz="quarter" idx="11"/>
          </p:nvPr>
        </p:nvSpPr>
        <p:spPr>
          <a:xfrm>
            <a:off x="2416500" y="329307"/>
            <a:ext cx="4973915" cy="309201"/>
          </a:xfrm>
        </p:spPr>
        <p:txBody>
          <a:bodyPr/>
          <a:lstStyle/>
          <a:p>
            <a:endParaRPr kumimoji="1" lang="ja-JP" altLang="en-US"/>
          </a:p>
        </p:txBody>
      </p:sp>
      <p:sp>
        <p:nvSpPr>
          <p:cNvPr id="6" name="Slide Number Placeholder 5"/>
          <p:cNvSpPr>
            <a:spLocks noGrp="1"/>
          </p:cNvSpPr>
          <p:nvPr>
            <p:ph type="sldNum" sz="quarter" idx="12"/>
          </p:nvPr>
        </p:nvSpPr>
        <p:spPr>
          <a:xfrm>
            <a:off x="1437664" y="798973"/>
            <a:ext cx="811019" cy="503578"/>
          </a:xfrm>
        </p:spPr>
        <p:txBody>
          <a:bodyPr/>
          <a:lstStyle/>
          <a:p>
            <a:fld id="{5F648971-F915-4671-B142-B59838C2D469}" type="slidenum">
              <a:rPr kumimoji="1" lang="ja-JP" altLang="en-US" smtClean="0"/>
              <a:t>‹#›</a:t>
            </a:fld>
            <a:endParaRPr kumimoji="1" lang="ja-JP"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154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926A57B-5C58-47F8-B1AB-344B262D5009}" type="datetimeFigureOut">
              <a:rPr kumimoji="1" lang="ja-JP" altLang="en-US" smtClean="0"/>
              <a:t>2025/10/1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189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926A57B-5C58-47F8-B1AB-344B262D5009}" type="datetimeFigureOut">
              <a:rPr kumimoji="1" lang="ja-JP" altLang="en-US" smtClean="0"/>
              <a:t>2025/10/1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1117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926A57B-5C58-47F8-B1AB-344B262D5009}" type="datetimeFigureOut">
              <a:rPr kumimoji="1" lang="ja-JP" altLang="en-US" smtClean="0"/>
              <a:t>2025/10/1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838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926A57B-5C58-47F8-B1AB-344B262D5009}" type="datetimeFigureOut">
              <a:rPr kumimoji="1" lang="ja-JP" altLang="en-US" smtClean="0"/>
              <a:t>2025/10/1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725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926A57B-5C58-47F8-B1AB-344B262D5009}" type="datetimeFigureOut">
              <a:rPr kumimoji="1" lang="ja-JP" altLang="en-US" smtClean="0"/>
              <a:t>2025/10/1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800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926A57B-5C58-47F8-B1AB-344B262D5009}" type="datetimeFigureOut">
              <a:rPr kumimoji="1" lang="ja-JP" altLang="en-US" smtClean="0"/>
              <a:t>2025/10/1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087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926A57B-5C58-47F8-B1AB-344B262D5009}" type="datetimeFigureOut">
              <a:rPr kumimoji="1" lang="ja-JP" altLang="en-US" smtClean="0"/>
              <a:t>2025/10/1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394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6A57B-5C58-47F8-B1AB-344B262D5009}" type="datetimeFigureOut">
              <a:rPr kumimoji="1" lang="ja-JP" altLang="en-US" smtClean="0"/>
              <a:t>2025/10/1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299270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926A57B-5C58-47F8-B1AB-344B262D5009}" type="datetimeFigureOut">
              <a:rPr kumimoji="1" lang="ja-JP" altLang="en-US" smtClean="0"/>
              <a:t>2025/10/1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414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926A57B-5C58-47F8-B1AB-344B262D5009}" type="datetimeFigureOut">
              <a:rPr kumimoji="1" lang="ja-JP" altLang="en-US" smtClean="0"/>
              <a:t>2025/10/1</a:t>
            </a:fld>
            <a:endParaRPr kumimoji="1" lang="ja-JP" altLang="en-US"/>
          </a:p>
        </p:txBody>
      </p:sp>
      <p:sp>
        <p:nvSpPr>
          <p:cNvPr id="6" name="Footer Placeholder 5"/>
          <p:cNvSpPr>
            <a:spLocks noGrp="1"/>
          </p:cNvSpPr>
          <p:nvPr>
            <p:ph type="ftr" sz="quarter" idx="11"/>
          </p:nvPr>
        </p:nvSpPr>
        <p:spPr>
          <a:xfrm>
            <a:off x="1447382" y="318640"/>
            <a:ext cx="5541004" cy="320931"/>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8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926A57B-5C58-47F8-B1AB-344B262D5009}" type="datetimeFigureOut">
              <a:rPr kumimoji="1" lang="ja-JP" altLang="en-US" smtClean="0"/>
              <a:t>2025/10/1</a:t>
            </a:fld>
            <a:endParaRPr kumimoji="1" lang="ja-JP"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F648971-F915-4671-B142-B59838C2D469}" type="slidenum">
              <a:rPr kumimoji="1" lang="ja-JP" altLang="en-US" smtClean="0"/>
              <a:t>‹#›</a:t>
            </a:fld>
            <a:endParaRPr kumimoji="1" lang="ja-JP"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356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5.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0.png"/><Relationship Id="rId10" Type="http://schemas.openxmlformats.org/officeDocument/2006/relationships/image" Target="../media/image11.svg"/><Relationship Id="rId4" Type="http://schemas.openxmlformats.org/officeDocument/2006/relationships/image" Target="../media/image29.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5.svg"/><Relationship Id="rId5" Type="http://schemas.openxmlformats.org/officeDocument/2006/relationships/image" Target="../media/image15.png"/><Relationship Id="rId10"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黒板とチョーク">
            <a:extLst>
              <a:ext uri="{FF2B5EF4-FFF2-40B4-BE49-F238E27FC236}">
                <a16:creationId xmlns:a16="http://schemas.microsoft.com/office/drawing/2014/main" id="{6355D34E-AFCB-25AA-2B70-A1493B87BF95}"/>
              </a:ext>
            </a:extLst>
          </p:cNvPr>
          <p:cNvPicPr>
            <a:picLocks noChangeAspect="1"/>
          </p:cNvPicPr>
          <p:nvPr/>
        </p:nvPicPr>
        <p:blipFill>
          <a:blip r:embed="rId3" cstate="print">
            <a:extLst>
              <a:ext uri="{28A0092B-C50C-407E-A947-70E740481C1C}">
                <a14:useLocalDpi xmlns:a14="http://schemas.microsoft.com/office/drawing/2010/main" val="0"/>
              </a:ext>
            </a:extLst>
          </a:blip>
          <a:srcRect b="24018"/>
          <a:stretch>
            <a:fillRect/>
          </a:stretch>
        </p:blipFill>
        <p:spPr>
          <a:xfrm>
            <a:off x="0" y="0"/>
            <a:ext cx="12186894" cy="6198980"/>
          </a:xfrm>
          <a:prstGeom prst="rect">
            <a:avLst/>
          </a:prstGeom>
        </p:spPr>
      </p:pic>
      <p:sp>
        <p:nvSpPr>
          <p:cNvPr id="6" name="正方形/長方形 5"/>
          <p:cNvSpPr/>
          <p:nvPr/>
        </p:nvSpPr>
        <p:spPr>
          <a:xfrm>
            <a:off x="462306" y="3198168"/>
            <a:ext cx="10685322" cy="1600438"/>
          </a:xfrm>
          <a:prstGeom prst="rect">
            <a:avLst/>
          </a:prstGeom>
        </p:spPr>
        <p:txBody>
          <a:bodyPr wrap="square">
            <a:spAutoFit/>
          </a:bodyPr>
          <a:lstStyle/>
          <a:p>
            <a:endParaRPr lang="en-US" altLang="ja-JP" sz="6600" b="1" i="1" dirty="0">
              <a:solidFill>
                <a:srgbClr val="002060"/>
              </a:solidFill>
              <a:effectLst>
                <a:outerShdw blurRad="38100" dist="38100" dir="2700000" algn="tl">
                  <a:srgbClr val="000000">
                    <a:alpha val="43137"/>
                  </a:srgbClr>
                </a:outerShdw>
              </a:effectLst>
              <a:latin typeface="FGP楷書体NT-M" panose="03000600000000000000" pitchFamily="66" charset="-128"/>
              <a:ea typeface="FGP楷書体NT-M" panose="03000600000000000000" pitchFamily="66" charset="-128"/>
              <a:cs typeface="Times New Roman" panose="02020603050405020304" pitchFamily="18" charset="0"/>
            </a:endParaRPr>
          </a:p>
          <a:p>
            <a:endParaRPr lang="ja-JP" altLang="en-US" sz="3200" b="1" dirty="0">
              <a:solidFill>
                <a:schemeClr val="bg1"/>
              </a:solidFill>
              <a:effectLst>
                <a:outerShdw blurRad="38100" dist="38100" dir="2700000" algn="tl">
                  <a:srgbClr val="000000">
                    <a:alpha val="43137"/>
                  </a:srgbClr>
                </a:outerShdw>
              </a:effectLst>
              <a:latin typeface="FGP楷書体NT-M" panose="03000600000000000000" pitchFamily="66" charset="-128"/>
              <a:ea typeface="FGP楷書体NT-M" panose="03000600000000000000" pitchFamily="66" charset="-128"/>
            </a:endParaRPr>
          </a:p>
        </p:txBody>
      </p:sp>
      <p:sp>
        <p:nvSpPr>
          <p:cNvPr id="5" name="スライド番号プレースホルダー 5">
            <a:extLst>
              <a:ext uri="{FF2B5EF4-FFF2-40B4-BE49-F238E27FC236}">
                <a16:creationId xmlns:a16="http://schemas.microsoft.com/office/drawing/2014/main" id="{49D6BFA4-9674-09E7-C759-1A0D5CFF2EA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1</a:t>
            </a:fld>
            <a:endParaRPr lang="ja-JP" altLang="en-US" b="1" dirty="0">
              <a:solidFill>
                <a:schemeClr val="bg1"/>
              </a:solidFill>
            </a:endParaRPr>
          </a:p>
        </p:txBody>
      </p:sp>
      <p:pic>
        <p:nvPicPr>
          <p:cNvPr id="7" name="Picture 2" descr="C:\Users\791878\Desktop\H29\コバトン（png形式）\53-1-04.png">
            <a:extLst>
              <a:ext uri="{FF2B5EF4-FFF2-40B4-BE49-F238E27FC236}">
                <a16:creationId xmlns:a16="http://schemas.microsoft.com/office/drawing/2014/main" id="{A900B7E6-EBC2-33E8-555B-4799C7C265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タイトル 2">
            <a:extLst>
              <a:ext uri="{FF2B5EF4-FFF2-40B4-BE49-F238E27FC236}">
                <a16:creationId xmlns:a16="http://schemas.microsoft.com/office/drawing/2014/main" id="{6A6297EF-05D4-A2B4-103A-120115DABB77}"/>
              </a:ext>
            </a:extLst>
          </p:cNvPr>
          <p:cNvSpPr txBox="1">
            <a:spLocks/>
          </p:cNvSpPr>
          <p:nvPr/>
        </p:nvSpPr>
        <p:spPr>
          <a:xfrm>
            <a:off x="0" y="6320772"/>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sp useBgFill="1">
        <p:nvSpPr>
          <p:cNvPr id="21" name="フリーフォーム: 図形 20">
            <a:extLst>
              <a:ext uri="{FF2B5EF4-FFF2-40B4-BE49-F238E27FC236}">
                <a16:creationId xmlns:a16="http://schemas.microsoft.com/office/drawing/2014/main" id="{C2180070-5945-EB0A-6DEE-E86EEA18BA74}"/>
              </a:ext>
            </a:extLst>
          </p:cNvPr>
          <p:cNvSpPr/>
          <p:nvPr/>
        </p:nvSpPr>
        <p:spPr>
          <a:xfrm>
            <a:off x="5106" y="0"/>
            <a:ext cx="12186894" cy="6858000"/>
          </a:xfrm>
          <a:custGeom>
            <a:avLst/>
            <a:gdLst/>
            <a:ahLst/>
            <a:cxnLst/>
            <a:rect l="l" t="t" r="r" b="b"/>
            <a:pathLst>
              <a:path w="12186894" h="6858000">
                <a:moveTo>
                  <a:pt x="915672" y="3952071"/>
                </a:moveTo>
                <a:lnTo>
                  <a:pt x="2101279" y="3952071"/>
                </a:lnTo>
                <a:lnTo>
                  <a:pt x="2101279" y="4148652"/>
                </a:lnTo>
                <a:lnTo>
                  <a:pt x="915672" y="4148652"/>
                </a:lnTo>
                <a:close/>
                <a:moveTo>
                  <a:pt x="5034297" y="3684276"/>
                </a:moveTo>
                <a:lnTo>
                  <a:pt x="5254060" y="3684276"/>
                </a:lnTo>
                <a:cubicBezTo>
                  <a:pt x="5232176" y="3701708"/>
                  <a:pt x="5209612" y="3725941"/>
                  <a:pt x="5186369" y="3756974"/>
                </a:cubicBezTo>
                <a:cubicBezTo>
                  <a:pt x="5171904" y="3785904"/>
                  <a:pt x="5160406" y="3803893"/>
                  <a:pt x="5151875" y="3810940"/>
                </a:cubicBezTo>
                <a:cubicBezTo>
                  <a:pt x="5109715" y="3773355"/>
                  <a:pt x="5070522" y="3731134"/>
                  <a:pt x="5034297" y="3684276"/>
                </a:cubicBezTo>
                <a:close/>
                <a:moveTo>
                  <a:pt x="915672" y="3311884"/>
                </a:moveTo>
                <a:lnTo>
                  <a:pt x="2101279" y="3311884"/>
                </a:lnTo>
                <a:lnTo>
                  <a:pt x="2101279" y="3520334"/>
                </a:lnTo>
                <a:lnTo>
                  <a:pt x="915672" y="3520334"/>
                </a:lnTo>
                <a:close/>
                <a:moveTo>
                  <a:pt x="9815245" y="3243451"/>
                </a:moveTo>
                <a:lnTo>
                  <a:pt x="9855488" y="3307260"/>
                </a:lnTo>
                <a:cubicBezTo>
                  <a:pt x="9938664" y="3446188"/>
                  <a:pt x="9972046" y="3548431"/>
                  <a:pt x="9955633" y="3613989"/>
                </a:cubicBezTo>
                <a:cubicBezTo>
                  <a:pt x="9941663" y="3683348"/>
                  <a:pt x="9894866" y="3718028"/>
                  <a:pt x="9815245" y="3718028"/>
                </a:cubicBezTo>
                <a:close/>
                <a:moveTo>
                  <a:pt x="915672" y="2683567"/>
                </a:moveTo>
                <a:lnTo>
                  <a:pt x="2101279" y="2683567"/>
                </a:lnTo>
                <a:lnTo>
                  <a:pt x="2101279" y="2880148"/>
                </a:lnTo>
                <a:lnTo>
                  <a:pt x="915672" y="2880148"/>
                </a:lnTo>
                <a:close/>
                <a:moveTo>
                  <a:pt x="9815245" y="2543920"/>
                </a:moveTo>
                <a:lnTo>
                  <a:pt x="9953593" y="2543920"/>
                </a:lnTo>
                <a:lnTo>
                  <a:pt x="9815245" y="2971931"/>
                </a:lnTo>
                <a:close/>
                <a:moveTo>
                  <a:pt x="7384064" y="2543920"/>
                </a:moveTo>
                <a:lnTo>
                  <a:pt x="7906302" y="2543920"/>
                </a:lnTo>
                <a:lnTo>
                  <a:pt x="7661688" y="2670585"/>
                </a:lnTo>
                <a:cubicBezTo>
                  <a:pt x="7587753" y="2622862"/>
                  <a:pt x="7495212" y="2580640"/>
                  <a:pt x="7384064" y="2543920"/>
                </a:cubicBezTo>
                <a:close/>
                <a:moveTo>
                  <a:pt x="8423718" y="2076948"/>
                </a:moveTo>
                <a:lnTo>
                  <a:pt x="8370307" y="2112184"/>
                </a:lnTo>
                <a:lnTo>
                  <a:pt x="6556384" y="2112184"/>
                </a:lnTo>
                <a:lnTo>
                  <a:pt x="6556384" y="2543920"/>
                </a:lnTo>
                <a:lnTo>
                  <a:pt x="7231435" y="2543920"/>
                </a:lnTo>
                <a:lnTo>
                  <a:pt x="6987007" y="2802814"/>
                </a:lnTo>
                <a:cubicBezTo>
                  <a:pt x="7068854" y="2844603"/>
                  <a:pt x="7168133" y="2908337"/>
                  <a:pt x="7284846" y="2994017"/>
                </a:cubicBezTo>
                <a:cubicBezTo>
                  <a:pt x="7404278" y="3076111"/>
                  <a:pt x="7475678" y="3115736"/>
                  <a:pt x="7499045" y="3112893"/>
                </a:cubicBezTo>
                <a:lnTo>
                  <a:pt x="6265407" y="3112893"/>
                </a:lnTo>
                <a:lnTo>
                  <a:pt x="6265407" y="3544629"/>
                </a:lnTo>
                <a:lnTo>
                  <a:pt x="7382580" y="3544629"/>
                </a:lnTo>
                <a:lnTo>
                  <a:pt x="7382580" y="4222648"/>
                </a:lnTo>
                <a:cubicBezTo>
                  <a:pt x="7390369" y="4274080"/>
                  <a:pt x="7363045" y="4299859"/>
                  <a:pt x="7300610" y="4299982"/>
                </a:cubicBezTo>
                <a:lnTo>
                  <a:pt x="6917091" y="4299982"/>
                </a:lnTo>
                <a:lnTo>
                  <a:pt x="7053956" y="4778267"/>
                </a:lnTo>
                <a:lnTo>
                  <a:pt x="7557834" y="4778267"/>
                </a:lnTo>
                <a:cubicBezTo>
                  <a:pt x="7646233" y="4778267"/>
                  <a:pt x="7717200" y="4747050"/>
                  <a:pt x="7770735" y="4684613"/>
                </a:cubicBezTo>
                <a:cubicBezTo>
                  <a:pt x="7823280" y="4623290"/>
                  <a:pt x="7849553" y="4549541"/>
                  <a:pt x="7849553" y="4463367"/>
                </a:cubicBezTo>
                <a:lnTo>
                  <a:pt x="7849553" y="3544629"/>
                </a:lnTo>
                <a:lnTo>
                  <a:pt x="8278693" y="3544629"/>
                </a:lnTo>
                <a:cubicBezTo>
                  <a:pt x="8190540" y="3627959"/>
                  <a:pt x="8066409" y="3729217"/>
                  <a:pt x="7906302" y="3848402"/>
                </a:cubicBezTo>
                <a:lnTo>
                  <a:pt x="8279249" y="4196313"/>
                </a:lnTo>
                <a:cubicBezTo>
                  <a:pt x="8389655" y="4103957"/>
                  <a:pt x="8526645" y="3964249"/>
                  <a:pt x="8690215" y="3777188"/>
                </a:cubicBezTo>
                <a:cubicBezTo>
                  <a:pt x="8846738" y="3596927"/>
                  <a:pt x="8946635" y="3464389"/>
                  <a:pt x="8989908" y="3379575"/>
                </a:cubicBezTo>
                <a:lnTo>
                  <a:pt x="8644222" y="3066158"/>
                </a:lnTo>
                <a:lnTo>
                  <a:pt x="8605648" y="3112893"/>
                </a:lnTo>
                <a:lnTo>
                  <a:pt x="7965832" y="3112893"/>
                </a:lnTo>
                <a:lnTo>
                  <a:pt x="8105479" y="3010337"/>
                </a:lnTo>
                <a:lnTo>
                  <a:pt x="8000883" y="2942831"/>
                </a:lnTo>
                <a:cubicBezTo>
                  <a:pt x="8302431" y="2733640"/>
                  <a:pt x="8546796" y="2548124"/>
                  <a:pt x="8733982" y="2386285"/>
                </a:cubicBezTo>
                <a:close/>
                <a:moveTo>
                  <a:pt x="10942618" y="2030770"/>
                </a:moveTo>
                <a:lnTo>
                  <a:pt x="10942618" y="2391477"/>
                </a:lnTo>
                <a:lnTo>
                  <a:pt x="10443747" y="2391477"/>
                </a:lnTo>
                <a:lnTo>
                  <a:pt x="10478613" y="2330463"/>
                </a:lnTo>
                <a:lnTo>
                  <a:pt x="10173356" y="2065449"/>
                </a:lnTo>
                <a:lnTo>
                  <a:pt x="10133484" y="2100500"/>
                </a:lnTo>
                <a:lnTo>
                  <a:pt x="9348457" y="2100500"/>
                </a:lnTo>
                <a:lnTo>
                  <a:pt x="9348457" y="4789951"/>
                </a:lnTo>
                <a:lnTo>
                  <a:pt x="9815245" y="4789951"/>
                </a:lnTo>
                <a:lnTo>
                  <a:pt x="9815245" y="3835606"/>
                </a:lnTo>
                <a:lnTo>
                  <a:pt x="9883863" y="4161448"/>
                </a:lnTo>
                <a:cubicBezTo>
                  <a:pt x="10088975" y="4145252"/>
                  <a:pt x="10216381" y="4112241"/>
                  <a:pt x="10266083" y="4062416"/>
                </a:cubicBezTo>
                <a:cubicBezTo>
                  <a:pt x="10317145" y="4036947"/>
                  <a:pt x="10359490" y="3982176"/>
                  <a:pt x="10393119" y="3898104"/>
                </a:cubicBezTo>
                <a:cubicBezTo>
                  <a:pt x="10434536" y="3806613"/>
                  <a:pt x="10451227" y="3711228"/>
                  <a:pt x="10443191" y="3611949"/>
                </a:cubicBezTo>
                <a:cubicBezTo>
                  <a:pt x="10427489" y="3439600"/>
                  <a:pt x="10353926" y="3257732"/>
                  <a:pt x="10222501" y="3066344"/>
                </a:cubicBezTo>
                <a:lnTo>
                  <a:pt x="10314301" y="2613651"/>
                </a:lnTo>
                <a:lnTo>
                  <a:pt x="10314301" y="2823214"/>
                </a:lnTo>
                <a:lnTo>
                  <a:pt x="10628459" y="2823214"/>
                </a:lnTo>
                <a:lnTo>
                  <a:pt x="10628459" y="3253096"/>
                </a:lnTo>
                <a:cubicBezTo>
                  <a:pt x="10628459" y="3444978"/>
                  <a:pt x="10601878" y="3617018"/>
                  <a:pt x="10548714" y="3769213"/>
                </a:cubicBezTo>
                <a:cubicBezTo>
                  <a:pt x="10464024" y="4015620"/>
                  <a:pt x="10296683" y="4231364"/>
                  <a:pt x="10046691" y="4416447"/>
                </a:cubicBezTo>
                <a:lnTo>
                  <a:pt x="10365857" y="4801449"/>
                </a:lnTo>
                <a:cubicBezTo>
                  <a:pt x="10614860" y="4646286"/>
                  <a:pt x="10801179" y="4410204"/>
                  <a:pt x="10924814" y="4093201"/>
                </a:cubicBezTo>
                <a:cubicBezTo>
                  <a:pt x="11022982" y="3831464"/>
                  <a:pt x="11072065" y="3621469"/>
                  <a:pt x="11072065" y="3463215"/>
                </a:cubicBezTo>
                <a:lnTo>
                  <a:pt x="11396609" y="3463215"/>
                </a:lnTo>
                <a:lnTo>
                  <a:pt x="11361559" y="4148095"/>
                </a:lnTo>
                <a:cubicBezTo>
                  <a:pt x="11354882" y="4249353"/>
                  <a:pt x="11324097" y="4299982"/>
                  <a:pt x="11269203" y="4299982"/>
                </a:cubicBezTo>
                <a:lnTo>
                  <a:pt x="10849520" y="4299982"/>
                </a:lnTo>
                <a:lnTo>
                  <a:pt x="11011607" y="4766584"/>
                </a:lnTo>
                <a:lnTo>
                  <a:pt x="11467081" y="4766584"/>
                </a:lnTo>
                <a:cubicBezTo>
                  <a:pt x="11666383" y="4766584"/>
                  <a:pt x="11778891" y="4659206"/>
                  <a:pt x="11804607" y="4444451"/>
                </a:cubicBezTo>
                <a:lnTo>
                  <a:pt x="11839288" y="4086710"/>
                </a:lnTo>
                <a:lnTo>
                  <a:pt x="11886764" y="3031478"/>
                </a:lnTo>
                <a:lnTo>
                  <a:pt x="11095432" y="3031478"/>
                </a:lnTo>
                <a:lnTo>
                  <a:pt x="11095432" y="2823214"/>
                </a:lnTo>
                <a:lnTo>
                  <a:pt x="12026410" y="2823214"/>
                </a:lnTo>
                <a:lnTo>
                  <a:pt x="12026410" y="2391477"/>
                </a:lnTo>
                <a:lnTo>
                  <a:pt x="11409591" y="2391477"/>
                </a:lnTo>
                <a:lnTo>
                  <a:pt x="11409591" y="2030770"/>
                </a:lnTo>
                <a:close/>
                <a:moveTo>
                  <a:pt x="4181952" y="2007217"/>
                </a:moveTo>
                <a:cubicBezTo>
                  <a:pt x="4124585" y="2092155"/>
                  <a:pt x="4051825" y="2165842"/>
                  <a:pt x="3963673" y="2228278"/>
                </a:cubicBezTo>
                <a:cubicBezTo>
                  <a:pt x="3939193" y="2209238"/>
                  <a:pt x="3887513" y="2179936"/>
                  <a:pt x="3808634" y="2140373"/>
                </a:cubicBezTo>
                <a:cubicBezTo>
                  <a:pt x="3703914" y="2092031"/>
                  <a:pt x="3610507" y="2055373"/>
                  <a:pt x="3528413" y="2030399"/>
                </a:cubicBezTo>
                <a:lnTo>
                  <a:pt x="3252458" y="2378310"/>
                </a:lnTo>
                <a:cubicBezTo>
                  <a:pt x="3412195" y="2424550"/>
                  <a:pt x="3532431" y="2474808"/>
                  <a:pt x="3613165" y="2529084"/>
                </a:cubicBezTo>
                <a:cubicBezTo>
                  <a:pt x="3573107" y="2566051"/>
                  <a:pt x="3417944" y="2638749"/>
                  <a:pt x="3147676" y="2747178"/>
                </a:cubicBezTo>
                <a:lnTo>
                  <a:pt x="3464061" y="3090824"/>
                </a:lnTo>
                <a:cubicBezTo>
                  <a:pt x="3537871" y="3066622"/>
                  <a:pt x="3609325" y="3036770"/>
                  <a:pt x="3678425" y="3001267"/>
                </a:cubicBezTo>
                <a:lnTo>
                  <a:pt x="3706263" y="2986031"/>
                </a:lnTo>
                <a:lnTo>
                  <a:pt x="3706263" y="3252539"/>
                </a:lnTo>
                <a:lnTo>
                  <a:pt x="3170858" y="3252539"/>
                </a:lnTo>
                <a:lnTo>
                  <a:pt x="3170858" y="3684276"/>
                </a:lnTo>
                <a:lnTo>
                  <a:pt x="3578300" y="3684276"/>
                </a:lnTo>
                <a:cubicBezTo>
                  <a:pt x="3480256" y="3831650"/>
                  <a:pt x="3332820" y="3981558"/>
                  <a:pt x="3135993" y="4134001"/>
                </a:cubicBezTo>
                <a:lnTo>
                  <a:pt x="3355199" y="4603755"/>
                </a:lnTo>
                <a:cubicBezTo>
                  <a:pt x="3514071" y="4495450"/>
                  <a:pt x="3631092" y="4359637"/>
                  <a:pt x="3706263" y="4196313"/>
                </a:cubicBezTo>
                <a:lnTo>
                  <a:pt x="3706263" y="4778267"/>
                </a:lnTo>
                <a:lnTo>
                  <a:pt x="4161552" y="4778267"/>
                </a:lnTo>
                <a:lnTo>
                  <a:pt x="4161552" y="4080034"/>
                </a:lnTo>
                <a:lnTo>
                  <a:pt x="4395780" y="4277913"/>
                </a:lnTo>
                <a:lnTo>
                  <a:pt x="4580492" y="3863609"/>
                </a:lnTo>
                <a:cubicBezTo>
                  <a:pt x="4534005" y="3833442"/>
                  <a:pt x="4477194" y="3795981"/>
                  <a:pt x="4410060" y="3751224"/>
                </a:cubicBezTo>
                <a:cubicBezTo>
                  <a:pt x="4334271" y="3705726"/>
                  <a:pt x="4290195" y="3683410"/>
                  <a:pt x="4277832" y="3684276"/>
                </a:cubicBezTo>
                <a:lnTo>
                  <a:pt x="4532460" y="3684276"/>
                </a:lnTo>
                <a:lnTo>
                  <a:pt x="4533943" y="3684276"/>
                </a:lnTo>
                <a:lnTo>
                  <a:pt x="4800069" y="3684276"/>
                </a:lnTo>
                <a:lnTo>
                  <a:pt x="4590692" y="3782937"/>
                </a:lnTo>
                <a:cubicBezTo>
                  <a:pt x="4640394" y="3908057"/>
                  <a:pt x="4710186" y="4019329"/>
                  <a:pt x="4800069" y="4116754"/>
                </a:cubicBezTo>
                <a:cubicBezTo>
                  <a:pt x="4707466" y="4203299"/>
                  <a:pt x="4536786" y="4280015"/>
                  <a:pt x="4288031" y="4346902"/>
                </a:cubicBezTo>
                <a:lnTo>
                  <a:pt x="4576598" y="4789951"/>
                </a:lnTo>
                <a:cubicBezTo>
                  <a:pt x="4832153" y="4709341"/>
                  <a:pt x="5027003" y="4596832"/>
                  <a:pt x="5161147" y="4452425"/>
                </a:cubicBezTo>
                <a:cubicBezTo>
                  <a:pt x="5319896" y="4621188"/>
                  <a:pt x="5532364" y="4733697"/>
                  <a:pt x="5798552" y="4789951"/>
                </a:cubicBezTo>
                <a:lnTo>
                  <a:pt x="6000140" y="4332436"/>
                </a:lnTo>
                <a:cubicBezTo>
                  <a:pt x="5779326" y="4281870"/>
                  <a:pt x="5608647" y="4213190"/>
                  <a:pt x="5488102" y="4126397"/>
                </a:cubicBezTo>
                <a:cubicBezTo>
                  <a:pt x="5664036" y="3928209"/>
                  <a:pt x="5784272" y="3704366"/>
                  <a:pt x="5848810" y="3454869"/>
                </a:cubicBezTo>
                <a:lnTo>
                  <a:pt x="5443037" y="3205805"/>
                </a:lnTo>
                <a:lnTo>
                  <a:pt x="5423935" y="3252539"/>
                </a:lnTo>
                <a:lnTo>
                  <a:pt x="4533943" y="3252539"/>
                </a:lnTo>
                <a:lnTo>
                  <a:pt x="4532460" y="3252539"/>
                </a:lnTo>
                <a:lnTo>
                  <a:pt x="4161552" y="3252539"/>
                </a:lnTo>
                <a:lnTo>
                  <a:pt x="4161552" y="2915199"/>
                </a:lnTo>
                <a:lnTo>
                  <a:pt x="3824403" y="2915199"/>
                </a:lnTo>
                <a:lnTo>
                  <a:pt x="3878653" y="2877807"/>
                </a:lnTo>
                <a:cubicBezTo>
                  <a:pt x="3921579" y="2846604"/>
                  <a:pt x="3963457" y="2812890"/>
                  <a:pt x="4004288" y="2776665"/>
                </a:cubicBezTo>
                <a:cubicBezTo>
                  <a:pt x="4101836" y="2819443"/>
                  <a:pt x="4192956" y="2885403"/>
                  <a:pt x="4277647" y="2974544"/>
                </a:cubicBezTo>
                <a:lnTo>
                  <a:pt x="4348486" y="2886312"/>
                </a:lnTo>
                <a:lnTo>
                  <a:pt x="4631306" y="3230470"/>
                </a:lnTo>
                <a:cubicBezTo>
                  <a:pt x="4867698" y="3072587"/>
                  <a:pt x="4997145" y="2843737"/>
                  <a:pt x="5019646" y="2543920"/>
                </a:cubicBezTo>
                <a:lnTo>
                  <a:pt x="5091046" y="2543920"/>
                </a:lnTo>
                <a:lnTo>
                  <a:pt x="5091046" y="2892388"/>
                </a:lnTo>
                <a:cubicBezTo>
                  <a:pt x="5091046" y="3055711"/>
                  <a:pt x="5172769" y="3137373"/>
                  <a:pt x="5336216" y="3137373"/>
                </a:cubicBezTo>
                <a:lnTo>
                  <a:pt x="5662058" y="3137373"/>
                </a:lnTo>
                <a:cubicBezTo>
                  <a:pt x="5716581" y="3137373"/>
                  <a:pt x="5764552" y="3120744"/>
                  <a:pt x="5805970" y="3087485"/>
                </a:cubicBezTo>
                <a:cubicBezTo>
                  <a:pt x="5862843" y="3049653"/>
                  <a:pt x="5895791" y="3008235"/>
                  <a:pt x="5904817" y="2963231"/>
                </a:cubicBezTo>
                <a:cubicBezTo>
                  <a:pt x="5929544" y="2913777"/>
                  <a:pt x="5941908" y="2741367"/>
                  <a:pt x="5941908" y="2446001"/>
                </a:cubicBezTo>
                <a:lnTo>
                  <a:pt x="5556535" y="2344743"/>
                </a:lnTo>
                <a:cubicBezTo>
                  <a:pt x="5556535" y="2562095"/>
                  <a:pt x="5560676" y="2670771"/>
                  <a:pt x="5568960" y="2670771"/>
                </a:cubicBezTo>
                <a:lnTo>
                  <a:pt x="5529550" y="2670771"/>
                </a:lnTo>
                <a:lnTo>
                  <a:pt x="5527975" y="2668453"/>
                </a:lnTo>
                <a:cubicBezTo>
                  <a:pt x="5528531" y="2666722"/>
                  <a:pt x="5530757" y="2664898"/>
                  <a:pt x="5534651" y="2662982"/>
                </a:cubicBezTo>
                <a:lnTo>
                  <a:pt x="5534651" y="2112184"/>
                </a:lnTo>
                <a:lnTo>
                  <a:pt x="4602376" y="2112184"/>
                </a:lnTo>
                <a:cubicBezTo>
                  <a:pt x="4602376" y="2335965"/>
                  <a:pt x="4587045" y="2493848"/>
                  <a:pt x="4556384" y="2585833"/>
                </a:cubicBezTo>
                <a:lnTo>
                  <a:pt x="4543365" y="2612812"/>
                </a:lnTo>
                <a:lnTo>
                  <a:pt x="4530617" y="2602257"/>
                </a:lnTo>
                <a:cubicBezTo>
                  <a:pt x="4493549" y="2573813"/>
                  <a:pt x="4424804" y="2532608"/>
                  <a:pt x="4324381" y="2478641"/>
                </a:cubicBezTo>
                <a:cubicBezTo>
                  <a:pt x="4417108" y="2431535"/>
                  <a:pt x="4506311" y="2351172"/>
                  <a:pt x="4591991" y="2237551"/>
                </a:cubicBezTo>
                <a:close/>
                <a:moveTo>
                  <a:pt x="1284911" y="1972352"/>
                </a:moveTo>
                <a:lnTo>
                  <a:pt x="1166962" y="2263514"/>
                </a:lnTo>
                <a:lnTo>
                  <a:pt x="425518" y="2263514"/>
                </a:lnTo>
                <a:lnTo>
                  <a:pt x="425518" y="4778267"/>
                </a:lnTo>
                <a:lnTo>
                  <a:pt x="915672" y="4778267"/>
                </a:lnTo>
                <a:lnTo>
                  <a:pt x="915672" y="4580388"/>
                </a:lnTo>
                <a:lnTo>
                  <a:pt x="2101279" y="4580388"/>
                </a:lnTo>
                <a:lnTo>
                  <a:pt x="2101279" y="4778267"/>
                </a:lnTo>
                <a:lnTo>
                  <a:pt x="2591433" y="4778267"/>
                </a:lnTo>
                <a:lnTo>
                  <a:pt x="2591433" y="2263514"/>
                </a:lnTo>
                <a:lnTo>
                  <a:pt x="1718688" y="2263514"/>
                </a:lnTo>
                <a:lnTo>
                  <a:pt x="1811785" y="2047831"/>
                </a:lnTo>
                <a:close/>
                <a:moveTo>
                  <a:pt x="0" y="0"/>
                </a:moveTo>
                <a:lnTo>
                  <a:pt x="12186894" y="0"/>
                </a:lnTo>
                <a:lnTo>
                  <a:pt x="12186894" y="6858000"/>
                </a:lnTo>
                <a:lnTo>
                  <a:pt x="0" y="6858000"/>
                </a:lnTo>
                <a:close/>
              </a:path>
            </a:pathLst>
          </a:cu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Tree>
    <p:extLst>
      <p:ext uri="{BB962C8B-B14F-4D97-AF65-F5344CB8AC3E}">
        <p14:creationId xmlns:p14="http://schemas.microsoft.com/office/powerpoint/2010/main" val="3651608614"/>
      </p:ext>
    </p:extLst>
  </p:cSld>
  <p:clrMapOvr>
    <a:masterClrMapping/>
  </p:clrMapOvr>
  <mc:AlternateContent xmlns:mc="http://schemas.openxmlformats.org/markup-compatibility/2006" xmlns:p14="http://schemas.microsoft.com/office/powerpoint/2010/main">
    <mc:Choice Requires="p14">
      <p:transition spd="slow" p14:dur="3000" advTm="3000">
        <p:randomBar dir="vert"/>
      </p:transition>
    </mc:Choice>
    <mc:Fallback xmlns="">
      <p:transition spd="slow" advTm="3000">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17E3903-0622-5120-3A0E-56B11180B862}"/>
              </a:ext>
            </a:extLst>
          </p:cNvPr>
          <p:cNvSpPr/>
          <p:nvPr/>
        </p:nvSpPr>
        <p:spPr>
          <a:xfrm>
            <a:off x="0" y="0"/>
            <a:ext cx="12192000" cy="6156322"/>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7D727723-07CB-45E5-3D4B-F2F88B146E45}"/>
              </a:ext>
            </a:extLst>
          </p:cNvPr>
          <p:cNvSpPr/>
          <p:nvPr/>
        </p:nvSpPr>
        <p:spPr>
          <a:xfrm>
            <a:off x="995842" y="777778"/>
            <a:ext cx="11566982" cy="529348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17204" y="5401361"/>
            <a:ext cx="10705330" cy="523220"/>
          </a:xfrm>
          <a:prstGeom prst="rect">
            <a:avLst/>
          </a:prstGeom>
        </p:spPr>
        <p:txBody>
          <a:bodyPr wrap="square">
            <a:spAutoFit/>
          </a:bodyPr>
          <a:lstStyle/>
          <a:p>
            <a:pPr algn="dist"/>
            <a:r>
              <a:rPr lang="ja-JP" altLang="en-US" sz="2800" b="1" dirty="0">
                <a:solidFill>
                  <a:schemeClr val="bg1"/>
                </a:solidFill>
                <a:latin typeface="BIZ UDPゴシック" panose="020B0400000000000000" pitchFamily="50" charset="-128"/>
                <a:ea typeface="BIZ UDPゴシック" panose="020B0400000000000000" pitchFamily="50" charset="-128"/>
              </a:rPr>
              <a:t>事例２への対応のポイント</a:t>
            </a:r>
            <a:endParaRPr lang="ja-JP" altLang="en-US" sz="32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 name="正方形/長方形 4"/>
          <p:cNvSpPr/>
          <p:nvPr/>
        </p:nvSpPr>
        <p:spPr>
          <a:xfrm>
            <a:off x="1036563" y="812092"/>
            <a:ext cx="9794599" cy="707886"/>
          </a:xfrm>
          <a:prstGeom prst="rect">
            <a:avLst/>
          </a:prstGeom>
          <a:noFill/>
        </p:spPr>
        <p:txBody>
          <a:bodyPr wrap="square" lIns="91440" tIns="45720" rIns="91440" bIns="45720">
            <a:spAutoFit/>
          </a:bodyPr>
          <a:lstStyle/>
          <a:p>
            <a:pPr algn="dist"/>
            <a:r>
              <a:rPr lang="ja-JP" altLang="en-US" sz="4000" b="1" cap="none" spc="0" dirty="0">
                <a:ln w="0"/>
                <a:solidFill>
                  <a:srgbClr val="FF0000"/>
                </a:solidFill>
                <a:latin typeface="BIZ UDPゴシック" panose="020B0400000000000000" pitchFamily="50" charset="-128"/>
                <a:ea typeface="BIZ UDPゴシック" panose="020B0400000000000000" pitchFamily="50" charset="-128"/>
              </a:rPr>
              <a:t>〇</a:t>
            </a:r>
            <a:r>
              <a:rPr lang="ja-JP" altLang="en-US" sz="4000" b="1" dirty="0">
                <a:ln w="0"/>
                <a:solidFill>
                  <a:srgbClr val="FF0000"/>
                </a:solidFill>
                <a:latin typeface="BIZ UDPゴシック" panose="020B0400000000000000" pitchFamily="50" charset="-128"/>
                <a:ea typeface="BIZ UDPゴシック" panose="020B0400000000000000" pitchFamily="50" charset="-128"/>
              </a:rPr>
              <a:t>情報を組織で共有し対応する。</a:t>
            </a:r>
            <a:endParaRPr lang="ja-JP" altLang="en-US" sz="4000" b="1" cap="none" spc="0" dirty="0">
              <a:ln w="0"/>
              <a:solidFill>
                <a:srgbClr val="FF0000"/>
              </a:solidFill>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1018546" y="2211134"/>
            <a:ext cx="10506988" cy="707886"/>
          </a:xfrm>
          <a:prstGeom prst="rect">
            <a:avLst/>
          </a:prstGeom>
          <a:noFill/>
        </p:spPr>
        <p:txBody>
          <a:bodyPr wrap="square" lIns="91440" tIns="45720" rIns="91440" bIns="45720">
            <a:spAutoFit/>
          </a:bodyPr>
          <a:lstStyle/>
          <a:p>
            <a:pPr algn="dist"/>
            <a:r>
              <a:rPr lang="ja-JP" altLang="en-US" sz="4000" b="1" cap="none" spc="0" dirty="0">
                <a:ln w="0"/>
                <a:solidFill>
                  <a:srgbClr val="FF0000"/>
                </a:solidFill>
                <a:latin typeface="BIZ UDPゴシック" panose="020B0400000000000000" pitchFamily="50" charset="-128"/>
                <a:ea typeface="BIZ UDPゴシック" panose="020B0400000000000000" pitchFamily="50" charset="-128"/>
              </a:rPr>
              <a:t>〇保護者、関係機関との連携を検討する。</a:t>
            </a:r>
          </a:p>
        </p:txBody>
      </p:sp>
      <p:sp>
        <p:nvSpPr>
          <p:cNvPr id="8" name="正方形/長方形 7"/>
          <p:cNvSpPr/>
          <p:nvPr/>
        </p:nvSpPr>
        <p:spPr>
          <a:xfrm>
            <a:off x="1069247" y="3267779"/>
            <a:ext cx="10842248" cy="2311860"/>
          </a:xfrm>
          <a:prstGeom prst="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3200" b="1" dirty="0">
                <a:latin typeface="BIZ UDPゴシック" panose="020B0400000000000000" pitchFamily="50" charset="-128"/>
                <a:ea typeface="BIZ UDPゴシック" panose="020B0400000000000000" pitchFamily="50" charset="-128"/>
              </a:rPr>
              <a:t>　自殺念慮を打ち明けられた場合、その思いをきちんと受け止めつつも、個人で抱え込むことなく、</a:t>
            </a:r>
            <a:r>
              <a:rPr kumimoji="1" lang="ja-JP" altLang="en-US" sz="3200" b="1" u="sng" dirty="0">
                <a:solidFill>
                  <a:srgbClr val="FF0000"/>
                </a:solidFill>
                <a:latin typeface="BIZ UDPゴシック" panose="020B0400000000000000" pitchFamily="50" charset="-128"/>
                <a:ea typeface="BIZ UDPゴシック" panose="020B0400000000000000" pitchFamily="50" charset="-128"/>
              </a:rPr>
              <a:t>組織で情報を共有し、保護者とも連携を図り、必要に応じて関係機関との連携も検討する等、組織で対応を検討する</a:t>
            </a:r>
            <a:r>
              <a:rPr kumimoji="1" lang="ja-JP" altLang="en-US" sz="3200" b="1" dirty="0">
                <a:latin typeface="BIZ UDPゴシック" panose="020B0400000000000000" pitchFamily="50" charset="-128"/>
                <a:ea typeface="BIZ UDPゴシック" panose="020B0400000000000000" pitchFamily="50" charset="-128"/>
              </a:rPr>
              <a:t>ことが肝心です。</a:t>
            </a:r>
            <a:endParaRPr kumimoji="1" lang="en-US" altLang="ja-JP" sz="3200" b="1" dirty="0">
              <a:latin typeface="BIZ UDPゴシック" panose="020B0400000000000000" pitchFamily="50" charset="-128"/>
              <a:ea typeface="BIZ UDPゴシック" panose="020B0400000000000000" pitchFamily="50" charset="-128"/>
            </a:endParaRPr>
          </a:p>
        </p:txBody>
      </p:sp>
      <p:pic>
        <p:nvPicPr>
          <p:cNvPr id="21" name="図 20"/>
          <p:cNvPicPr>
            <a:picLocks noChangeAspect="1"/>
          </p:cNvPicPr>
          <p:nvPr/>
        </p:nvPicPr>
        <p:blipFill>
          <a:blip r:embed="rId3">
            <a:clrChange>
              <a:clrFrom>
                <a:srgbClr val="FFFFFF"/>
              </a:clrFrom>
              <a:clrTo>
                <a:srgbClr val="FFFFFF">
                  <a:alpha val="0"/>
                </a:srgbClr>
              </a:clrTo>
            </a:clrChange>
          </a:blip>
          <a:stretch>
            <a:fillRect/>
          </a:stretch>
        </p:blipFill>
        <p:spPr>
          <a:xfrm>
            <a:off x="10300162" y="984753"/>
            <a:ext cx="1710550" cy="1415393"/>
          </a:xfrm>
          <a:prstGeom prst="rect">
            <a:avLst/>
          </a:prstGeom>
        </p:spPr>
      </p:pic>
      <p:sp>
        <p:nvSpPr>
          <p:cNvPr id="6" name="スライド番号プレースホルダー 5">
            <a:extLst>
              <a:ext uri="{FF2B5EF4-FFF2-40B4-BE49-F238E27FC236}">
                <a16:creationId xmlns:a16="http://schemas.microsoft.com/office/drawing/2014/main" id="{64D3D2CB-D7F4-DDE9-214A-6098BC9A96D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10</a:t>
            </a:fld>
            <a:endParaRPr lang="ja-JP" altLang="en-US" b="1" dirty="0">
              <a:solidFill>
                <a:schemeClr val="bg1"/>
              </a:solidFill>
            </a:endParaRPr>
          </a:p>
        </p:txBody>
      </p:sp>
      <p:sp>
        <p:nvSpPr>
          <p:cNvPr id="10" name="タイトル 2">
            <a:extLst>
              <a:ext uri="{FF2B5EF4-FFF2-40B4-BE49-F238E27FC236}">
                <a16:creationId xmlns:a16="http://schemas.microsoft.com/office/drawing/2014/main" id="{A4A55BA3-7537-93A3-6244-833910430831}"/>
              </a:ext>
            </a:extLst>
          </p:cNvPr>
          <p:cNvSpPr txBox="1">
            <a:spLocks/>
          </p:cNvSpPr>
          <p:nvPr/>
        </p:nvSpPr>
        <p:spPr>
          <a:xfrm>
            <a:off x="0" y="6320772"/>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11" name="Picture 2" descr="C:\Users\791878\Desktop\H29\コバトン（png形式）\53-1-04.png">
            <a:extLst>
              <a:ext uri="{FF2B5EF4-FFF2-40B4-BE49-F238E27FC236}">
                <a16:creationId xmlns:a16="http://schemas.microsoft.com/office/drawing/2014/main" id="{7DDB705B-9FB8-CFAC-6F3C-D1130D53A0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6E2BF154-8086-4B9A-32DB-BD4B3A2B054B}"/>
              </a:ext>
            </a:extLst>
          </p:cNvPr>
          <p:cNvSpPr/>
          <p:nvPr/>
        </p:nvSpPr>
        <p:spPr>
          <a:xfrm>
            <a:off x="158114" y="838471"/>
            <a:ext cx="695739" cy="5214857"/>
          </a:xfrm>
          <a:prstGeom prst="rect">
            <a:avLst/>
          </a:prstGeom>
          <a:solidFill>
            <a:srgbClr val="00800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a:latin typeface="BIZ UDPゴシック" panose="020B0400000000000000" pitchFamily="50" charset="-128"/>
                <a:ea typeface="BIZ UDPゴシック" panose="020B0400000000000000" pitchFamily="50" charset="-128"/>
              </a:rPr>
              <a:t>事例２　自殺念慮を打ち明けられた</a:t>
            </a:r>
          </a:p>
        </p:txBody>
      </p:sp>
      <p:sp>
        <p:nvSpPr>
          <p:cNvPr id="12" name="楕円 11">
            <a:extLst>
              <a:ext uri="{FF2B5EF4-FFF2-40B4-BE49-F238E27FC236}">
                <a16:creationId xmlns:a16="http://schemas.microsoft.com/office/drawing/2014/main" id="{8F8B9E51-7038-C80D-B30E-D0A3408261F0}"/>
              </a:ext>
            </a:extLst>
          </p:cNvPr>
          <p:cNvSpPr/>
          <p:nvPr/>
        </p:nvSpPr>
        <p:spPr>
          <a:xfrm>
            <a:off x="0" y="8752"/>
            <a:ext cx="995842" cy="995842"/>
          </a:xfrm>
          <a:prstGeom prst="ellipse">
            <a:avLst/>
          </a:prstGeom>
          <a:ln>
            <a:solidFill>
              <a:schemeClr val="accent6">
                <a:lumMod val="5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3" name="グラフィックス 12" descr="クリップボード 枠線">
            <a:extLst>
              <a:ext uri="{FF2B5EF4-FFF2-40B4-BE49-F238E27FC236}">
                <a16:creationId xmlns:a16="http://schemas.microsoft.com/office/drawing/2014/main" id="{53B2DCD2-88BD-15FC-17DB-94EED19D1E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721" y="49473"/>
            <a:ext cx="914400" cy="914400"/>
          </a:xfrm>
          <a:prstGeom prst="rect">
            <a:avLst/>
          </a:prstGeom>
        </p:spPr>
      </p:pic>
      <p:sp>
        <p:nvSpPr>
          <p:cNvPr id="14" name="角丸四角形 2">
            <a:extLst>
              <a:ext uri="{FF2B5EF4-FFF2-40B4-BE49-F238E27FC236}">
                <a16:creationId xmlns:a16="http://schemas.microsoft.com/office/drawing/2014/main" id="{0A0E6128-CD69-1E1D-A58F-52F481A428C3}"/>
              </a:ext>
            </a:extLst>
          </p:cNvPr>
          <p:cNvSpPr/>
          <p:nvPr/>
        </p:nvSpPr>
        <p:spPr>
          <a:xfrm>
            <a:off x="1100179" y="49473"/>
            <a:ext cx="11051100"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600" b="1" dirty="0">
                <a:ln w="9525" cmpd="sng">
                  <a:noFill/>
                  <a:prstDash val="solid"/>
                </a:ln>
                <a:solidFill>
                  <a:srgbClr val="FF0000"/>
                </a:solidFill>
                <a:latin typeface="BIZ UDPゴシック" panose="020B0400000000000000" pitchFamily="50" charset="-128"/>
                <a:ea typeface="BIZ UDPゴシック" panose="020B0400000000000000" pitchFamily="50" charset="-128"/>
              </a:rPr>
              <a:t>事例２　対応のポイント</a:t>
            </a:r>
          </a:p>
        </p:txBody>
      </p:sp>
    </p:spTree>
    <p:extLst>
      <p:ext uri="{BB962C8B-B14F-4D97-AF65-F5344CB8AC3E}">
        <p14:creationId xmlns:p14="http://schemas.microsoft.com/office/powerpoint/2010/main" val="3885684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childTnLst>
                                </p:cTn>
                              </p:par>
                            </p:childTnLst>
                          </p:cTn>
                        </p:par>
                        <p:par>
                          <p:cTn id="8" fill="hold">
                            <p:stCondLst>
                              <p:cond delay="3000"/>
                            </p:stCondLst>
                            <p:childTnLst>
                              <p:par>
                                <p:cTn id="9" presetID="10" presetClass="entr" presetSubtype="0" fill="hold" grpId="0"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childTnLst>
                                </p:cTn>
                              </p:par>
                              <p:par>
                                <p:cTn id="12" presetID="14" presetClass="entr" presetSubtype="10" fill="hold" nodeType="withEffect">
                                  <p:stCondLst>
                                    <p:cond delay="2000"/>
                                  </p:stCondLst>
                                  <p:childTnLst>
                                    <p:set>
                                      <p:cBhvr>
                                        <p:cTn id="13" dur="1" fill="hold">
                                          <p:stCondLst>
                                            <p:cond delay="0"/>
                                          </p:stCondLst>
                                        </p:cTn>
                                        <p:tgtEl>
                                          <p:spTgt spid="21"/>
                                        </p:tgtEl>
                                        <p:attrNameLst>
                                          <p:attrName>style.visibility</p:attrName>
                                        </p:attrNameLst>
                                      </p:cBhvr>
                                      <p:to>
                                        <p:strVal val="visible"/>
                                      </p:to>
                                    </p:set>
                                    <p:animEffect transition="in" filter="randombar(horizontal)">
                                      <p:cBhvr>
                                        <p:cTn id="14" dur="3000"/>
                                        <p:tgtEl>
                                          <p:spTgt spid="21"/>
                                        </p:tgtEl>
                                      </p:cBhvr>
                                    </p:animEffect>
                                  </p:childTnLst>
                                </p:cTn>
                              </p:par>
                            </p:childTnLst>
                          </p:cTn>
                        </p:par>
                        <p:par>
                          <p:cTn id="15" fill="hold">
                            <p:stCondLst>
                              <p:cond delay="8000"/>
                            </p:stCondLst>
                            <p:childTnLst>
                              <p:par>
                                <p:cTn id="16" presetID="10" presetClass="entr" presetSubtype="0" fill="hold" grpId="0" nodeType="afterEffect">
                                  <p:stCondLst>
                                    <p:cond delay="2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3000"/>
                                        <p:tgtEl>
                                          <p:spTgt spid="7"/>
                                        </p:tgtEl>
                                      </p:cBhvr>
                                    </p:animEffect>
                                  </p:childTnLst>
                                </p:cTn>
                              </p:par>
                            </p:childTnLst>
                          </p:cTn>
                        </p:par>
                        <p:par>
                          <p:cTn id="19" fill="hold">
                            <p:stCondLst>
                              <p:cond delay="13000"/>
                            </p:stCondLst>
                            <p:childTnLst>
                              <p:par>
                                <p:cTn id="20" presetID="10" presetClass="entr" presetSubtype="0" fill="hold" grpId="0" nodeType="after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3000"/>
                                        <p:tgtEl>
                                          <p:spTgt spid="8"/>
                                        </p:tgtEl>
                                      </p:cBhvr>
                                    </p:animEffect>
                                  </p:childTnLst>
                                </p:cTn>
                              </p:par>
                            </p:childTnLst>
                          </p:cTn>
                        </p:par>
                        <p:par>
                          <p:cTn id="23" fill="hold">
                            <p:stCondLst>
                              <p:cond delay="18000"/>
                            </p:stCondLst>
                            <p:childTnLst>
                              <p:par>
                                <p:cTn id="24" presetID="26" presetClass="emph" presetSubtype="0" fill="hold" grpId="1" nodeType="afterEffect">
                                  <p:stCondLst>
                                    <p:cond delay="25000"/>
                                  </p:stCondLst>
                                  <p:childTnLst>
                                    <p:animEffect transition="out" filter="fade">
                                      <p:cBhvr>
                                        <p:cTn id="25" dur="3000" tmFilter="0, 0; .2, .5; .8, .5; 1, 0"/>
                                        <p:tgtEl>
                                          <p:spTgt spid="8"/>
                                        </p:tgtEl>
                                      </p:cBhvr>
                                    </p:animEffect>
                                    <p:animScale>
                                      <p:cBhvr>
                                        <p:cTn id="26" dur="1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8" grpId="1"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D4DB6D-AEC2-68EC-6879-827B352254FC}"/>
              </a:ext>
            </a:extLst>
          </p:cNvPr>
          <p:cNvSpPr/>
          <p:nvPr/>
        </p:nvSpPr>
        <p:spPr>
          <a:xfrm>
            <a:off x="0" y="0"/>
            <a:ext cx="12192000" cy="6156322"/>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872A9779-1FF8-876D-5770-D1F53B63136D}"/>
              </a:ext>
            </a:extLst>
          </p:cNvPr>
          <p:cNvSpPr/>
          <p:nvPr/>
        </p:nvSpPr>
        <p:spPr>
          <a:xfrm>
            <a:off x="995842" y="804767"/>
            <a:ext cx="11566982" cy="5266493"/>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100080" y="41194"/>
            <a:ext cx="10996833"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b="1" dirty="0">
                <a:ln w="9525" cmpd="sng">
                  <a:noFill/>
                  <a:prstDash val="solid"/>
                </a:ln>
                <a:solidFill>
                  <a:srgbClr val="FF0000"/>
                </a:solidFill>
                <a:latin typeface="BIZ UDPゴシック" panose="020B0400000000000000" pitchFamily="50" charset="-128"/>
                <a:ea typeface="BIZ UDPゴシック" panose="020B0400000000000000" pitchFamily="50" charset="-128"/>
              </a:rPr>
              <a:t>子供たちの心理</a:t>
            </a:r>
          </a:p>
        </p:txBody>
      </p:sp>
      <p:sp>
        <p:nvSpPr>
          <p:cNvPr id="24" name="台形 23"/>
          <p:cNvSpPr/>
          <p:nvPr/>
        </p:nvSpPr>
        <p:spPr>
          <a:xfrm>
            <a:off x="1578324" y="5533463"/>
            <a:ext cx="8333510" cy="495930"/>
          </a:xfrm>
          <a:prstGeom prst="trapezoid">
            <a:avLst>
              <a:gd name="adj" fmla="val 77131"/>
            </a:avLst>
          </a:prstGeom>
          <a:solidFill>
            <a:schemeClr val="accent2">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安心・安全　生徒相互の人間関係　教職員との信頼関係　よい学級</a:t>
            </a:r>
            <a:r>
              <a:rPr kumimoji="1" lang="ja-JP" altLang="en-US" b="1" dirty="0">
                <a:latin typeface="BIZ UDPゴシック" panose="020B0400000000000000" pitchFamily="50" charset="-128"/>
                <a:ea typeface="BIZ UDPゴシック" panose="020B0400000000000000" pitchFamily="50" charset="-128"/>
              </a:rPr>
              <a:t>　</a:t>
            </a:r>
          </a:p>
        </p:txBody>
      </p:sp>
      <p:sp>
        <p:nvSpPr>
          <p:cNvPr id="20" name="台形 19"/>
          <p:cNvSpPr/>
          <p:nvPr/>
        </p:nvSpPr>
        <p:spPr>
          <a:xfrm>
            <a:off x="1995845" y="4621196"/>
            <a:ext cx="7454225" cy="864438"/>
          </a:xfrm>
          <a:prstGeom prst="trapezoid">
            <a:avLst>
              <a:gd name="adj" fmla="val 76264"/>
            </a:avLst>
          </a:prstGeom>
          <a:solidFill>
            <a:schemeClr val="accent1">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生きづらさ・困りごと</a:t>
            </a:r>
            <a:endParaRPr lang="en-US" altLang="ja-JP" sz="3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0"/>
            <a:r>
              <a:rPr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学業・家庭・友人・経済・健康問題など</a:t>
            </a:r>
          </a:p>
        </p:txBody>
      </p:sp>
      <p:sp>
        <p:nvSpPr>
          <p:cNvPr id="26" name="台形 25"/>
          <p:cNvSpPr/>
          <p:nvPr/>
        </p:nvSpPr>
        <p:spPr>
          <a:xfrm>
            <a:off x="2735253" y="3672909"/>
            <a:ext cx="5991481" cy="895449"/>
          </a:xfrm>
          <a:prstGeom prst="trapezoid">
            <a:avLst>
              <a:gd name="adj" fmla="val 76264"/>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600" b="1" kern="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ストレス</a:t>
            </a:r>
            <a:endParaRPr lang="en-US" altLang="ja-JP" sz="3600" b="1" kern="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0"/>
            <a:r>
              <a:rPr lang="ja-JP" altLang="en-US" b="1" kern="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不安・不眠・食欲不振などを引き起こす</a:t>
            </a:r>
          </a:p>
        </p:txBody>
      </p:sp>
      <p:sp>
        <p:nvSpPr>
          <p:cNvPr id="27" name="台形 26"/>
          <p:cNvSpPr/>
          <p:nvPr/>
        </p:nvSpPr>
        <p:spPr>
          <a:xfrm>
            <a:off x="3471648" y="2697305"/>
            <a:ext cx="4536716" cy="914400"/>
          </a:xfrm>
          <a:prstGeom prst="trapezoid">
            <a:avLst>
              <a:gd name="adj" fmla="val 76264"/>
            </a:avLst>
          </a:prstGeom>
          <a:solidFill>
            <a:schemeClr val="accent1">
              <a:lumMod val="5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200" b="1" kern="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精神疾患</a:t>
            </a:r>
            <a:endParaRPr lang="en-US" altLang="ja-JP" sz="3200" b="1" kern="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lvl="0"/>
            <a:r>
              <a:rPr lang="ja-JP" altLang="en-US" b="1" kern="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うつなどで思考狭窄</a:t>
            </a:r>
          </a:p>
        </p:txBody>
      </p:sp>
      <p:sp>
        <p:nvSpPr>
          <p:cNvPr id="28" name="台形 27"/>
          <p:cNvSpPr/>
          <p:nvPr/>
        </p:nvSpPr>
        <p:spPr>
          <a:xfrm>
            <a:off x="4186654" y="733921"/>
            <a:ext cx="2987869" cy="1898982"/>
          </a:xfrm>
          <a:prstGeom prst="trapezoid">
            <a:avLst>
              <a:gd name="adj" fmla="val 152915"/>
            </a:avLst>
          </a:prstGeom>
          <a:solidFill>
            <a:srgbClr val="00206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3200" b="1" kern="0" dirty="0">
              <a:solidFill>
                <a:schemeClr val="bg1"/>
              </a:solidFill>
              <a:latin typeface="BIZ UDPゴシック" panose="020B0400000000000000" pitchFamily="50" charset="-128"/>
              <a:ea typeface="BIZ UDPゴシック" panose="020B0400000000000000" pitchFamily="50" charset="-128"/>
            </a:endParaRPr>
          </a:p>
        </p:txBody>
      </p:sp>
      <p:sp>
        <p:nvSpPr>
          <p:cNvPr id="29" name="テキスト ボックス 28"/>
          <p:cNvSpPr txBox="1"/>
          <p:nvPr/>
        </p:nvSpPr>
        <p:spPr>
          <a:xfrm>
            <a:off x="775855" y="6367499"/>
            <a:ext cx="8124433" cy="369332"/>
          </a:xfrm>
          <a:prstGeom prst="rect">
            <a:avLst/>
          </a:prstGeom>
          <a:noFill/>
        </p:spPr>
        <p:txBody>
          <a:bodyPr wrap="square" rtlCol="0">
            <a:spAutoFit/>
          </a:bodyPr>
          <a:lstStyle/>
          <a:p>
            <a:r>
              <a:rPr kumimoji="1" lang="ja-JP" altLang="en-US" sz="1600" dirty="0">
                <a:solidFill>
                  <a:schemeClr val="bg1">
                    <a:lumMod val="50000"/>
                  </a:schemeClr>
                </a:solidFill>
                <a:latin typeface="ＭＳ ゴシック" panose="020B0609070205080204" pitchFamily="49" charset="-128"/>
                <a:ea typeface="ＭＳ ゴシック" panose="020B0609070205080204" pitchFamily="49" charset="-128"/>
              </a:rPr>
              <a:t>図　生きづらさの要因　</a:t>
            </a:r>
            <a:r>
              <a:rPr lang="ja-JP" altLang="en-US" sz="1600" dirty="0">
                <a:solidFill>
                  <a:schemeClr val="bg1">
                    <a:lumMod val="50000"/>
                  </a:schemeClr>
                </a:solidFill>
                <a:latin typeface="ＭＳ ゴシック" panose="020B0609070205080204" pitchFamily="49" charset="-128"/>
                <a:ea typeface="ＭＳ ゴシック" panose="020B0609070205080204" pitchFamily="49" charset="-128"/>
              </a:rPr>
              <a:t>　　</a:t>
            </a:r>
            <a:r>
              <a:rPr kumimoji="1" lang="ja-JP" altLang="en-US" sz="1600" dirty="0">
                <a:solidFill>
                  <a:schemeClr val="bg1">
                    <a:lumMod val="50000"/>
                  </a:schemeClr>
                </a:solidFill>
                <a:latin typeface="ＭＳ ゴシック" panose="020B0609070205080204" pitchFamily="49" charset="-128"/>
                <a:ea typeface="ＭＳ ゴシック" panose="020B0609070205080204" pitchFamily="49" charset="-128"/>
              </a:rPr>
              <a:t>中央大学客員教授</a:t>
            </a:r>
            <a:r>
              <a:rPr kumimoji="1" lang="en-US" altLang="ja-JP" sz="1600" dirty="0">
                <a:solidFill>
                  <a:schemeClr val="bg1">
                    <a:lumMod val="50000"/>
                  </a:schemeClr>
                </a:solidFill>
                <a:latin typeface="ＭＳ ゴシック" panose="020B0609070205080204" pitchFamily="49" charset="-128"/>
                <a:ea typeface="ＭＳ ゴシック" panose="020B0609070205080204" pitchFamily="49" charset="-128"/>
              </a:rPr>
              <a:t>/</a:t>
            </a:r>
            <a:r>
              <a:rPr kumimoji="1" lang="ja-JP" altLang="en-US" sz="1600" dirty="0">
                <a:solidFill>
                  <a:schemeClr val="bg1">
                    <a:lumMod val="50000"/>
                  </a:schemeClr>
                </a:solidFill>
                <a:latin typeface="ＭＳ ゴシック" panose="020B0609070205080204" pitchFamily="49" charset="-128"/>
                <a:ea typeface="ＭＳ ゴシック" panose="020B0609070205080204" pitchFamily="49" charset="-128"/>
              </a:rPr>
              <a:t>防衛医科大学校教授　高橋　聡美</a:t>
            </a:r>
            <a:r>
              <a:rPr kumimoji="1" lang="ja-JP" altLang="en-US" dirty="0">
                <a:solidFill>
                  <a:schemeClr val="bg1">
                    <a:lumMod val="50000"/>
                  </a:schemeClr>
                </a:solidFill>
                <a:latin typeface="ＭＳ ゴシック" panose="020B0609070205080204" pitchFamily="49" charset="-128"/>
                <a:ea typeface="ＭＳ ゴシック" panose="020B0609070205080204" pitchFamily="49" charset="-128"/>
              </a:rPr>
              <a:t>　</a:t>
            </a:r>
            <a:r>
              <a:rPr kumimoji="1" lang="ja-JP" altLang="en-US" sz="1600" dirty="0">
                <a:solidFill>
                  <a:schemeClr val="bg1">
                    <a:lumMod val="50000"/>
                  </a:schemeClr>
                </a:solidFill>
                <a:latin typeface="ＭＳ ゴシック" panose="020B0609070205080204" pitchFamily="49" charset="-128"/>
                <a:ea typeface="ＭＳ ゴシック" panose="020B0609070205080204" pitchFamily="49" charset="-128"/>
              </a:rPr>
              <a:t>氏</a:t>
            </a:r>
            <a:endParaRPr kumimoji="1" lang="en-US" altLang="ja-JP" sz="160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21" name="正方形/長方形 20"/>
          <p:cNvSpPr/>
          <p:nvPr/>
        </p:nvSpPr>
        <p:spPr>
          <a:xfrm>
            <a:off x="4884984" y="1351175"/>
            <a:ext cx="153410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自殺</a:t>
            </a:r>
            <a:endParaRPr kumimoji="1" lang="en-US" altLang="ja-JP" sz="36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r>
              <a:rPr lang="ja-JP" altLang="en-US"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死ぬしかない</a:t>
            </a:r>
            <a:endParaRPr kumimoji="1" lang="ja-JP" altLang="en-US"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0283" y="3402559"/>
            <a:ext cx="1176770" cy="1176770"/>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0283" y="4252736"/>
            <a:ext cx="1445649" cy="1283013"/>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4192" y="2374100"/>
            <a:ext cx="1315743" cy="1315743"/>
          </a:xfrm>
          <a:prstGeom prst="rect">
            <a:avLst/>
          </a:prstGeom>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9791" y="1376623"/>
            <a:ext cx="1734088" cy="909886"/>
          </a:xfrm>
          <a:prstGeom prst="rect">
            <a:avLst/>
          </a:prstGeom>
        </p:spPr>
      </p:pic>
      <p:sp>
        <p:nvSpPr>
          <p:cNvPr id="25" name="正方形/長方形 24"/>
          <p:cNvSpPr/>
          <p:nvPr/>
        </p:nvSpPr>
        <p:spPr>
          <a:xfrm>
            <a:off x="1029348" y="1074067"/>
            <a:ext cx="3855636" cy="3108543"/>
          </a:xfrm>
          <a:prstGeom prst="rect">
            <a:avLst/>
          </a:prstGeom>
          <a:noFill/>
        </p:spPr>
        <p:txBody>
          <a:bodyPr wrap="square" lIns="91440" tIns="45720" rIns="91440" bIns="45720">
            <a:spAutoFit/>
          </a:bodyPr>
          <a:lstStyle/>
          <a:p>
            <a:r>
              <a:rPr lang="ja-JP" altLang="en-US" sz="2800" b="1" dirty="0">
                <a:ln w="0"/>
                <a:latin typeface="BIZ UDPゴシック" panose="020B0400000000000000" pitchFamily="50" charset="-128"/>
                <a:ea typeface="BIZ UDPゴシック" panose="020B0400000000000000" pitchFamily="50" charset="-128"/>
              </a:rPr>
              <a:t>　追い詰められるまでには長い道程があり、</a:t>
            </a:r>
            <a:endParaRPr lang="en-US" altLang="ja-JP" sz="2800" b="1" dirty="0">
              <a:ln w="0"/>
              <a:latin typeface="BIZ UDPゴシック" panose="020B0400000000000000" pitchFamily="50" charset="-128"/>
              <a:ea typeface="BIZ UDPゴシック" panose="020B0400000000000000" pitchFamily="50" charset="-128"/>
            </a:endParaRPr>
          </a:p>
          <a:p>
            <a:r>
              <a:rPr lang="ja-JP" altLang="en-US" sz="2800" b="1" dirty="0">
                <a:ln w="0"/>
                <a:latin typeface="BIZ UDPゴシック" panose="020B0400000000000000" pitchFamily="50" charset="-128"/>
                <a:ea typeface="BIZ UDPゴシック" panose="020B0400000000000000" pitchFamily="50" charset="-128"/>
              </a:rPr>
              <a:t>それまでにどう対応</a:t>
            </a:r>
            <a:endParaRPr lang="en-US" altLang="ja-JP" sz="2800" b="1" dirty="0">
              <a:ln w="0"/>
              <a:latin typeface="BIZ UDPゴシック" panose="020B0400000000000000" pitchFamily="50" charset="-128"/>
              <a:ea typeface="BIZ UDPゴシック" panose="020B0400000000000000" pitchFamily="50" charset="-128"/>
            </a:endParaRPr>
          </a:p>
          <a:p>
            <a:r>
              <a:rPr lang="ja-JP" altLang="en-US" sz="2800" b="1" dirty="0">
                <a:ln w="0"/>
                <a:latin typeface="BIZ UDPゴシック" panose="020B0400000000000000" pitchFamily="50" charset="-128"/>
                <a:ea typeface="BIZ UDPゴシック" panose="020B0400000000000000" pitchFamily="50" charset="-128"/>
              </a:rPr>
              <a:t>したかが重要です。</a:t>
            </a:r>
            <a:endParaRPr lang="en-US" altLang="ja-JP" sz="2800" b="1" dirty="0">
              <a:ln w="0"/>
              <a:latin typeface="BIZ UDPゴシック" panose="020B0400000000000000" pitchFamily="50" charset="-128"/>
              <a:ea typeface="BIZ UDPゴシック" panose="020B0400000000000000" pitchFamily="50" charset="-128"/>
            </a:endParaRPr>
          </a:p>
          <a:p>
            <a:r>
              <a:rPr lang="ja-JP" altLang="en-US" sz="2800" b="1" dirty="0">
                <a:ln w="0"/>
                <a:solidFill>
                  <a:srgbClr val="FF0000"/>
                </a:solidFill>
                <a:latin typeface="BIZ UDPゴシック" panose="020B0400000000000000" pitchFamily="50" charset="-128"/>
                <a:ea typeface="BIZ UDPゴシック" panose="020B0400000000000000" pitchFamily="50" charset="-128"/>
              </a:rPr>
              <a:t>子供たちが出す</a:t>
            </a:r>
            <a:endParaRPr lang="en-US" altLang="ja-JP" sz="2800" b="1" dirty="0">
              <a:ln w="0"/>
              <a:solidFill>
                <a:srgbClr val="FF0000"/>
              </a:solidFill>
              <a:latin typeface="BIZ UDPゴシック" panose="020B0400000000000000" pitchFamily="50" charset="-128"/>
              <a:ea typeface="BIZ UDPゴシック" panose="020B0400000000000000" pitchFamily="50" charset="-128"/>
            </a:endParaRPr>
          </a:p>
          <a:p>
            <a:r>
              <a:rPr lang="en-US" altLang="ja-JP" sz="2800" b="1" dirty="0">
                <a:ln w="0"/>
                <a:solidFill>
                  <a:srgbClr val="FF0000"/>
                </a:solidFill>
                <a:latin typeface="BIZ UDPゴシック" panose="020B0400000000000000" pitchFamily="50" charset="-128"/>
                <a:ea typeface="BIZ UDPゴシック" panose="020B0400000000000000" pitchFamily="50" charset="-128"/>
              </a:rPr>
              <a:t>SOS</a:t>
            </a:r>
            <a:r>
              <a:rPr lang="ja-JP" altLang="en-US" sz="2800" b="1" dirty="0">
                <a:ln w="0"/>
                <a:solidFill>
                  <a:srgbClr val="FF0000"/>
                </a:solidFill>
                <a:latin typeface="BIZ UDPゴシック" panose="020B0400000000000000" pitchFamily="50" charset="-128"/>
                <a:ea typeface="BIZ UDPゴシック" panose="020B0400000000000000" pitchFamily="50" charset="-128"/>
              </a:rPr>
              <a:t>に早い段階</a:t>
            </a:r>
            <a:endParaRPr lang="en-US" altLang="ja-JP" sz="2800" b="1" dirty="0">
              <a:ln w="0"/>
              <a:solidFill>
                <a:srgbClr val="FF0000"/>
              </a:solidFill>
              <a:latin typeface="BIZ UDPゴシック" panose="020B0400000000000000" pitchFamily="50" charset="-128"/>
              <a:ea typeface="BIZ UDPゴシック" panose="020B0400000000000000" pitchFamily="50" charset="-128"/>
            </a:endParaRPr>
          </a:p>
          <a:p>
            <a:r>
              <a:rPr lang="ja-JP" altLang="en-US" sz="2800" b="1" dirty="0">
                <a:ln w="0"/>
                <a:solidFill>
                  <a:srgbClr val="FF0000"/>
                </a:solidFill>
                <a:latin typeface="BIZ UDPゴシック" panose="020B0400000000000000" pitchFamily="50" charset="-128"/>
                <a:ea typeface="BIZ UDPゴシック" panose="020B0400000000000000" pitchFamily="50" charset="-128"/>
              </a:rPr>
              <a:t>で気付きたい！</a:t>
            </a:r>
            <a:endParaRPr lang="en-US" altLang="ja-JP" sz="2800" b="1" dirty="0">
              <a:ln w="0"/>
              <a:solidFill>
                <a:srgbClr val="FF0000"/>
              </a:solidFill>
              <a:latin typeface="BIZ UDPゴシック" panose="020B0400000000000000" pitchFamily="50" charset="-128"/>
              <a:ea typeface="BIZ UDPゴシック" panose="020B0400000000000000" pitchFamily="50" charset="-128"/>
            </a:endParaRPr>
          </a:p>
        </p:txBody>
      </p:sp>
      <p:sp>
        <p:nvSpPr>
          <p:cNvPr id="3" name="角丸四角形吹き出し 2"/>
          <p:cNvSpPr/>
          <p:nvPr/>
        </p:nvSpPr>
        <p:spPr>
          <a:xfrm>
            <a:off x="8808904" y="5047322"/>
            <a:ext cx="3288009" cy="612648"/>
          </a:xfrm>
          <a:prstGeom prst="wedgeRoundRectCallout">
            <a:avLst>
              <a:gd name="adj1" fmla="val -40799"/>
              <a:gd name="adj2" fmla="val 75546"/>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土台となる部分。大切に！</a:t>
            </a:r>
          </a:p>
        </p:txBody>
      </p:sp>
      <p:sp>
        <p:nvSpPr>
          <p:cNvPr id="33" name="角丸四角形吹き出し 32"/>
          <p:cNvSpPr/>
          <p:nvPr/>
        </p:nvSpPr>
        <p:spPr>
          <a:xfrm>
            <a:off x="8126481" y="4055724"/>
            <a:ext cx="3978078" cy="612648"/>
          </a:xfrm>
          <a:prstGeom prst="wedgeRoundRectCallout">
            <a:avLst>
              <a:gd name="adj1" fmla="val -37954"/>
              <a:gd name="adj2" fmla="val 77460"/>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この段階で変化をキャッチしたい！</a:t>
            </a:r>
            <a:endParaRPr kumimoji="1"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34" name="正方形/長方形 33"/>
          <p:cNvSpPr/>
          <p:nvPr/>
        </p:nvSpPr>
        <p:spPr>
          <a:xfrm>
            <a:off x="7476267" y="1691830"/>
            <a:ext cx="4304763" cy="1200329"/>
          </a:xfrm>
          <a:prstGeom prst="rect">
            <a:avLst/>
          </a:prstGeom>
          <a:noFill/>
        </p:spPr>
        <p:txBody>
          <a:bodyPr wrap="square" lIns="91440" tIns="45720" rIns="91440" bIns="45720">
            <a:spAutoFit/>
          </a:bodyPr>
          <a:lstStyle/>
          <a:p>
            <a:r>
              <a:rPr lang="ja-JP" altLang="en-US" sz="2400" b="1" dirty="0">
                <a:ln w="0"/>
                <a:solidFill>
                  <a:srgbClr val="FF0000"/>
                </a:solidFill>
                <a:latin typeface="BIZ UDPゴシック" panose="020B0400000000000000" pitchFamily="50" charset="-128"/>
                <a:ea typeface="BIZ UDPゴシック" panose="020B0400000000000000" pitchFamily="50" charset="-128"/>
              </a:rPr>
              <a:t>未然防止・早期発見のために</a:t>
            </a:r>
            <a:endParaRPr lang="en-US" altLang="ja-JP" sz="2400" b="1" dirty="0">
              <a:ln w="0"/>
              <a:solidFill>
                <a:srgbClr val="FF0000"/>
              </a:solidFill>
              <a:latin typeface="BIZ UDPゴシック" panose="020B0400000000000000" pitchFamily="50" charset="-128"/>
              <a:ea typeface="BIZ UDPゴシック" panose="020B0400000000000000" pitchFamily="50" charset="-128"/>
            </a:endParaRPr>
          </a:p>
          <a:p>
            <a:r>
              <a:rPr lang="ja-JP" altLang="en-US" sz="2400" b="1" dirty="0">
                <a:ln w="0"/>
                <a:solidFill>
                  <a:srgbClr val="FF0000"/>
                </a:solidFill>
                <a:latin typeface="BIZ UDPゴシック" panose="020B0400000000000000" pitchFamily="50" charset="-128"/>
                <a:ea typeface="BIZ UDPゴシック" panose="020B0400000000000000" pitchFamily="50" charset="-128"/>
              </a:rPr>
              <a:t>子供たちが出すＳＯＳに対する</a:t>
            </a:r>
            <a:endParaRPr lang="en-US" altLang="ja-JP" sz="2400" b="1" dirty="0">
              <a:ln w="0"/>
              <a:solidFill>
                <a:srgbClr val="FF0000"/>
              </a:solidFill>
              <a:latin typeface="BIZ UDPゴシック" panose="020B0400000000000000" pitchFamily="50" charset="-128"/>
              <a:ea typeface="BIZ UDPゴシック" panose="020B0400000000000000" pitchFamily="50" charset="-128"/>
            </a:endParaRPr>
          </a:p>
          <a:p>
            <a:r>
              <a:rPr lang="ja-JP" altLang="en-US" sz="2400" b="1" dirty="0">
                <a:ln w="0"/>
                <a:solidFill>
                  <a:srgbClr val="FF0000"/>
                </a:solidFill>
                <a:latin typeface="BIZ UDPゴシック" panose="020B0400000000000000" pitchFamily="50" charset="-128"/>
                <a:ea typeface="BIZ UDPゴシック" panose="020B0400000000000000" pitchFamily="50" charset="-128"/>
              </a:rPr>
              <a:t>感度を上げましょう！</a:t>
            </a:r>
          </a:p>
        </p:txBody>
      </p:sp>
      <p:sp>
        <p:nvSpPr>
          <p:cNvPr id="5" name="スライド番号プレースホルダー 5">
            <a:extLst>
              <a:ext uri="{FF2B5EF4-FFF2-40B4-BE49-F238E27FC236}">
                <a16:creationId xmlns:a16="http://schemas.microsoft.com/office/drawing/2014/main" id="{472FDB77-1EA4-C5C2-FBF8-868C5F8DE05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11</a:t>
            </a:fld>
            <a:endParaRPr lang="ja-JP" altLang="en-US" b="1" dirty="0">
              <a:solidFill>
                <a:schemeClr val="bg1"/>
              </a:solidFill>
            </a:endParaRPr>
          </a:p>
        </p:txBody>
      </p:sp>
      <p:sp>
        <p:nvSpPr>
          <p:cNvPr id="7" name="タイトル 2">
            <a:extLst>
              <a:ext uri="{FF2B5EF4-FFF2-40B4-BE49-F238E27FC236}">
                <a16:creationId xmlns:a16="http://schemas.microsoft.com/office/drawing/2014/main" id="{C27158B9-3D7B-22AB-6A6D-176841263B4E}"/>
              </a:ext>
            </a:extLst>
          </p:cNvPr>
          <p:cNvSpPr txBox="1">
            <a:spLocks/>
          </p:cNvSpPr>
          <p:nvPr/>
        </p:nvSpPr>
        <p:spPr>
          <a:xfrm>
            <a:off x="0" y="6320772"/>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8" name="Picture 2" descr="C:\Users\791878\Desktop\H29\コバトン（png形式）\53-1-04.png">
            <a:extLst>
              <a:ext uri="{FF2B5EF4-FFF2-40B4-BE49-F238E27FC236}">
                <a16:creationId xmlns:a16="http://schemas.microsoft.com/office/drawing/2014/main" id="{7CD37747-4221-7CC6-5BE8-196808AAA56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3F0EEB96-FBD4-3DD2-091E-F05BF0B7F140}"/>
              </a:ext>
            </a:extLst>
          </p:cNvPr>
          <p:cNvSpPr/>
          <p:nvPr/>
        </p:nvSpPr>
        <p:spPr>
          <a:xfrm>
            <a:off x="158114" y="838471"/>
            <a:ext cx="695739" cy="5214857"/>
          </a:xfrm>
          <a:prstGeom prst="rec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具体的な対応</a:t>
            </a:r>
          </a:p>
        </p:txBody>
      </p:sp>
      <p:sp>
        <p:nvSpPr>
          <p:cNvPr id="10" name="楕円 9">
            <a:extLst>
              <a:ext uri="{FF2B5EF4-FFF2-40B4-BE49-F238E27FC236}">
                <a16:creationId xmlns:a16="http://schemas.microsoft.com/office/drawing/2014/main" id="{6F215A93-13CB-669F-F71F-A528BA37B0E2}"/>
              </a:ext>
            </a:extLst>
          </p:cNvPr>
          <p:cNvSpPr/>
          <p:nvPr/>
        </p:nvSpPr>
        <p:spPr>
          <a:xfrm>
            <a:off x="0" y="8752"/>
            <a:ext cx="995842" cy="995842"/>
          </a:xfrm>
          <a:prstGeom prst="ellipse">
            <a:avLst/>
          </a:prstGeom>
          <a:ln>
            <a:solidFill>
              <a:srgbClr val="FF66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2" name="グラフィックス 11" descr="役員室 単色塗りつぶし">
            <a:extLst>
              <a:ext uri="{FF2B5EF4-FFF2-40B4-BE49-F238E27FC236}">
                <a16:creationId xmlns:a16="http://schemas.microsoft.com/office/drawing/2014/main" id="{D079B415-371A-0E7D-C6D6-FA6A4A82951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531" y="49940"/>
            <a:ext cx="914400" cy="914400"/>
          </a:xfrm>
          <a:prstGeom prst="rect">
            <a:avLst/>
          </a:prstGeom>
        </p:spPr>
      </p:pic>
    </p:spTree>
    <p:extLst>
      <p:ext uri="{BB962C8B-B14F-4D97-AF65-F5344CB8AC3E}">
        <p14:creationId xmlns:p14="http://schemas.microsoft.com/office/powerpoint/2010/main" val="1818415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0"/>
                                        <p:tgtEl>
                                          <p:spTgt spid="19"/>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3000"/>
                                        <p:tgtEl>
                                          <p:spTgt spid="25"/>
                                        </p:tgtEl>
                                      </p:cBhvr>
                                    </p:animEffect>
                                  </p:childTnLst>
                                </p:cTn>
                              </p:par>
                            </p:childTnLst>
                          </p:cTn>
                        </p:par>
                        <p:par>
                          <p:cTn id="12" fill="hold">
                            <p:stCondLst>
                              <p:cond delay="8000"/>
                            </p:stCondLst>
                            <p:childTnLst>
                              <p:par>
                                <p:cTn id="13" presetID="10" presetClass="entr" presetSubtype="0" fill="hold" grpId="0" nodeType="afterEffect">
                                  <p:stCondLst>
                                    <p:cond delay="200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3000"/>
                                        <p:tgtEl>
                                          <p:spTgt spid="29"/>
                                        </p:tgtEl>
                                      </p:cBhvr>
                                    </p:animEffect>
                                  </p:childTnLst>
                                </p:cTn>
                              </p:par>
                            </p:childTnLst>
                          </p:cTn>
                        </p:par>
                        <p:par>
                          <p:cTn id="16" fill="hold">
                            <p:stCondLst>
                              <p:cond delay="13000"/>
                            </p:stCondLst>
                            <p:childTnLst>
                              <p:par>
                                <p:cTn id="17" presetID="10" presetClass="entr" presetSubtype="0" fill="hold" grpId="0" nodeType="afterEffect">
                                  <p:stCondLst>
                                    <p:cond delay="20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3000"/>
                                        <p:tgtEl>
                                          <p:spTgt spid="24"/>
                                        </p:tgtEl>
                                      </p:cBhvr>
                                    </p:animEffect>
                                  </p:childTnLst>
                                </p:cTn>
                              </p:par>
                            </p:childTnLst>
                          </p:cTn>
                        </p:par>
                        <p:par>
                          <p:cTn id="20" fill="hold">
                            <p:stCondLst>
                              <p:cond delay="18000"/>
                            </p:stCondLst>
                            <p:childTnLst>
                              <p:par>
                                <p:cTn id="21" presetID="10" presetClass="entr" presetSubtype="0" fill="hold" grpId="0" nodeType="afterEffect">
                                  <p:stCondLst>
                                    <p:cond delay="200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3000"/>
                                        <p:tgtEl>
                                          <p:spTgt spid="20"/>
                                        </p:tgtEl>
                                      </p:cBhvr>
                                    </p:animEffect>
                                  </p:childTnLst>
                                </p:cTn>
                              </p:par>
                              <p:par>
                                <p:cTn id="24" presetID="10" presetClass="entr" presetSubtype="0" fill="hold" nodeType="withEffect">
                                  <p:stCondLst>
                                    <p:cond delay="200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3000"/>
                                        <p:tgtEl>
                                          <p:spTgt spid="2"/>
                                        </p:tgtEl>
                                      </p:cBhvr>
                                    </p:animEffect>
                                  </p:childTnLst>
                                </p:cTn>
                              </p:par>
                            </p:childTnLst>
                          </p:cTn>
                        </p:par>
                        <p:par>
                          <p:cTn id="27" fill="hold">
                            <p:stCondLst>
                              <p:cond delay="23000"/>
                            </p:stCondLst>
                            <p:childTnLst>
                              <p:par>
                                <p:cTn id="28" presetID="10" presetClass="entr" presetSubtype="0" fill="hold" grpId="0" nodeType="afterEffect">
                                  <p:stCondLst>
                                    <p:cond delay="200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3000"/>
                                        <p:tgtEl>
                                          <p:spTgt spid="26"/>
                                        </p:tgtEl>
                                      </p:cBhvr>
                                    </p:animEffect>
                                  </p:childTnLst>
                                </p:cTn>
                              </p:par>
                              <p:par>
                                <p:cTn id="31" presetID="10" presetClass="entr" presetSubtype="0" fill="hold" nodeType="withEffect">
                                  <p:stCondLst>
                                    <p:cond delay="200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3000"/>
                                        <p:tgtEl>
                                          <p:spTgt spid="22"/>
                                        </p:tgtEl>
                                      </p:cBhvr>
                                    </p:animEffect>
                                  </p:childTnLst>
                                </p:cTn>
                              </p:par>
                            </p:childTnLst>
                          </p:cTn>
                        </p:par>
                        <p:par>
                          <p:cTn id="34" fill="hold">
                            <p:stCondLst>
                              <p:cond delay="28000"/>
                            </p:stCondLst>
                            <p:childTnLst>
                              <p:par>
                                <p:cTn id="35" presetID="10" presetClass="entr" presetSubtype="0" fill="hold" grpId="0" nodeType="afterEffect">
                                  <p:stCondLst>
                                    <p:cond delay="200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3000"/>
                                        <p:tgtEl>
                                          <p:spTgt spid="27"/>
                                        </p:tgtEl>
                                      </p:cBhvr>
                                    </p:animEffect>
                                  </p:childTnLst>
                                </p:cTn>
                              </p:par>
                              <p:par>
                                <p:cTn id="38" presetID="10" presetClass="entr" presetSubtype="0" fill="hold" nodeType="withEffect">
                                  <p:stCondLst>
                                    <p:cond delay="20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3000"/>
                                        <p:tgtEl>
                                          <p:spTgt spid="18"/>
                                        </p:tgtEl>
                                      </p:cBhvr>
                                    </p:animEffect>
                                  </p:childTnLst>
                                </p:cTn>
                              </p:par>
                            </p:childTnLst>
                          </p:cTn>
                        </p:par>
                        <p:par>
                          <p:cTn id="41" fill="hold">
                            <p:stCondLst>
                              <p:cond delay="33000"/>
                            </p:stCondLst>
                            <p:childTnLst>
                              <p:par>
                                <p:cTn id="42" presetID="10" presetClass="entr" presetSubtype="0" fill="hold" grpId="0" nodeType="afterEffect">
                                  <p:stCondLst>
                                    <p:cond delay="200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3000"/>
                                        <p:tgtEl>
                                          <p:spTgt spid="28"/>
                                        </p:tgtEl>
                                      </p:cBhvr>
                                    </p:animEffect>
                                  </p:childTnLst>
                                </p:cTn>
                              </p:par>
                              <p:par>
                                <p:cTn id="45" presetID="10" presetClass="entr" presetSubtype="0" fill="hold" grpId="0" nodeType="withEffect">
                                  <p:stCondLst>
                                    <p:cond delay="20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3000"/>
                                        <p:tgtEl>
                                          <p:spTgt spid="21"/>
                                        </p:tgtEl>
                                      </p:cBhvr>
                                    </p:animEffect>
                                  </p:childTnLst>
                                </p:cTn>
                              </p:par>
                              <p:par>
                                <p:cTn id="48" presetID="10" presetClass="entr" presetSubtype="0" fill="hold" nodeType="withEffect">
                                  <p:stCondLst>
                                    <p:cond delay="20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3000"/>
                                        <p:tgtEl>
                                          <p:spTgt spid="23"/>
                                        </p:tgtEl>
                                      </p:cBhvr>
                                    </p:animEffect>
                                  </p:childTnLst>
                                </p:cTn>
                              </p:par>
                            </p:childTnLst>
                          </p:cTn>
                        </p:par>
                        <p:par>
                          <p:cTn id="51" fill="hold">
                            <p:stCondLst>
                              <p:cond delay="38000"/>
                            </p:stCondLst>
                            <p:childTnLst>
                              <p:par>
                                <p:cTn id="52" presetID="10" presetClass="entr" presetSubtype="0" fill="hold" grpId="0" nodeType="afterEffect">
                                  <p:stCondLst>
                                    <p:cond delay="200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3000"/>
                                        <p:tgtEl>
                                          <p:spTgt spid="3"/>
                                        </p:tgtEl>
                                      </p:cBhvr>
                                    </p:animEffect>
                                  </p:childTnLst>
                                </p:cTn>
                              </p:par>
                            </p:childTnLst>
                          </p:cTn>
                        </p:par>
                        <p:par>
                          <p:cTn id="55" fill="hold">
                            <p:stCondLst>
                              <p:cond delay="43000"/>
                            </p:stCondLst>
                            <p:childTnLst>
                              <p:par>
                                <p:cTn id="56" presetID="10"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3000"/>
                                        <p:tgtEl>
                                          <p:spTgt spid="33"/>
                                        </p:tgtEl>
                                      </p:cBhvr>
                                    </p:animEffect>
                                  </p:childTnLst>
                                </p:cTn>
                              </p:par>
                            </p:childTnLst>
                          </p:cTn>
                        </p:par>
                        <p:par>
                          <p:cTn id="59" fill="hold">
                            <p:stCondLst>
                              <p:cond delay="46000"/>
                            </p:stCondLst>
                            <p:childTnLst>
                              <p:par>
                                <p:cTn id="60" presetID="10" presetClass="entr" presetSubtype="0" fill="hold" grpId="0" nodeType="afterEffect">
                                  <p:stCondLst>
                                    <p:cond delay="200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3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0" grpId="0" animBg="1"/>
      <p:bldP spid="26" grpId="0" animBg="1"/>
      <p:bldP spid="27" grpId="0" animBg="1"/>
      <p:bldP spid="28" grpId="0" animBg="1"/>
      <p:bldP spid="29" grpId="0"/>
      <p:bldP spid="21" grpId="0"/>
      <p:bldP spid="25" grpId="0"/>
      <p:bldP spid="3" grpId="0" animBg="1"/>
      <p:bldP spid="33" grpId="0" animBg="1"/>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832DB4B-63BD-F602-71F3-A2F72FFAC348}"/>
              </a:ext>
            </a:extLst>
          </p:cNvPr>
          <p:cNvSpPr/>
          <p:nvPr/>
        </p:nvSpPr>
        <p:spPr>
          <a:xfrm>
            <a:off x="0" y="0"/>
            <a:ext cx="12192000" cy="6156322"/>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E66F5FF1-843D-23F5-A251-72211398A55A}"/>
              </a:ext>
            </a:extLst>
          </p:cNvPr>
          <p:cNvSpPr/>
          <p:nvPr/>
        </p:nvSpPr>
        <p:spPr>
          <a:xfrm>
            <a:off x="995842" y="777686"/>
            <a:ext cx="11566982" cy="5293574"/>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119831" y="49940"/>
            <a:ext cx="10926230" cy="692727"/>
          </a:xfrm>
          <a:prstGeom prst="roundRect">
            <a:avLst/>
          </a:prstGeom>
          <a:solidFill>
            <a:srgbClr val="FFFF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b="1" dirty="0">
                <a:ln w="0"/>
                <a:solidFill>
                  <a:srgbClr val="FF0000"/>
                </a:solidFill>
                <a:latin typeface="BIZ UDPゴシック" panose="020B0400000000000000" pitchFamily="50" charset="-128"/>
                <a:ea typeface="BIZ UDPゴシック" panose="020B0400000000000000" pitchFamily="50" charset="-128"/>
              </a:rPr>
              <a:t>本人に寄り添った個人の対応（</a:t>
            </a:r>
            <a:r>
              <a:rPr lang="en-US" altLang="ja-JP" sz="3600" b="1" dirty="0">
                <a:ln w="0"/>
                <a:solidFill>
                  <a:srgbClr val="FF0000"/>
                </a:solidFill>
                <a:latin typeface="BIZ UDPゴシック" panose="020B0400000000000000" pitchFamily="50" charset="-128"/>
                <a:ea typeface="BIZ UDPゴシック" panose="020B0400000000000000" pitchFamily="50" charset="-128"/>
              </a:rPr>
              <a:t>TALK</a:t>
            </a:r>
            <a:r>
              <a:rPr lang="ja-JP" altLang="en-US" sz="3600" b="1" dirty="0">
                <a:ln w="0"/>
                <a:solidFill>
                  <a:srgbClr val="FF0000"/>
                </a:solidFill>
                <a:latin typeface="BIZ UDPゴシック" panose="020B0400000000000000" pitchFamily="50" charset="-128"/>
                <a:ea typeface="BIZ UDPゴシック" panose="020B0400000000000000" pitchFamily="50" charset="-128"/>
              </a:rPr>
              <a:t>の原則）</a:t>
            </a:r>
            <a:endParaRPr kumimoji="1" lang="ja-JP" altLang="en-US" sz="3600" b="1" dirty="0">
              <a:ln w="0"/>
              <a:solidFill>
                <a:srgbClr val="FF0000"/>
              </a:solidFill>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1067971" y="926529"/>
            <a:ext cx="11064566" cy="923330"/>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r>
              <a:rPr lang="ja-JP" altLang="en-US" b="1" dirty="0">
                <a:ln w="0"/>
                <a:latin typeface="BIZ UDPゴシック" panose="020B0400000000000000" pitchFamily="50" charset="-128"/>
                <a:ea typeface="BIZ UDPゴシック" panose="020B0400000000000000" pitchFamily="50" charset="-128"/>
              </a:rPr>
              <a:t>　児童生徒から深刻な相談をされた際、その初期対応のほとんどは担任などの個人が担うことになります。</a:t>
            </a:r>
            <a:endParaRPr lang="en-US" altLang="ja-JP" b="1" dirty="0">
              <a:ln w="0"/>
              <a:latin typeface="BIZ UDPゴシック" panose="020B0400000000000000" pitchFamily="50" charset="-128"/>
              <a:ea typeface="BIZ UDPゴシック" panose="020B0400000000000000" pitchFamily="50" charset="-128"/>
            </a:endParaRPr>
          </a:p>
          <a:p>
            <a:r>
              <a:rPr lang="ja-JP" altLang="en-US" b="1" dirty="0">
                <a:ln w="0"/>
                <a:latin typeface="BIZ UDPゴシック" panose="020B0400000000000000" pitchFamily="50" charset="-128"/>
                <a:ea typeface="BIZ UDPゴシック" panose="020B0400000000000000" pitchFamily="50" charset="-128"/>
              </a:rPr>
              <a:t>その際に</a:t>
            </a:r>
            <a:r>
              <a:rPr lang="ja-JP" altLang="en-US" b="1" dirty="0">
                <a:ln w="0"/>
                <a:solidFill>
                  <a:srgbClr val="0070C0"/>
                </a:solidFill>
                <a:latin typeface="BIZ UDPゴシック" panose="020B0400000000000000" pitchFamily="50" charset="-128"/>
                <a:ea typeface="BIZ UDPゴシック" panose="020B0400000000000000" pitchFamily="50" charset="-128"/>
              </a:rPr>
              <a:t>「大丈夫、頑張れば元気になる</a:t>
            </a:r>
            <a:r>
              <a:rPr lang="ja-JP" altLang="en-US" b="1" dirty="0">
                <a:ln w="0"/>
                <a:latin typeface="BIZ UDPゴシック" panose="020B0400000000000000" pitchFamily="50" charset="-128"/>
                <a:ea typeface="BIZ UDPゴシック" panose="020B0400000000000000" pitchFamily="50" charset="-128"/>
              </a:rPr>
              <a:t>」などと安易に励ましたり、</a:t>
            </a:r>
            <a:r>
              <a:rPr lang="ja-JP" altLang="en-US" b="1" dirty="0">
                <a:ln w="0"/>
                <a:solidFill>
                  <a:srgbClr val="0070C0"/>
                </a:solidFill>
                <a:latin typeface="BIZ UDPゴシック" panose="020B0400000000000000" pitchFamily="50" charset="-128"/>
                <a:ea typeface="BIZ UDPゴシック" panose="020B0400000000000000" pitchFamily="50" charset="-128"/>
              </a:rPr>
              <a:t>「死ぬなんて馬鹿なことを考えるな」</a:t>
            </a:r>
            <a:r>
              <a:rPr lang="ja-JP" altLang="en-US" b="1" dirty="0">
                <a:ln w="0"/>
                <a:latin typeface="BIZ UDPゴシック" panose="020B0400000000000000" pitchFamily="50" charset="-128"/>
                <a:ea typeface="BIZ UDPゴシック" panose="020B0400000000000000" pitchFamily="50" charset="-128"/>
              </a:rPr>
              <a:t>などと叱ったりしがちですが、</a:t>
            </a:r>
            <a:r>
              <a:rPr lang="ja-JP" altLang="en-US" b="1" dirty="0">
                <a:ln w="0"/>
                <a:solidFill>
                  <a:srgbClr val="FF0000"/>
                </a:solidFill>
                <a:latin typeface="BIZ UDPゴシック" panose="020B0400000000000000" pitchFamily="50" charset="-128"/>
                <a:ea typeface="BIZ UDPゴシック" panose="020B0400000000000000" pitchFamily="50" charset="-128"/>
              </a:rPr>
              <a:t>一番大切なことは児童生徒の悩みをしっかりと受け止め、寄り添うこと</a:t>
            </a:r>
            <a:r>
              <a:rPr lang="ja-JP" altLang="en-US" b="1" dirty="0">
                <a:ln w="0"/>
                <a:latin typeface="BIZ UDPゴシック" panose="020B0400000000000000" pitchFamily="50" charset="-128"/>
                <a:ea typeface="BIZ UDPゴシック" panose="020B0400000000000000" pitchFamily="50" charset="-128"/>
              </a:rPr>
              <a:t>です。</a:t>
            </a:r>
            <a:endParaRPr lang="en-US" altLang="ja-JP" b="1" dirty="0">
              <a:ln w="0"/>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1067971" y="1951160"/>
            <a:ext cx="10926230" cy="91440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8" name="正方形/長方形 17"/>
          <p:cNvSpPr/>
          <p:nvPr/>
        </p:nvSpPr>
        <p:spPr>
          <a:xfrm>
            <a:off x="1061589" y="2938937"/>
            <a:ext cx="10932612" cy="91440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1067971" y="3955453"/>
            <a:ext cx="10932612" cy="91440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067971" y="4971969"/>
            <a:ext cx="10952064" cy="91440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173145" y="1792305"/>
            <a:ext cx="1900517" cy="1200329"/>
          </a:xfrm>
          <a:prstGeom prst="rect">
            <a:avLst/>
          </a:prstGeom>
          <a:noFill/>
        </p:spPr>
        <p:txBody>
          <a:bodyPr wrap="square" lIns="91440" tIns="45720" rIns="91440" bIns="45720">
            <a:spAutoFit/>
          </a:bodyPr>
          <a:lstStyle/>
          <a:p>
            <a:r>
              <a:rPr lang="ja-JP" altLang="en-US" sz="7200" b="1" cap="none" spc="0" dirty="0">
                <a:ln w="0"/>
                <a:solidFill>
                  <a:srgbClr val="FF0000"/>
                </a:solidFill>
                <a:latin typeface="BIZ UDPゴシック" panose="020B0400000000000000" pitchFamily="50" charset="-128"/>
                <a:ea typeface="BIZ UDPゴシック" panose="020B0400000000000000" pitchFamily="50" charset="-128"/>
              </a:rPr>
              <a:t>Ｔ</a:t>
            </a:r>
            <a:r>
              <a:rPr lang="ja-JP" altLang="en-US" sz="4000" b="1" cap="none" spc="0" dirty="0">
                <a:ln w="0"/>
                <a:latin typeface="BIZ UDPゴシック" panose="020B0400000000000000" pitchFamily="50" charset="-128"/>
                <a:ea typeface="BIZ UDPゴシック" panose="020B0400000000000000" pitchFamily="50" charset="-128"/>
              </a:rPr>
              <a:t>ＥＬＬ</a:t>
            </a:r>
          </a:p>
        </p:txBody>
      </p:sp>
      <p:sp>
        <p:nvSpPr>
          <p:cNvPr id="23" name="正方形/長方形 22"/>
          <p:cNvSpPr/>
          <p:nvPr/>
        </p:nvSpPr>
        <p:spPr>
          <a:xfrm>
            <a:off x="1173145" y="2751423"/>
            <a:ext cx="1669047" cy="1200329"/>
          </a:xfrm>
          <a:prstGeom prst="rect">
            <a:avLst/>
          </a:prstGeom>
          <a:noFill/>
        </p:spPr>
        <p:txBody>
          <a:bodyPr wrap="none" lIns="91440" tIns="45720" rIns="91440" bIns="45720">
            <a:spAutoFit/>
          </a:bodyPr>
          <a:lstStyle/>
          <a:p>
            <a:r>
              <a:rPr lang="en-US" altLang="ja-JP" sz="7200" b="1" cap="none" spc="0" dirty="0">
                <a:ln w="0"/>
                <a:solidFill>
                  <a:srgbClr val="FF0000"/>
                </a:solidFill>
                <a:latin typeface="BIZ UDPゴシック" panose="020B0400000000000000" pitchFamily="50" charset="-128"/>
                <a:ea typeface="BIZ UDPゴシック" panose="020B0400000000000000" pitchFamily="50" charset="-128"/>
              </a:rPr>
              <a:t>A</a:t>
            </a:r>
            <a:r>
              <a:rPr lang="en-US" altLang="ja-JP" sz="4000" b="1" cap="none" spc="0" dirty="0">
                <a:ln w="0"/>
                <a:latin typeface="BIZ UDPゴシック" panose="020B0400000000000000" pitchFamily="50" charset="-128"/>
                <a:ea typeface="BIZ UDPゴシック" panose="020B0400000000000000" pitchFamily="50" charset="-128"/>
              </a:rPr>
              <a:t>SK</a:t>
            </a:r>
            <a:endParaRPr lang="ja-JP" altLang="en-US" sz="4000" b="1" cap="none" spc="0" dirty="0">
              <a:ln w="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1194883" y="3771640"/>
            <a:ext cx="2497800" cy="1200329"/>
          </a:xfrm>
          <a:prstGeom prst="rect">
            <a:avLst/>
          </a:prstGeom>
          <a:noFill/>
        </p:spPr>
        <p:txBody>
          <a:bodyPr wrap="none" lIns="91440" tIns="45720" rIns="91440" bIns="45720">
            <a:spAutoFit/>
          </a:bodyPr>
          <a:lstStyle/>
          <a:p>
            <a:r>
              <a:rPr lang="en-US" altLang="ja-JP" sz="7200" b="1" cap="none" spc="0" dirty="0">
                <a:ln w="0"/>
                <a:solidFill>
                  <a:srgbClr val="FF0000"/>
                </a:solidFill>
                <a:latin typeface="BIZ UDPゴシック" panose="020B0400000000000000" pitchFamily="50" charset="-128"/>
                <a:ea typeface="BIZ UDPゴシック" panose="020B0400000000000000" pitchFamily="50" charset="-128"/>
              </a:rPr>
              <a:t>L</a:t>
            </a:r>
            <a:r>
              <a:rPr lang="en-US" altLang="ja-JP" sz="4000" b="1" cap="none" spc="0" dirty="0">
                <a:ln w="0"/>
                <a:latin typeface="BIZ UDPゴシック" panose="020B0400000000000000" pitchFamily="50" charset="-128"/>
                <a:ea typeface="BIZ UDPゴシック" panose="020B0400000000000000" pitchFamily="50" charset="-128"/>
              </a:rPr>
              <a:t>ISTEN</a:t>
            </a:r>
            <a:endParaRPr lang="ja-JP" altLang="en-US" sz="4000" b="1" cap="none" spc="0" dirty="0">
              <a:ln w="0"/>
              <a:latin typeface="BIZ UDPゴシック" panose="020B0400000000000000" pitchFamily="50" charset="-128"/>
              <a:ea typeface="BIZ UDPゴシック" panose="020B0400000000000000" pitchFamily="50" charset="-128"/>
            </a:endParaRPr>
          </a:p>
        </p:txBody>
      </p:sp>
      <p:sp>
        <p:nvSpPr>
          <p:cNvPr id="25" name="正方形/長方形 24"/>
          <p:cNvSpPr/>
          <p:nvPr/>
        </p:nvSpPr>
        <p:spPr>
          <a:xfrm>
            <a:off x="1159830" y="4765687"/>
            <a:ext cx="3643946" cy="1200329"/>
          </a:xfrm>
          <a:prstGeom prst="rect">
            <a:avLst/>
          </a:prstGeom>
          <a:noFill/>
        </p:spPr>
        <p:txBody>
          <a:bodyPr wrap="none" lIns="91440" tIns="45720" rIns="91440" bIns="45720">
            <a:spAutoFit/>
          </a:bodyPr>
          <a:lstStyle/>
          <a:p>
            <a:r>
              <a:rPr lang="en-US" altLang="ja-JP" sz="7200" b="1" cap="none" spc="0" dirty="0">
                <a:ln w="0"/>
                <a:solidFill>
                  <a:srgbClr val="FF0000"/>
                </a:solidFill>
                <a:latin typeface="BIZ UDPゴシック" panose="020B0400000000000000" pitchFamily="50" charset="-128"/>
                <a:ea typeface="BIZ UDPゴシック" panose="020B0400000000000000" pitchFamily="50" charset="-128"/>
              </a:rPr>
              <a:t>K</a:t>
            </a:r>
            <a:r>
              <a:rPr lang="ja-JP" altLang="en-US" sz="4000" b="1" cap="none" spc="0" dirty="0">
                <a:ln w="0"/>
                <a:latin typeface="BIZ UDPゴシック" panose="020B0400000000000000" pitchFamily="50" charset="-128"/>
                <a:ea typeface="BIZ UDPゴシック" panose="020B0400000000000000" pitchFamily="50" charset="-128"/>
              </a:rPr>
              <a:t>Ｅ</a:t>
            </a:r>
            <a:r>
              <a:rPr lang="en-US" altLang="ja-JP" sz="4000" b="1" cap="none" spc="0" dirty="0">
                <a:ln w="0"/>
                <a:latin typeface="BIZ UDPゴシック" panose="020B0400000000000000" pitchFamily="50" charset="-128"/>
                <a:ea typeface="BIZ UDPゴシック" panose="020B0400000000000000" pitchFamily="50" charset="-128"/>
              </a:rPr>
              <a:t>E</a:t>
            </a:r>
            <a:r>
              <a:rPr lang="en-US" altLang="ja-JP" sz="4000" b="1" dirty="0">
                <a:ln w="0"/>
                <a:latin typeface="BIZ UDPゴシック" panose="020B0400000000000000" pitchFamily="50" charset="-128"/>
                <a:ea typeface="BIZ UDPゴシック" panose="020B0400000000000000" pitchFamily="50" charset="-128"/>
              </a:rPr>
              <a:t>P SAFE</a:t>
            </a:r>
            <a:endParaRPr lang="ja-JP" altLang="en-US" sz="4000" b="1" cap="none" spc="0" dirty="0">
              <a:ln w="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3940344" y="1939958"/>
            <a:ext cx="7571303" cy="400110"/>
          </a:xfrm>
          <a:prstGeom prst="rect">
            <a:avLst/>
          </a:prstGeom>
          <a:noFill/>
        </p:spPr>
        <p:txBody>
          <a:bodyPr wrap="none" lIns="91440" tIns="45720" rIns="91440" bIns="45720">
            <a:spAutoFit/>
          </a:bodyPr>
          <a:lstStyle/>
          <a:p>
            <a:r>
              <a:rPr lang="ja-JP" altLang="en-US" sz="2000" b="1" dirty="0">
                <a:ln w="0"/>
                <a:latin typeface="BIZ UDPゴシック" panose="020B0400000000000000" pitchFamily="50" charset="-128"/>
                <a:ea typeface="BIZ UDPゴシック" panose="020B0400000000000000" pitchFamily="50" charset="-128"/>
              </a:rPr>
              <a:t>はっきりと言葉に出して「あなたのことを心配している」と伝える。</a:t>
            </a:r>
            <a:endParaRPr lang="ja-JP" altLang="en-US" sz="2000" b="1"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3966024" y="2985147"/>
            <a:ext cx="5549917" cy="400110"/>
          </a:xfrm>
          <a:prstGeom prst="rect">
            <a:avLst/>
          </a:prstGeom>
          <a:noFill/>
        </p:spPr>
        <p:txBody>
          <a:bodyPr wrap="none" lIns="91440" tIns="45720" rIns="91440" bIns="45720">
            <a:spAutoFit/>
          </a:bodyPr>
          <a:lstStyle/>
          <a:p>
            <a:r>
              <a:rPr lang="ja-JP" altLang="en-US" sz="2000" b="1" dirty="0">
                <a:ln w="0"/>
                <a:latin typeface="BIZ UDPゴシック" panose="020B0400000000000000" pitchFamily="50" charset="-128"/>
                <a:ea typeface="BIZ UDPゴシック" panose="020B0400000000000000" pitchFamily="50" charset="-128"/>
              </a:rPr>
              <a:t>死にたいと思っているかどうか、率直に尋ねる。</a:t>
            </a:r>
            <a:endParaRPr lang="ja-JP" altLang="en-US" sz="2000" b="1"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p:cNvSpPr/>
          <p:nvPr/>
        </p:nvSpPr>
        <p:spPr>
          <a:xfrm>
            <a:off x="3937830" y="3962888"/>
            <a:ext cx="5290231" cy="400110"/>
          </a:xfrm>
          <a:prstGeom prst="rect">
            <a:avLst/>
          </a:prstGeom>
          <a:noFill/>
        </p:spPr>
        <p:txBody>
          <a:bodyPr wrap="none" lIns="91440" tIns="45720" rIns="91440" bIns="45720">
            <a:spAutoFit/>
          </a:bodyPr>
          <a:lstStyle/>
          <a:p>
            <a:r>
              <a:rPr lang="ja-JP" altLang="en-US" sz="2000" b="1" dirty="0">
                <a:ln w="0"/>
                <a:latin typeface="BIZ UDPゴシック" panose="020B0400000000000000" pitchFamily="50" charset="-128"/>
                <a:ea typeface="BIZ UDPゴシック" panose="020B0400000000000000" pitchFamily="50" charset="-128"/>
              </a:rPr>
              <a:t>解決策を示そうとあせらず、聴き役に徹する。</a:t>
            </a:r>
            <a:endParaRPr lang="ja-JP" altLang="en-US" sz="2000" b="1"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4832687" y="5069881"/>
            <a:ext cx="7061384" cy="707886"/>
          </a:xfrm>
          <a:prstGeom prst="rect">
            <a:avLst/>
          </a:prstGeom>
          <a:noFill/>
        </p:spPr>
        <p:txBody>
          <a:bodyPr wrap="square" lIns="91440" tIns="45720" rIns="91440" bIns="45720">
            <a:spAutoFit/>
          </a:bodyPr>
          <a:lstStyle/>
          <a:p>
            <a:r>
              <a:rPr lang="ja-JP" altLang="en-US" sz="2000" b="1" dirty="0">
                <a:ln w="0"/>
                <a:latin typeface="BIZ UDPゴシック" panose="020B0400000000000000" pitchFamily="50" charset="-128"/>
                <a:ea typeface="BIZ UDPゴシック" panose="020B0400000000000000" pitchFamily="50" charset="-128"/>
              </a:rPr>
              <a:t>危ないと思ったら、まず本人の安全を確保し周囲の人の</a:t>
            </a:r>
            <a:endParaRPr lang="en-US" altLang="ja-JP" sz="2000" b="1" dirty="0">
              <a:ln w="0"/>
              <a:latin typeface="BIZ UDPゴシック" panose="020B0400000000000000" pitchFamily="50" charset="-128"/>
              <a:ea typeface="BIZ UDPゴシック" panose="020B0400000000000000" pitchFamily="50" charset="-128"/>
            </a:endParaRPr>
          </a:p>
          <a:p>
            <a:r>
              <a:rPr lang="ja-JP" altLang="en-US" sz="2000" b="1" dirty="0">
                <a:ln w="0"/>
                <a:latin typeface="BIZ UDPゴシック" panose="020B0400000000000000" pitchFamily="50" charset="-128"/>
                <a:ea typeface="BIZ UDPゴシック" panose="020B0400000000000000" pitchFamily="50" charset="-128"/>
              </a:rPr>
              <a:t>協力を得て、</a:t>
            </a:r>
            <a:r>
              <a:rPr lang="ja-JP" altLang="en-US" sz="2000" b="1" cap="none" spc="0" dirty="0">
                <a:ln w="0"/>
                <a:solidFill>
                  <a:schemeClr val="tx1"/>
                </a:solidFill>
                <a:latin typeface="BIZ UDPゴシック" panose="020B0400000000000000" pitchFamily="50" charset="-128"/>
                <a:ea typeface="BIZ UDPゴシック" panose="020B0400000000000000" pitchFamily="50" charset="-128"/>
              </a:rPr>
              <a:t>適切な対処をする。</a:t>
            </a:r>
            <a:endParaRPr lang="ja-JP" altLang="en-US" b="1"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3940344" y="2454059"/>
            <a:ext cx="6731330" cy="400110"/>
          </a:xfrm>
          <a:prstGeom prst="rect">
            <a:avLst/>
          </a:prstGeom>
          <a:noFill/>
        </p:spPr>
        <p:txBody>
          <a:bodyPr wrap="none" lIns="91440" tIns="45720" rIns="91440" bIns="45720">
            <a:spAutoFit/>
          </a:bodyPr>
          <a:lstStyle/>
          <a:p>
            <a:r>
              <a:rPr lang="ja-JP" altLang="en-US" sz="2000" b="1" dirty="0">
                <a:ln w="0"/>
                <a:solidFill>
                  <a:srgbClr val="0070C0"/>
                </a:solidFill>
                <a:latin typeface="BIZ UDPゴシック" panose="020B0400000000000000" pitchFamily="50" charset="-128"/>
                <a:ea typeface="BIZ UDPゴシック" panose="020B0400000000000000" pitchFamily="50" charset="-128"/>
              </a:rPr>
              <a:t>相談されたら「話してくれてありがとう。」と感謝を伝える。</a:t>
            </a:r>
            <a:endParaRPr lang="ja-JP" altLang="en-US" sz="2000" b="1" cap="none" spc="0" dirty="0">
              <a:ln w="0"/>
              <a:solidFill>
                <a:srgbClr val="0070C0"/>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3856288" y="3472840"/>
            <a:ext cx="8299067" cy="400110"/>
          </a:xfrm>
          <a:prstGeom prst="rect">
            <a:avLst/>
          </a:prstGeom>
          <a:noFill/>
        </p:spPr>
        <p:txBody>
          <a:bodyPr wrap="none" lIns="91440" tIns="45720" rIns="91440" bIns="45720">
            <a:spAutoFit/>
          </a:bodyPr>
          <a:lstStyle/>
          <a:p>
            <a:r>
              <a:rPr lang="ja-JP" altLang="en-US" sz="2000" b="1" dirty="0">
                <a:ln w="0"/>
                <a:solidFill>
                  <a:srgbClr val="0070C0"/>
                </a:solidFill>
                <a:latin typeface="BIZ UDPゴシック" panose="020B0400000000000000" pitchFamily="50" charset="-128"/>
                <a:ea typeface="BIZ UDPゴシック" panose="020B0400000000000000" pitchFamily="50" charset="-128"/>
              </a:rPr>
              <a:t>「気持ちをわかってくれるかも。」との思いが生まれることが期待できる。</a:t>
            </a:r>
            <a:endParaRPr lang="ja-JP" altLang="en-US" sz="2000" b="1" cap="none" spc="0" dirty="0">
              <a:ln w="0"/>
              <a:solidFill>
                <a:srgbClr val="0070C0"/>
              </a:solidFill>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3819595" y="4480570"/>
            <a:ext cx="8648521" cy="400110"/>
          </a:xfrm>
          <a:prstGeom prst="rect">
            <a:avLst/>
          </a:prstGeom>
          <a:noFill/>
        </p:spPr>
        <p:txBody>
          <a:bodyPr wrap="none" lIns="91440" tIns="45720" rIns="91440" bIns="45720">
            <a:spAutoFit/>
          </a:bodyPr>
          <a:lstStyle/>
          <a:p>
            <a:r>
              <a:rPr lang="ja-JP" altLang="en-US" sz="2000" b="1" dirty="0">
                <a:ln w="0"/>
                <a:solidFill>
                  <a:srgbClr val="0070C0"/>
                </a:solidFill>
                <a:latin typeface="BIZ UDPゴシック" panose="020B0400000000000000" pitchFamily="50" charset="-128"/>
                <a:ea typeface="BIZ UDPゴシック" panose="020B0400000000000000" pitchFamily="50" charset="-128"/>
              </a:rPr>
              <a:t>児童生徒が相談したいことをたくさん話せる相手であることを心がける。</a:t>
            </a:r>
            <a:endParaRPr lang="ja-JP" altLang="en-US" sz="2000" b="1" cap="none" spc="0" dirty="0">
              <a:ln w="0"/>
              <a:solidFill>
                <a:srgbClr val="0070C0"/>
              </a:solidFill>
              <a:latin typeface="BIZ UDPゴシック" panose="020B0400000000000000" pitchFamily="50" charset="-128"/>
              <a:ea typeface="BIZ UDPゴシック" panose="020B0400000000000000" pitchFamily="50" charset="-128"/>
            </a:endParaRPr>
          </a:p>
        </p:txBody>
      </p:sp>
      <p:sp>
        <p:nvSpPr>
          <p:cNvPr id="5" name="スライド番号プレースホルダー 5">
            <a:extLst>
              <a:ext uri="{FF2B5EF4-FFF2-40B4-BE49-F238E27FC236}">
                <a16:creationId xmlns:a16="http://schemas.microsoft.com/office/drawing/2014/main" id="{7741A4BE-AE2A-3012-6FE9-FCCF3204A58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12</a:t>
            </a:fld>
            <a:endParaRPr lang="ja-JP" altLang="en-US" b="1" dirty="0">
              <a:solidFill>
                <a:schemeClr val="bg1"/>
              </a:solidFill>
            </a:endParaRPr>
          </a:p>
        </p:txBody>
      </p:sp>
      <p:sp>
        <p:nvSpPr>
          <p:cNvPr id="8" name="タイトル 2">
            <a:extLst>
              <a:ext uri="{FF2B5EF4-FFF2-40B4-BE49-F238E27FC236}">
                <a16:creationId xmlns:a16="http://schemas.microsoft.com/office/drawing/2014/main" id="{583019BC-70E6-A8F6-B17C-EE89B9E12727}"/>
              </a:ext>
            </a:extLst>
          </p:cNvPr>
          <p:cNvSpPr txBox="1">
            <a:spLocks/>
          </p:cNvSpPr>
          <p:nvPr/>
        </p:nvSpPr>
        <p:spPr>
          <a:xfrm>
            <a:off x="34614" y="6288883"/>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10" name="Picture 2" descr="C:\Users\791878\Desktop\H29\コバトン（png形式）\53-1-04.png">
            <a:extLst>
              <a:ext uri="{FF2B5EF4-FFF2-40B4-BE49-F238E27FC236}">
                <a16:creationId xmlns:a16="http://schemas.microsoft.com/office/drawing/2014/main" id="{29BEDA1B-D995-1BE7-3A1C-C139AE1E81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a:extLst>
              <a:ext uri="{FF2B5EF4-FFF2-40B4-BE49-F238E27FC236}">
                <a16:creationId xmlns:a16="http://schemas.microsoft.com/office/drawing/2014/main" id="{286C4025-8F75-D4E9-03B7-316AB4ABE133}"/>
              </a:ext>
            </a:extLst>
          </p:cNvPr>
          <p:cNvSpPr/>
          <p:nvPr/>
        </p:nvSpPr>
        <p:spPr>
          <a:xfrm>
            <a:off x="158114" y="838471"/>
            <a:ext cx="695739" cy="5214857"/>
          </a:xfrm>
          <a:prstGeom prst="rec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具体的な対応</a:t>
            </a:r>
          </a:p>
        </p:txBody>
      </p:sp>
      <p:sp>
        <p:nvSpPr>
          <p:cNvPr id="13" name="楕円 12">
            <a:extLst>
              <a:ext uri="{FF2B5EF4-FFF2-40B4-BE49-F238E27FC236}">
                <a16:creationId xmlns:a16="http://schemas.microsoft.com/office/drawing/2014/main" id="{BDF4F9A9-EC7D-01FE-FB3C-1338051E7B4A}"/>
              </a:ext>
            </a:extLst>
          </p:cNvPr>
          <p:cNvSpPr/>
          <p:nvPr/>
        </p:nvSpPr>
        <p:spPr>
          <a:xfrm>
            <a:off x="0" y="8752"/>
            <a:ext cx="995842" cy="995842"/>
          </a:xfrm>
          <a:prstGeom prst="ellipse">
            <a:avLst/>
          </a:prstGeom>
          <a:ln>
            <a:solidFill>
              <a:srgbClr val="FF66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4" name="グラフィックス 13" descr="役員室 単色塗りつぶし">
            <a:extLst>
              <a:ext uri="{FF2B5EF4-FFF2-40B4-BE49-F238E27FC236}">
                <a16:creationId xmlns:a16="http://schemas.microsoft.com/office/drawing/2014/main" id="{5D1A7D13-FB51-7201-E167-58991F00BC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31" y="49940"/>
            <a:ext cx="914400" cy="914400"/>
          </a:xfrm>
          <a:prstGeom prst="rect">
            <a:avLst/>
          </a:prstGeom>
        </p:spPr>
      </p:pic>
    </p:spTree>
    <p:extLst>
      <p:ext uri="{BB962C8B-B14F-4D97-AF65-F5344CB8AC3E}">
        <p14:creationId xmlns:p14="http://schemas.microsoft.com/office/powerpoint/2010/main" val="1332896465"/>
      </p:ext>
    </p:extLst>
  </p:cSld>
  <p:clrMapOvr>
    <a:masterClrMapping/>
  </p:clrMapOvr>
  <mc:AlternateContent xmlns:mc="http://schemas.openxmlformats.org/markup-compatibility/2006" xmlns:p14="http://schemas.microsoft.com/office/powerpoint/2010/main">
    <mc:Choice Requires="p14">
      <p:transition spd="slow" p14:dur="200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par>
                          <p:cTn id="8" fill="hold">
                            <p:stCondLst>
                              <p:cond delay="6000"/>
                            </p:stCondLst>
                            <p:childTnLst>
                              <p:par>
                                <p:cTn id="9" presetID="10" presetClass="entr" presetSubtype="0" fill="hold" grpId="0" nodeType="afterEffect">
                                  <p:stCondLst>
                                    <p:cond delay="2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3000"/>
                                        <p:tgtEl>
                                          <p:spTgt spid="16"/>
                                        </p:tgtEl>
                                      </p:cBhvr>
                                    </p:animEffect>
                                  </p:childTnLst>
                                </p:cTn>
                              </p:par>
                            </p:childTnLst>
                          </p:cTn>
                        </p:par>
                        <p:par>
                          <p:cTn id="12" fill="hold">
                            <p:stCondLst>
                              <p:cond delay="11000"/>
                            </p:stCondLst>
                            <p:childTnLst>
                              <p:par>
                                <p:cTn id="13" presetID="16" presetClass="entr" presetSubtype="21" fill="hold" grpId="0" nodeType="afterEffect">
                                  <p:stCondLst>
                                    <p:cond delay="200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3000"/>
                                        <p:tgtEl>
                                          <p:spTgt spid="2"/>
                                        </p:tgtEl>
                                      </p:cBhvr>
                                    </p:animEffect>
                                  </p:childTnLst>
                                </p:cTn>
                              </p:par>
                              <p:par>
                                <p:cTn id="16" presetID="14" presetClass="entr" presetSubtype="10" fill="hold" grpId="0" nodeType="withEffect">
                                  <p:stCondLst>
                                    <p:cond delay="20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3000"/>
                                        <p:tgtEl>
                                          <p:spTgt spid="3">
                                            <p:txEl>
                                              <p:pRg st="0" end="0"/>
                                            </p:txEl>
                                          </p:spTgt>
                                        </p:tgtEl>
                                      </p:cBhvr>
                                    </p:animEffect>
                                  </p:childTnLst>
                                </p:cTn>
                              </p:par>
                              <p:par>
                                <p:cTn id="19" presetID="22" presetClass="entr" presetSubtype="4" fill="hold" grpId="0" nodeType="withEffect">
                                  <p:stCondLst>
                                    <p:cond delay="200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3000"/>
                                        <p:tgtEl>
                                          <p:spTgt spid="9"/>
                                        </p:tgtEl>
                                      </p:cBhvr>
                                    </p:animEffect>
                                  </p:childTnLst>
                                </p:cTn>
                              </p:par>
                              <p:par>
                                <p:cTn id="22" presetID="22" presetClass="entr" presetSubtype="4" fill="hold" grpId="0" nodeType="withEffect">
                                  <p:stCondLst>
                                    <p:cond delay="200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3000"/>
                                        <p:tgtEl>
                                          <p:spTgt spid="21"/>
                                        </p:tgtEl>
                                      </p:cBhvr>
                                    </p:animEffect>
                                  </p:childTnLst>
                                </p:cTn>
                              </p:par>
                            </p:childTnLst>
                          </p:cTn>
                        </p:par>
                        <p:par>
                          <p:cTn id="25" fill="hold">
                            <p:stCondLst>
                              <p:cond delay="16000"/>
                            </p:stCondLst>
                            <p:childTnLst>
                              <p:par>
                                <p:cTn id="26" presetID="16" presetClass="entr" presetSubtype="21" fill="hold" grpId="0" nodeType="afterEffect">
                                  <p:stCondLst>
                                    <p:cond delay="200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3000"/>
                                        <p:tgtEl>
                                          <p:spTgt spid="18"/>
                                        </p:tgtEl>
                                      </p:cBhvr>
                                    </p:animEffect>
                                  </p:childTnLst>
                                </p:cTn>
                              </p:par>
                              <p:par>
                                <p:cTn id="29" presetID="14" presetClass="entr" presetSubtype="10" fill="hold" grpId="0" nodeType="withEffect">
                                  <p:stCondLst>
                                    <p:cond delay="200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31" dur="3000"/>
                                        <p:tgtEl>
                                          <p:spTgt spid="23">
                                            <p:txEl>
                                              <p:pRg st="0" end="0"/>
                                            </p:txEl>
                                          </p:spTgt>
                                        </p:tgtEl>
                                      </p:cBhvr>
                                    </p:animEffect>
                                  </p:childTnLst>
                                </p:cTn>
                              </p:par>
                              <p:par>
                                <p:cTn id="32" presetID="22" presetClass="entr" presetSubtype="4" fill="hold" grpId="0" nodeType="withEffect">
                                  <p:stCondLst>
                                    <p:cond delay="200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3000"/>
                                        <p:tgtEl>
                                          <p:spTgt spid="27"/>
                                        </p:tgtEl>
                                      </p:cBhvr>
                                    </p:animEffect>
                                  </p:childTnLst>
                                </p:cTn>
                              </p:par>
                              <p:par>
                                <p:cTn id="35" presetID="22" presetClass="entr" presetSubtype="4" fill="hold" grpId="0" nodeType="withEffect">
                                  <p:stCondLst>
                                    <p:cond delay="200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3000"/>
                                        <p:tgtEl>
                                          <p:spTgt spid="22"/>
                                        </p:tgtEl>
                                      </p:cBhvr>
                                    </p:animEffect>
                                  </p:childTnLst>
                                </p:cTn>
                              </p:par>
                            </p:childTnLst>
                          </p:cTn>
                        </p:par>
                        <p:par>
                          <p:cTn id="38" fill="hold">
                            <p:stCondLst>
                              <p:cond delay="21000"/>
                            </p:stCondLst>
                            <p:childTnLst>
                              <p:par>
                                <p:cTn id="39" presetID="16" presetClass="entr" presetSubtype="21" fill="hold" grpId="0" nodeType="afterEffect">
                                  <p:stCondLst>
                                    <p:cond delay="200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3000"/>
                                        <p:tgtEl>
                                          <p:spTgt spid="19"/>
                                        </p:tgtEl>
                                      </p:cBhvr>
                                    </p:animEffect>
                                  </p:childTnLst>
                                </p:cTn>
                              </p:par>
                              <p:par>
                                <p:cTn id="42" presetID="14" presetClass="entr" presetSubtype="10" fill="hold" grpId="0" nodeType="withEffect">
                                  <p:stCondLst>
                                    <p:cond delay="2000"/>
                                  </p:stCondLst>
                                  <p:childTnLst>
                                    <p:set>
                                      <p:cBhvr>
                                        <p:cTn id="43"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44" dur="3000"/>
                                        <p:tgtEl>
                                          <p:spTgt spid="24">
                                            <p:txEl>
                                              <p:pRg st="0" end="0"/>
                                            </p:txEl>
                                          </p:spTgt>
                                        </p:tgtEl>
                                      </p:cBhvr>
                                    </p:animEffect>
                                  </p:childTnLst>
                                </p:cTn>
                              </p:par>
                              <p:par>
                                <p:cTn id="45" presetID="22" presetClass="entr" presetSubtype="4" fill="hold" grpId="0" nodeType="withEffect">
                                  <p:stCondLst>
                                    <p:cond delay="200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3000"/>
                                        <p:tgtEl>
                                          <p:spTgt spid="28"/>
                                        </p:tgtEl>
                                      </p:cBhvr>
                                    </p:animEffect>
                                  </p:childTnLst>
                                </p:cTn>
                              </p:par>
                              <p:par>
                                <p:cTn id="48" presetID="22" presetClass="entr" presetSubtype="4" fill="hold" grpId="0" nodeType="withEffect">
                                  <p:stCondLst>
                                    <p:cond delay="200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3000"/>
                                        <p:tgtEl>
                                          <p:spTgt spid="26"/>
                                        </p:tgtEl>
                                      </p:cBhvr>
                                    </p:animEffect>
                                  </p:childTnLst>
                                </p:cTn>
                              </p:par>
                            </p:childTnLst>
                          </p:cTn>
                        </p:par>
                        <p:par>
                          <p:cTn id="51" fill="hold">
                            <p:stCondLst>
                              <p:cond delay="26000"/>
                            </p:stCondLst>
                            <p:childTnLst>
                              <p:par>
                                <p:cTn id="52" presetID="16" presetClass="entr" presetSubtype="21" fill="hold" grpId="0" nodeType="afterEffect">
                                  <p:stCondLst>
                                    <p:cond delay="200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3000"/>
                                        <p:tgtEl>
                                          <p:spTgt spid="20"/>
                                        </p:tgtEl>
                                      </p:cBhvr>
                                    </p:animEffect>
                                  </p:childTnLst>
                                </p:cTn>
                              </p:par>
                              <p:par>
                                <p:cTn id="55" presetID="14" presetClass="entr" presetSubtype="10" fill="hold" grpId="0" nodeType="withEffect">
                                  <p:stCondLst>
                                    <p:cond delay="2000"/>
                                  </p:stCondLst>
                                  <p:childTnLst>
                                    <p:set>
                                      <p:cBhvr>
                                        <p:cTn id="5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57" dur="3000"/>
                                        <p:tgtEl>
                                          <p:spTgt spid="25">
                                            <p:txEl>
                                              <p:pRg st="0" end="0"/>
                                            </p:txEl>
                                          </p:spTgt>
                                        </p:tgtEl>
                                      </p:cBhvr>
                                    </p:animEffect>
                                  </p:childTnLst>
                                </p:cTn>
                              </p:par>
                              <p:par>
                                <p:cTn id="58" presetID="22" presetClass="entr" presetSubtype="4" fill="hold" grpId="0" nodeType="withEffect">
                                  <p:stCondLst>
                                    <p:cond delay="200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3000"/>
                                        <p:tgtEl>
                                          <p:spTgt spid="29"/>
                                        </p:tgtEl>
                                      </p:cBhvr>
                                    </p:animEffect>
                                  </p:childTnLst>
                                </p:cTn>
                              </p:par>
                            </p:childTnLst>
                          </p:cTn>
                        </p:par>
                        <p:par>
                          <p:cTn id="61" fill="hold">
                            <p:stCondLst>
                              <p:cond delay="31000"/>
                            </p:stCondLst>
                            <p:childTnLst>
                              <p:par>
                                <p:cTn id="62" presetID="32" presetClass="emph" presetSubtype="0" fill="hold" grpId="1" nodeType="afterEffect">
                                  <p:stCondLst>
                                    <p:cond delay="7000"/>
                                  </p:stCondLst>
                                  <p:childTnLst>
                                    <p:animRot by="120000">
                                      <p:cBhvr>
                                        <p:cTn id="63" dur="100" fill="hold">
                                          <p:stCondLst>
                                            <p:cond delay="0"/>
                                          </p:stCondLst>
                                        </p:cTn>
                                        <p:tgtEl>
                                          <p:spTgt spid="3">
                                            <p:txEl>
                                              <p:pRg st="0" end="0"/>
                                            </p:txEl>
                                          </p:spTgt>
                                        </p:tgtEl>
                                        <p:attrNameLst>
                                          <p:attrName>r</p:attrName>
                                        </p:attrNameLst>
                                      </p:cBhvr>
                                    </p:animRot>
                                    <p:animRot by="-240000">
                                      <p:cBhvr>
                                        <p:cTn id="64" dur="200" fill="hold">
                                          <p:stCondLst>
                                            <p:cond delay="200"/>
                                          </p:stCondLst>
                                        </p:cTn>
                                        <p:tgtEl>
                                          <p:spTgt spid="3">
                                            <p:txEl>
                                              <p:pRg st="0" end="0"/>
                                            </p:txEl>
                                          </p:spTgt>
                                        </p:tgtEl>
                                        <p:attrNameLst>
                                          <p:attrName>r</p:attrName>
                                        </p:attrNameLst>
                                      </p:cBhvr>
                                    </p:animRot>
                                    <p:animRot by="240000">
                                      <p:cBhvr>
                                        <p:cTn id="65" dur="200" fill="hold">
                                          <p:stCondLst>
                                            <p:cond delay="400"/>
                                          </p:stCondLst>
                                        </p:cTn>
                                        <p:tgtEl>
                                          <p:spTgt spid="3">
                                            <p:txEl>
                                              <p:pRg st="0" end="0"/>
                                            </p:txEl>
                                          </p:spTgt>
                                        </p:tgtEl>
                                        <p:attrNameLst>
                                          <p:attrName>r</p:attrName>
                                        </p:attrNameLst>
                                      </p:cBhvr>
                                    </p:animRot>
                                    <p:animRot by="-240000">
                                      <p:cBhvr>
                                        <p:cTn id="66" dur="200" fill="hold">
                                          <p:stCondLst>
                                            <p:cond delay="600"/>
                                          </p:stCondLst>
                                        </p:cTn>
                                        <p:tgtEl>
                                          <p:spTgt spid="3">
                                            <p:txEl>
                                              <p:pRg st="0" end="0"/>
                                            </p:txEl>
                                          </p:spTgt>
                                        </p:tgtEl>
                                        <p:attrNameLst>
                                          <p:attrName>r</p:attrName>
                                        </p:attrNameLst>
                                      </p:cBhvr>
                                    </p:animRot>
                                    <p:animRot by="120000">
                                      <p:cBhvr>
                                        <p:cTn id="67" dur="200" fill="hold">
                                          <p:stCondLst>
                                            <p:cond delay="800"/>
                                          </p:stCondLst>
                                        </p:cTn>
                                        <p:tgtEl>
                                          <p:spTgt spid="3">
                                            <p:txEl>
                                              <p:pRg st="0" end="0"/>
                                            </p:txEl>
                                          </p:spTgt>
                                        </p:tgtEl>
                                        <p:attrNameLst>
                                          <p:attrName>r</p:attrName>
                                        </p:attrNameLst>
                                      </p:cBhvr>
                                    </p:animRot>
                                  </p:childTnLst>
                                </p:cTn>
                              </p:par>
                              <p:par>
                                <p:cTn id="68" presetID="32" presetClass="emph" presetSubtype="0" fill="hold" grpId="1" nodeType="withEffect">
                                  <p:stCondLst>
                                    <p:cond delay="7000"/>
                                  </p:stCondLst>
                                  <p:childTnLst>
                                    <p:animRot by="120000">
                                      <p:cBhvr>
                                        <p:cTn id="69" dur="100" fill="hold">
                                          <p:stCondLst>
                                            <p:cond delay="0"/>
                                          </p:stCondLst>
                                        </p:cTn>
                                        <p:tgtEl>
                                          <p:spTgt spid="23">
                                            <p:txEl>
                                              <p:pRg st="0" end="0"/>
                                            </p:txEl>
                                          </p:spTgt>
                                        </p:tgtEl>
                                        <p:attrNameLst>
                                          <p:attrName>r</p:attrName>
                                        </p:attrNameLst>
                                      </p:cBhvr>
                                    </p:animRot>
                                    <p:animRot by="-240000">
                                      <p:cBhvr>
                                        <p:cTn id="70" dur="200" fill="hold">
                                          <p:stCondLst>
                                            <p:cond delay="200"/>
                                          </p:stCondLst>
                                        </p:cTn>
                                        <p:tgtEl>
                                          <p:spTgt spid="23">
                                            <p:txEl>
                                              <p:pRg st="0" end="0"/>
                                            </p:txEl>
                                          </p:spTgt>
                                        </p:tgtEl>
                                        <p:attrNameLst>
                                          <p:attrName>r</p:attrName>
                                        </p:attrNameLst>
                                      </p:cBhvr>
                                    </p:animRot>
                                    <p:animRot by="240000">
                                      <p:cBhvr>
                                        <p:cTn id="71" dur="200" fill="hold">
                                          <p:stCondLst>
                                            <p:cond delay="400"/>
                                          </p:stCondLst>
                                        </p:cTn>
                                        <p:tgtEl>
                                          <p:spTgt spid="23">
                                            <p:txEl>
                                              <p:pRg st="0" end="0"/>
                                            </p:txEl>
                                          </p:spTgt>
                                        </p:tgtEl>
                                        <p:attrNameLst>
                                          <p:attrName>r</p:attrName>
                                        </p:attrNameLst>
                                      </p:cBhvr>
                                    </p:animRot>
                                    <p:animRot by="-240000">
                                      <p:cBhvr>
                                        <p:cTn id="72" dur="200" fill="hold">
                                          <p:stCondLst>
                                            <p:cond delay="600"/>
                                          </p:stCondLst>
                                        </p:cTn>
                                        <p:tgtEl>
                                          <p:spTgt spid="23">
                                            <p:txEl>
                                              <p:pRg st="0" end="0"/>
                                            </p:txEl>
                                          </p:spTgt>
                                        </p:tgtEl>
                                        <p:attrNameLst>
                                          <p:attrName>r</p:attrName>
                                        </p:attrNameLst>
                                      </p:cBhvr>
                                    </p:animRot>
                                    <p:animRot by="120000">
                                      <p:cBhvr>
                                        <p:cTn id="73" dur="200" fill="hold">
                                          <p:stCondLst>
                                            <p:cond delay="800"/>
                                          </p:stCondLst>
                                        </p:cTn>
                                        <p:tgtEl>
                                          <p:spTgt spid="23">
                                            <p:txEl>
                                              <p:pRg st="0" end="0"/>
                                            </p:txEl>
                                          </p:spTgt>
                                        </p:tgtEl>
                                        <p:attrNameLst>
                                          <p:attrName>r</p:attrName>
                                        </p:attrNameLst>
                                      </p:cBhvr>
                                    </p:animRot>
                                  </p:childTnLst>
                                </p:cTn>
                              </p:par>
                              <p:par>
                                <p:cTn id="74" presetID="32" presetClass="emph" presetSubtype="0" fill="hold" grpId="1" nodeType="withEffect">
                                  <p:stCondLst>
                                    <p:cond delay="7000"/>
                                  </p:stCondLst>
                                  <p:childTnLst>
                                    <p:animRot by="120000">
                                      <p:cBhvr>
                                        <p:cTn id="75" dur="100" fill="hold">
                                          <p:stCondLst>
                                            <p:cond delay="0"/>
                                          </p:stCondLst>
                                        </p:cTn>
                                        <p:tgtEl>
                                          <p:spTgt spid="24">
                                            <p:txEl>
                                              <p:pRg st="0" end="0"/>
                                            </p:txEl>
                                          </p:spTgt>
                                        </p:tgtEl>
                                        <p:attrNameLst>
                                          <p:attrName>r</p:attrName>
                                        </p:attrNameLst>
                                      </p:cBhvr>
                                    </p:animRot>
                                    <p:animRot by="-240000">
                                      <p:cBhvr>
                                        <p:cTn id="76" dur="200" fill="hold">
                                          <p:stCondLst>
                                            <p:cond delay="200"/>
                                          </p:stCondLst>
                                        </p:cTn>
                                        <p:tgtEl>
                                          <p:spTgt spid="24">
                                            <p:txEl>
                                              <p:pRg st="0" end="0"/>
                                            </p:txEl>
                                          </p:spTgt>
                                        </p:tgtEl>
                                        <p:attrNameLst>
                                          <p:attrName>r</p:attrName>
                                        </p:attrNameLst>
                                      </p:cBhvr>
                                    </p:animRot>
                                    <p:animRot by="240000">
                                      <p:cBhvr>
                                        <p:cTn id="77" dur="200" fill="hold">
                                          <p:stCondLst>
                                            <p:cond delay="400"/>
                                          </p:stCondLst>
                                        </p:cTn>
                                        <p:tgtEl>
                                          <p:spTgt spid="24">
                                            <p:txEl>
                                              <p:pRg st="0" end="0"/>
                                            </p:txEl>
                                          </p:spTgt>
                                        </p:tgtEl>
                                        <p:attrNameLst>
                                          <p:attrName>r</p:attrName>
                                        </p:attrNameLst>
                                      </p:cBhvr>
                                    </p:animRot>
                                    <p:animRot by="-240000">
                                      <p:cBhvr>
                                        <p:cTn id="78" dur="200" fill="hold">
                                          <p:stCondLst>
                                            <p:cond delay="600"/>
                                          </p:stCondLst>
                                        </p:cTn>
                                        <p:tgtEl>
                                          <p:spTgt spid="24">
                                            <p:txEl>
                                              <p:pRg st="0" end="0"/>
                                            </p:txEl>
                                          </p:spTgt>
                                        </p:tgtEl>
                                        <p:attrNameLst>
                                          <p:attrName>r</p:attrName>
                                        </p:attrNameLst>
                                      </p:cBhvr>
                                    </p:animRot>
                                    <p:animRot by="120000">
                                      <p:cBhvr>
                                        <p:cTn id="79" dur="200" fill="hold">
                                          <p:stCondLst>
                                            <p:cond delay="800"/>
                                          </p:stCondLst>
                                        </p:cTn>
                                        <p:tgtEl>
                                          <p:spTgt spid="24">
                                            <p:txEl>
                                              <p:pRg st="0" end="0"/>
                                            </p:txEl>
                                          </p:spTgt>
                                        </p:tgtEl>
                                        <p:attrNameLst>
                                          <p:attrName>r</p:attrName>
                                        </p:attrNameLst>
                                      </p:cBhvr>
                                    </p:animRot>
                                  </p:childTnLst>
                                </p:cTn>
                              </p:par>
                              <p:par>
                                <p:cTn id="80" presetID="32" presetClass="emph" presetSubtype="0" fill="hold" grpId="1" nodeType="withEffect">
                                  <p:stCondLst>
                                    <p:cond delay="7000"/>
                                  </p:stCondLst>
                                  <p:childTnLst>
                                    <p:animRot by="120000">
                                      <p:cBhvr>
                                        <p:cTn id="81" dur="100" fill="hold">
                                          <p:stCondLst>
                                            <p:cond delay="0"/>
                                          </p:stCondLst>
                                        </p:cTn>
                                        <p:tgtEl>
                                          <p:spTgt spid="25">
                                            <p:txEl>
                                              <p:pRg st="0" end="0"/>
                                            </p:txEl>
                                          </p:spTgt>
                                        </p:tgtEl>
                                        <p:attrNameLst>
                                          <p:attrName>r</p:attrName>
                                        </p:attrNameLst>
                                      </p:cBhvr>
                                    </p:animRot>
                                    <p:animRot by="-240000">
                                      <p:cBhvr>
                                        <p:cTn id="82" dur="200" fill="hold">
                                          <p:stCondLst>
                                            <p:cond delay="200"/>
                                          </p:stCondLst>
                                        </p:cTn>
                                        <p:tgtEl>
                                          <p:spTgt spid="25">
                                            <p:txEl>
                                              <p:pRg st="0" end="0"/>
                                            </p:txEl>
                                          </p:spTgt>
                                        </p:tgtEl>
                                        <p:attrNameLst>
                                          <p:attrName>r</p:attrName>
                                        </p:attrNameLst>
                                      </p:cBhvr>
                                    </p:animRot>
                                    <p:animRot by="240000">
                                      <p:cBhvr>
                                        <p:cTn id="83" dur="200" fill="hold">
                                          <p:stCondLst>
                                            <p:cond delay="400"/>
                                          </p:stCondLst>
                                        </p:cTn>
                                        <p:tgtEl>
                                          <p:spTgt spid="25">
                                            <p:txEl>
                                              <p:pRg st="0" end="0"/>
                                            </p:txEl>
                                          </p:spTgt>
                                        </p:tgtEl>
                                        <p:attrNameLst>
                                          <p:attrName>r</p:attrName>
                                        </p:attrNameLst>
                                      </p:cBhvr>
                                    </p:animRot>
                                    <p:animRot by="-240000">
                                      <p:cBhvr>
                                        <p:cTn id="84" dur="200" fill="hold">
                                          <p:stCondLst>
                                            <p:cond delay="600"/>
                                          </p:stCondLst>
                                        </p:cTn>
                                        <p:tgtEl>
                                          <p:spTgt spid="25">
                                            <p:txEl>
                                              <p:pRg st="0" end="0"/>
                                            </p:txEl>
                                          </p:spTgt>
                                        </p:tgtEl>
                                        <p:attrNameLst>
                                          <p:attrName>r</p:attrName>
                                        </p:attrNameLst>
                                      </p:cBhvr>
                                    </p:animRot>
                                    <p:animRot by="120000">
                                      <p:cBhvr>
                                        <p:cTn id="85" dur="200" fill="hold">
                                          <p:stCondLst>
                                            <p:cond delay="800"/>
                                          </p:stCondLst>
                                        </p:cTn>
                                        <p:tgtEl>
                                          <p:spTgt spid="2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 grpId="0" animBg="1"/>
      <p:bldP spid="18" grpId="0" animBg="1"/>
      <p:bldP spid="19" grpId="0" animBg="1"/>
      <p:bldP spid="20" grpId="0" animBg="1"/>
      <p:bldP spid="3" grpId="0" build="allAtOnce"/>
      <p:bldP spid="3" grpId="1" build="allAtOnce"/>
      <p:bldP spid="23" grpId="0" build="allAtOnce"/>
      <p:bldP spid="23" grpId="1" build="allAtOnce"/>
      <p:bldP spid="24" grpId="0" build="allAtOnce"/>
      <p:bldP spid="24" grpId="1" build="allAtOnce"/>
      <p:bldP spid="25" grpId="0" build="allAtOnce"/>
      <p:bldP spid="25" grpId="1" build="allAtOnce"/>
      <p:bldP spid="9" grpId="0"/>
      <p:bldP spid="27" grpId="0"/>
      <p:bldP spid="28" grpId="0"/>
      <p:bldP spid="29" grpId="0"/>
      <p:bldP spid="21" grpId="0"/>
      <p:bldP spid="22"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6BA5530-2977-6586-066B-ADC5BC3045A8}"/>
              </a:ext>
            </a:extLst>
          </p:cNvPr>
          <p:cNvSpPr/>
          <p:nvPr/>
        </p:nvSpPr>
        <p:spPr>
          <a:xfrm>
            <a:off x="0" y="0"/>
            <a:ext cx="12192000" cy="6156322"/>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25DEA3B0-7BC2-DBAF-0D7D-D71D840ECB8D}"/>
              </a:ext>
            </a:extLst>
          </p:cNvPr>
          <p:cNvSpPr/>
          <p:nvPr/>
        </p:nvSpPr>
        <p:spPr>
          <a:xfrm>
            <a:off x="995842" y="752164"/>
            <a:ext cx="11566982" cy="531909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6576363" y="3429001"/>
            <a:ext cx="5469698" cy="2571542"/>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7030A0"/>
                </a:solidFill>
                <a:latin typeface="BIZ UDPゴシック" panose="020B0400000000000000" pitchFamily="50" charset="-128"/>
                <a:ea typeface="BIZ UDPゴシック" panose="020B0400000000000000" pitchFamily="50" charset="-128"/>
              </a:rPr>
              <a:t>関係機関との連携</a:t>
            </a:r>
            <a:endParaRPr kumimoji="1" lang="en-US" altLang="ja-JP" sz="2800" b="1" dirty="0">
              <a:solidFill>
                <a:srgbClr val="7030A0"/>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・医療機関等との連携の在り方　</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a:t>
            </a:r>
            <a:r>
              <a:rPr kumimoji="1" lang="ja-JP" altLang="en-US" b="1" dirty="0">
                <a:solidFill>
                  <a:srgbClr val="FF0000"/>
                </a:solidFill>
                <a:latin typeface="BIZ UDPゴシック" panose="020B0400000000000000" pitchFamily="50" charset="-128"/>
                <a:ea typeface="BIZ UDPゴシック" panose="020B0400000000000000" pitchFamily="50" charset="-128"/>
              </a:rPr>
              <a:t>①精神科受診の場合　</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a:t>
            </a:r>
            <a:r>
              <a:rPr kumimoji="1" lang="ja-JP" altLang="en-US" b="1" dirty="0">
                <a:solidFill>
                  <a:schemeClr val="tx1"/>
                </a:solidFill>
                <a:latin typeface="BIZ UDPゴシック" panose="020B0400000000000000" pitchFamily="50" charset="-128"/>
                <a:ea typeface="BIZ UDPゴシック" panose="020B0400000000000000" pitchFamily="50" charset="-128"/>
              </a:rPr>
              <a:t>→</a:t>
            </a:r>
            <a:r>
              <a:rPr kumimoji="1" lang="ja-JP" altLang="en-US" b="1" dirty="0">
                <a:solidFill>
                  <a:srgbClr val="FF0000"/>
                </a:solidFill>
                <a:latin typeface="BIZ UDPゴシック" panose="020B0400000000000000" pitchFamily="50" charset="-128"/>
                <a:ea typeface="BIZ UDPゴシック" panose="020B0400000000000000" pitchFamily="50" charset="-128"/>
              </a:rPr>
              <a:t>　医療との連携</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②虐待が考えられる場合　</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a:t>
            </a:r>
            <a:r>
              <a:rPr kumimoji="1" lang="ja-JP" altLang="en-US" b="1" dirty="0">
                <a:solidFill>
                  <a:schemeClr val="tx1"/>
                </a:solidFill>
                <a:latin typeface="BIZ UDPゴシック" panose="020B0400000000000000" pitchFamily="50" charset="-128"/>
                <a:ea typeface="BIZ UDPゴシック" panose="020B0400000000000000" pitchFamily="50" charset="-128"/>
              </a:rPr>
              <a:t>→</a:t>
            </a:r>
            <a:r>
              <a:rPr kumimoji="1" lang="ja-JP" altLang="en-US" b="1" dirty="0">
                <a:solidFill>
                  <a:srgbClr val="FF0000"/>
                </a:solidFill>
                <a:latin typeface="BIZ UDPゴシック" panose="020B0400000000000000" pitchFamily="50" charset="-128"/>
                <a:ea typeface="BIZ UDPゴシック" panose="020B0400000000000000" pitchFamily="50" charset="-128"/>
              </a:rPr>
              <a:t>　福祉との連携</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③学校内で心配な事案　</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a:t>
            </a:r>
            <a:r>
              <a:rPr kumimoji="1" lang="ja-JP" altLang="en-US" b="1" dirty="0">
                <a:solidFill>
                  <a:schemeClr val="tx1"/>
                </a:solidFill>
                <a:latin typeface="BIZ UDPゴシック" panose="020B0400000000000000" pitchFamily="50" charset="-128"/>
                <a:ea typeface="BIZ UDPゴシック" panose="020B0400000000000000" pitchFamily="50" charset="-128"/>
              </a:rPr>
              <a:t>→</a:t>
            </a:r>
            <a:r>
              <a:rPr kumimoji="1" lang="ja-JP" altLang="en-US" b="1" dirty="0">
                <a:solidFill>
                  <a:srgbClr val="FF0000"/>
                </a:solidFill>
                <a:latin typeface="BIZ UDPゴシック" panose="020B0400000000000000" pitchFamily="50" charset="-128"/>
                <a:ea typeface="BIZ UDPゴシック" panose="020B0400000000000000" pitchFamily="50" charset="-128"/>
              </a:rPr>
              <a:t>　警察との連携</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1064705" y="3430554"/>
            <a:ext cx="5447318" cy="2571542"/>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0070C0"/>
                </a:solidFill>
                <a:latin typeface="BIZ UDPゴシック" panose="020B0400000000000000" pitchFamily="50" charset="-128"/>
                <a:ea typeface="BIZ UDPゴシック" panose="020B0400000000000000" pitchFamily="50" charset="-128"/>
              </a:rPr>
              <a:t>保護者との情報共有・見守り依頼</a:t>
            </a:r>
            <a:endParaRPr kumimoji="1" lang="en-US" altLang="ja-JP" sz="2800" b="1" dirty="0">
              <a:solidFill>
                <a:srgbClr val="0070C0"/>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・保護者との連携について検討　</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a:t>
            </a:r>
            <a:r>
              <a:rPr kumimoji="1" lang="ja-JP" altLang="en-US" b="1" dirty="0">
                <a:solidFill>
                  <a:srgbClr val="FF0000"/>
                </a:solidFill>
                <a:latin typeface="BIZ UDPゴシック" panose="020B0400000000000000" pitchFamily="50" charset="-128"/>
                <a:ea typeface="BIZ UDPゴシック" panose="020B0400000000000000" pitchFamily="50" charset="-128"/>
              </a:rPr>
              <a:t>①学校だけで抱えない</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②最悪を想定しながら、最善の策を考える</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③休日や夜間の見守りを家庭に</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6576362" y="822486"/>
            <a:ext cx="5469699" cy="2539199"/>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C000"/>
                </a:solidFill>
                <a:latin typeface="BIZ UDPゴシック" panose="020B0400000000000000" pitchFamily="50" charset="-128"/>
                <a:ea typeface="BIZ UDPゴシック" panose="020B0400000000000000" pitchFamily="50" charset="-128"/>
              </a:rPr>
              <a:t>組織で情報共有</a:t>
            </a:r>
            <a:endParaRPr kumimoji="1" lang="en-US" altLang="ja-JP" sz="2800" b="1" dirty="0">
              <a:solidFill>
                <a:srgbClr val="FFC000"/>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・対応方針の検討</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a:t>
            </a:r>
            <a:r>
              <a:rPr kumimoji="1" lang="ja-JP" altLang="en-US" b="1" dirty="0">
                <a:solidFill>
                  <a:srgbClr val="FF0000"/>
                </a:solidFill>
                <a:latin typeface="BIZ UDPゴシック" panose="020B0400000000000000" pitchFamily="50" charset="-128"/>
                <a:ea typeface="BIZ UDPゴシック" panose="020B0400000000000000" pitchFamily="50" charset="-128"/>
              </a:rPr>
              <a:t>①本人への働きかけ　</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②保護者との連携</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③関係機関との連携　</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④他の児童生徒への配慮</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1064705" y="841343"/>
            <a:ext cx="5447318" cy="2539199"/>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008000"/>
                </a:solidFill>
                <a:latin typeface="BIZ UDPゴシック" panose="020B0400000000000000" pitchFamily="50" charset="-128"/>
                <a:ea typeface="BIZ UDPゴシック" panose="020B0400000000000000" pitchFamily="50" charset="-128"/>
              </a:rPr>
              <a:t>声をかけ、二者面談で対応</a:t>
            </a:r>
            <a:endParaRPr kumimoji="1" lang="en-US" altLang="ja-JP" sz="2800" b="1" dirty="0">
              <a:solidFill>
                <a:srgbClr val="008000"/>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・ＴＡＬＫの原則に基づいた対応　</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・自傷行為への対応</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a:t>
            </a:r>
            <a:r>
              <a:rPr kumimoji="1" lang="ja-JP" altLang="en-US" b="1" dirty="0">
                <a:solidFill>
                  <a:srgbClr val="FF0000"/>
                </a:solidFill>
                <a:latin typeface="BIZ UDPゴシック" panose="020B0400000000000000" pitchFamily="50" charset="-128"/>
                <a:ea typeface="BIZ UDPゴシック" panose="020B0400000000000000" pitchFamily="50" charset="-128"/>
              </a:rPr>
              <a:t>①自傷する人を追い詰める言動を控える</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②行動の裏にある思いに耳を傾ける</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③より良い手段を一緒に考える、提案する</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p:txBody>
      </p:sp>
      <p:sp>
        <p:nvSpPr>
          <p:cNvPr id="3" name="角丸四角形 2"/>
          <p:cNvSpPr/>
          <p:nvPr/>
        </p:nvSpPr>
        <p:spPr>
          <a:xfrm>
            <a:off x="1064706" y="23859"/>
            <a:ext cx="10981356"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600" b="1" dirty="0">
                <a:ln w="9525" cmpd="sng">
                  <a:noFill/>
                  <a:prstDash val="solid"/>
                </a:ln>
                <a:solidFill>
                  <a:srgbClr val="FF0000"/>
                </a:solidFill>
                <a:latin typeface="BIZ UDPゴシック" panose="020B0400000000000000" pitchFamily="50" charset="-128"/>
                <a:ea typeface="BIZ UDPゴシック" panose="020B0400000000000000" pitchFamily="50" charset="-128"/>
              </a:rPr>
              <a:t>対応のポイント</a:t>
            </a:r>
          </a:p>
        </p:txBody>
      </p:sp>
      <p:pic>
        <p:nvPicPr>
          <p:cNvPr id="6" name="図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9932" y="4724400"/>
            <a:ext cx="1260492" cy="1210736"/>
          </a:xfrm>
          <a:prstGeom prst="rect">
            <a:avLst/>
          </a:prstGeom>
        </p:spPr>
      </p:pic>
      <p:pic>
        <p:nvPicPr>
          <p:cNvPr id="19" name="図 18"/>
          <p:cNvPicPr>
            <a:picLocks noChangeAspect="1"/>
          </p:cNvPicPr>
          <p:nvPr/>
        </p:nvPicPr>
        <p:blipFill>
          <a:blip r:embed="rId4"/>
          <a:stretch>
            <a:fillRect/>
          </a:stretch>
        </p:blipFill>
        <p:spPr>
          <a:xfrm>
            <a:off x="9733603" y="1233541"/>
            <a:ext cx="2027820" cy="1972766"/>
          </a:xfrm>
          <a:prstGeom prst="rect">
            <a:avLst/>
          </a:prstGeom>
        </p:spPr>
      </p:pic>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4050" y="855904"/>
            <a:ext cx="1441318" cy="1348998"/>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3400" y="4343300"/>
            <a:ext cx="2228225" cy="1657243"/>
          </a:xfrm>
          <a:prstGeom prst="rect">
            <a:avLst/>
          </a:prstGeom>
        </p:spPr>
      </p:pic>
      <p:sp>
        <p:nvSpPr>
          <p:cNvPr id="7" name="スライド番号プレースホルダー 5">
            <a:extLst>
              <a:ext uri="{FF2B5EF4-FFF2-40B4-BE49-F238E27FC236}">
                <a16:creationId xmlns:a16="http://schemas.microsoft.com/office/drawing/2014/main" id="{07BC6EE7-DDDF-3C3C-8A36-780F584FF0B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13</a:t>
            </a:fld>
            <a:endParaRPr lang="ja-JP" altLang="en-US" b="1" dirty="0">
              <a:solidFill>
                <a:schemeClr val="bg1"/>
              </a:solidFill>
            </a:endParaRPr>
          </a:p>
        </p:txBody>
      </p:sp>
      <p:sp>
        <p:nvSpPr>
          <p:cNvPr id="9" name="タイトル 2">
            <a:extLst>
              <a:ext uri="{FF2B5EF4-FFF2-40B4-BE49-F238E27FC236}">
                <a16:creationId xmlns:a16="http://schemas.microsoft.com/office/drawing/2014/main" id="{C7DB45A6-4B33-68FE-DC62-35CDB3485DF8}"/>
              </a:ext>
            </a:extLst>
          </p:cNvPr>
          <p:cNvSpPr txBox="1">
            <a:spLocks/>
          </p:cNvSpPr>
          <p:nvPr/>
        </p:nvSpPr>
        <p:spPr>
          <a:xfrm>
            <a:off x="0" y="6320772"/>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10" name="Picture 2" descr="C:\Users\791878\Desktop\H29\コバトン（png形式）\53-1-04.png">
            <a:extLst>
              <a:ext uri="{FF2B5EF4-FFF2-40B4-BE49-F238E27FC236}">
                <a16:creationId xmlns:a16="http://schemas.microsoft.com/office/drawing/2014/main" id="{6204E778-89E5-D498-6402-1901C093DFA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BF33BB61-E708-95EE-E588-D8B42ACAB434}"/>
              </a:ext>
            </a:extLst>
          </p:cNvPr>
          <p:cNvSpPr/>
          <p:nvPr/>
        </p:nvSpPr>
        <p:spPr>
          <a:xfrm>
            <a:off x="158114" y="838471"/>
            <a:ext cx="695739" cy="5214857"/>
          </a:xfrm>
          <a:prstGeom prst="rec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具体的な対応</a:t>
            </a:r>
          </a:p>
        </p:txBody>
      </p:sp>
      <p:sp>
        <p:nvSpPr>
          <p:cNvPr id="13" name="楕円 12">
            <a:extLst>
              <a:ext uri="{FF2B5EF4-FFF2-40B4-BE49-F238E27FC236}">
                <a16:creationId xmlns:a16="http://schemas.microsoft.com/office/drawing/2014/main" id="{2D2C9E43-8942-0C27-5CCD-70884341E2BF}"/>
              </a:ext>
            </a:extLst>
          </p:cNvPr>
          <p:cNvSpPr/>
          <p:nvPr/>
        </p:nvSpPr>
        <p:spPr>
          <a:xfrm>
            <a:off x="0" y="8752"/>
            <a:ext cx="995842" cy="995842"/>
          </a:xfrm>
          <a:prstGeom prst="ellipse">
            <a:avLst/>
          </a:prstGeom>
          <a:ln>
            <a:solidFill>
              <a:srgbClr val="FF66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4" name="グラフィックス 13" descr="役員室 単色塗りつぶし">
            <a:extLst>
              <a:ext uri="{FF2B5EF4-FFF2-40B4-BE49-F238E27FC236}">
                <a16:creationId xmlns:a16="http://schemas.microsoft.com/office/drawing/2014/main" id="{AFD4FFB3-194E-AFB8-81E8-65DBEBD5D1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531" y="49940"/>
            <a:ext cx="914400" cy="914400"/>
          </a:xfrm>
          <a:prstGeom prst="rect">
            <a:avLst/>
          </a:prstGeom>
        </p:spPr>
      </p:pic>
    </p:spTree>
    <p:extLst>
      <p:ext uri="{BB962C8B-B14F-4D97-AF65-F5344CB8AC3E}">
        <p14:creationId xmlns:p14="http://schemas.microsoft.com/office/powerpoint/2010/main" val="1838186859"/>
      </p:ext>
    </p:extLst>
  </p:cSld>
  <p:clrMapOvr>
    <a:masterClrMapping/>
  </p:clrMapOvr>
  <mc:AlternateContent xmlns:mc="http://schemas.openxmlformats.org/markup-compatibility/2006" xmlns:p14="http://schemas.microsoft.com/office/powerpoint/2010/main">
    <mc:Choice Requires="p14">
      <p:transition spd="slow" p14:dur="200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10" presetClass="entr" presetSubtype="0" fill="hold" grpId="0" nodeType="afterEffect">
                                  <p:stCondLst>
                                    <p:cond delay="2000"/>
                                  </p:stCondLst>
                                  <p:childTnLst>
                                    <p:set>
                                      <p:cBhvr>
                                        <p:cTn id="10" dur="1" fill="hold">
                                          <p:stCondLst>
                                            <p:cond delay="0"/>
                                          </p:stCondLst>
                                        </p:cTn>
                                        <p:tgtEl>
                                          <p:spTgt spid="16">
                                            <p:bg/>
                                          </p:spTgt>
                                        </p:tgtEl>
                                        <p:attrNameLst>
                                          <p:attrName>style.visibility</p:attrName>
                                        </p:attrNameLst>
                                      </p:cBhvr>
                                      <p:to>
                                        <p:strVal val="visible"/>
                                      </p:to>
                                    </p:set>
                                    <p:animEffect transition="in" filter="fade">
                                      <p:cBhvr>
                                        <p:cTn id="11" dur="3000"/>
                                        <p:tgtEl>
                                          <p:spTgt spid="16">
                                            <p:bg/>
                                          </p:spTgt>
                                        </p:tgtEl>
                                      </p:cBhvr>
                                    </p:animEffect>
                                  </p:childTnLst>
                                </p:cTn>
                              </p:par>
                            </p:childTnLst>
                          </p:cTn>
                        </p:par>
                        <p:par>
                          <p:cTn id="12" fill="hold">
                            <p:stCondLst>
                              <p:cond delay="8000"/>
                            </p:stCondLst>
                            <p:childTnLst>
                              <p:par>
                                <p:cTn id="13" presetID="10" presetClass="entr" presetSubtype="0" fill="hold" grpId="0" nodeType="afterEffect">
                                  <p:stCondLst>
                                    <p:cond delay="200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3000"/>
                                        <p:tgtEl>
                                          <p:spTgt spid="16">
                                            <p:txEl>
                                              <p:pRg st="0" end="0"/>
                                            </p:txEl>
                                          </p:spTgt>
                                        </p:tgtEl>
                                      </p:cBhvr>
                                    </p:animEffect>
                                  </p:childTnLst>
                                </p:cTn>
                              </p:par>
                            </p:childTnLst>
                          </p:cTn>
                        </p:par>
                        <p:par>
                          <p:cTn id="16" fill="hold">
                            <p:stCondLst>
                              <p:cond delay="13000"/>
                            </p:stCondLst>
                            <p:childTnLst>
                              <p:par>
                                <p:cTn id="17" presetID="10" presetClass="entr" presetSubtype="0" fill="hold" grpId="0" nodeType="afterEffect">
                                  <p:stCondLst>
                                    <p:cond delay="200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3000"/>
                                        <p:tgtEl>
                                          <p:spTgt spid="16">
                                            <p:txEl>
                                              <p:pRg st="1" end="1"/>
                                            </p:txEl>
                                          </p:spTgt>
                                        </p:tgtEl>
                                      </p:cBhvr>
                                    </p:animEffect>
                                  </p:childTnLst>
                                </p:cTn>
                              </p:par>
                            </p:childTnLst>
                          </p:cTn>
                        </p:par>
                        <p:par>
                          <p:cTn id="20" fill="hold">
                            <p:stCondLst>
                              <p:cond delay="18000"/>
                            </p:stCondLst>
                            <p:childTnLst>
                              <p:par>
                                <p:cTn id="21" presetID="10" presetClass="entr" presetSubtype="0" fill="hold" grpId="0" nodeType="afterEffect">
                                  <p:stCondLst>
                                    <p:cond delay="200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fade">
                                      <p:cBhvr>
                                        <p:cTn id="23" dur="3000"/>
                                        <p:tgtEl>
                                          <p:spTgt spid="16">
                                            <p:txEl>
                                              <p:pRg st="2" end="2"/>
                                            </p:txEl>
                                          </p:spTgt>
                                        </p:tgtEl>
                                      </p:cBhvr>
                                    </p:animEffect>
                                  </p:childTnLst>
                                </p:cTn>
                              </p:par>
                            </p:childTnLst>
                          </p:cTn>
                        </p:par>
                        <p:par>
                          <p:cTn id="24" fill="hold">
                            <p:stCondLst>
                              <p:cond delay="23000"/>
                            </p:stCondLst>
                            <p:childTnLst>
                              <p:par>
                                <p:cTn id="25" presetID="10" presetClass="entr" presetSubtype="0" fill="hold" grpId="0" nodeType="afterEffect">
                                  <p:stCondLst>
                                    <p:cond delay="200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3000"/>
                                        <p:tgtEl>
                                          <p:spTgt spid="16">
                                            <p:txEl>
                                              <p:pRg st="3" end="3"/>
                                            </p:txEl>
                                          </p:spTgt>
                                        </p:tgtEl>
                                      </p:cBhvr>
                                    </p:animEffect>
                                  </p:childTnLst>
                                </p:cTn>
                              </p:par>
                            </p:childTnLst>
                          </p:cTn>
                        </p:par>
                        <p:par>
                          <p:cTn id="28" fill="hold">
                            <p:stCondLst>
                              <p:cond delay="28000"/>
                            </p:stCondLst>
                            <p:childTnLst>
                              <p:par>
                                <p:cTn id="29" presetID="10" presetClass="entr" presetSubtype="0" fill="hold" grpId="0" nodeType="afterEffect">
                                  <p:stCondLst>
                                    <p:cond delay="200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fade">
                                      <p:cBhvr>
                                        <p:cTn id="31" dur="3000"/>
                                        <p:tgtEl>
                                          <p:spTgt spid="16">
                                            <p:txEl>
                                              <p:pRg st="4" end="4"/>
                                            </p:txEl>
                                          </p:spTgt>
                                        </p:tgtEl>
                                      </p:cBhvr>
                                    </p:animEffect>
                                  </p:childTnLst>
                                </p:cTn>
                              </p:par>
                            </p:childTnLst>
                          </p:cTn>
                        </p:par>
                        <p:par>
                          <p:cTn id="32" fill="hold">
                            <p:stCondLst>
                              <p:cond delay="33000"/>
                            </p:stCondLst>
                            <p:childTnLst>
                              <p:par>
                                <p:cTn id="33" presetID="10" presetClass="entr" presetSubtype="0" fill="hold" grpId="0" nodeType="afterEffect">
                                  <p:stCondLst>
                                    <p:cond delay="2000"/>
                                  </p:stCondLst>
                                  <p:childTnLst>
                                    <p:set>
                                      <p:cBhvr>
                                        <p:cTn id="34" dur="1" fill="hold">
                                          <p:stCondLst>
                                            <p:cond delay="0"/>
                                          </p:stCondLst>
                                        </p:cTn>
                                        <p:tgtEl>
                                          <p:spTgt spid="16">
                                            <p:txEl>
                                              <p:pRg st="5" end="5"/>
                                            </p:txEl>
                                          </p:spTgt>
                                        </p:tgtEl>
                                        <p:attrNameLst>
                                          <p:attrName>style.visibility</p:attrName>
                                        </p:attrNameLst>
                                      </p:cBhvr>
                                      <p:to>
                                        <p:strVal val="visible"/>
                                      </p:to>
                                    </p:set>
                                    <p:animEffect transition="in" filter="fade">
                                      <p:cBhvr>
                                        <p:cTn id="35" dur="3000"/>
                                        <p:tgtEl>
                                          <p:spTgt spid="16">
                                            <p:txEl>
                                              <p:pRg st="5" end="5"/>
                                            </p:txEl>
                                          </p:spTgt>
                                        </p:tgtEl>
                                      </p:cBhvr>
                                    </p:animEffect>
                                  </p:childTnLst>
                                </p:cTn>
                              </p:par>
                              <p:par>
                                <p:cTn id="36" presetID="14" presetClass="entr" presetSubtype="10" fill="hold" nodeType="withEffect">
                                  <p:stCondLst>
                                    <p:cond delay="200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3000"/>
                                        <p:tgtEl>
                                          <p:spTgt spid="22"/>
                                        </p:tgtEl>
                                      </p:cBhvr>
                                    </p:animEffect>
                                  </p:childTnLst>
                                </p:cTn>
                              </p:par>
                            </p:childTnLst>
                          </p:cTn>
                        </p:par>
                        <p:par>
                          <p:cTn id="39" fill="hold">
                            <p:stCondLst>
                              <p:cond delay="38000"/>
                            </p:stCondLst>
                            <p:childTnLst>
                              <p:par>
                                <p:cTn id="40" presetID="10" presetClass="entr" presetSubtype="0" fill="hold" grpId="0" nodeType="afterEffect">
                                  <p:stCondLst>
                                    <p:cond delay="2000"/>
                                  </p:stCondLst>
                                  <p:childTnLst>
                                    <p:set>
                                      <p:cBhvr>
                                        <p:cTn id="41" dur="1" fill="hold">
                                          <p:stCondLst>
                                            <p:cond delay="0"/>
                                          </p:stCondLst>
                                        </p:cTn>
                                        <p:tgtEl>
                                          <p:spTgt spid="17">
                                            <p:bg/>
                                          </p:spTgt>
                                        </p:tgtEl>
                                        <p:attrNameLst>
                                          <p:attrName>style.visibility</p:attrName>
                                        </p:attrNameLst>
                                      </p:cBhvr>
                                      <p:to>
                                        <p:strVal val="visible"/>
                                      </p:to>
                                    </p:set>
                                    <p:animEffect transition="in" filter="fade">
                                      <p:cBhvr>
                                        <p:cTn id="42" dur="3000"/>
                                        <p:tgtEl>
                                          <p:spTgt spid="17">
                                            <p:bg/>
                                          </p:spTgt>
                                        </p:tgtEl>
                                      </p:cBhvr>
                                    </p:animEffect>
                                  </p:childTnLst>
                                </p:cTn>
                              </p:par>
                            </p:childTnLst>
                          </p:cTn>
                        </p:par>
                        <p:par>
                          <p:cTn id="43" fill="hold">
                            <p:stCondLst>
                              <p:cond delay="43000"/>
                            </p:stCondLst>
                            <p:childTnLst>
                              <p:par>
                                <p:cTn id="44" presetID="10" presetClass="entr" presetSubtype="0" fill="hold" grpId="0" nodeType="afterEffect">
                                  <p:stCondLst>
                                    <p:cond delay="200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fade">
                                      <p:cBhvr>
                                        <p:cTn id="46" dur="3000"/>
                                        <p:tgtEl>
                                          <p:spTgt spid="17">
                                            <p:txEl>
                                              <p:pRg st="0" end="0"/>
                                            </p:txEl>
                                          </p:spTgt>
                                        </p:tgtEl>
                                      </p:cBhvr>
                                    </p:animEffect>
                                  </p:childTnLst>
                                </p:cTn>
                              </p:par>
                            </p:childTnLst>
                          </p:cTn>
                        </p:par>
                        <p:par>
                          <p:cTn id="47" fill="hold">
                            <p:stCondLst>
                              <p:cond delay="48000"/>
                            </p:stCondLst>
                            <p:childTnLst>
                              <p:par>
                                <p:cTn id="48" presetID="10" presetClass="entr" presetSubtype="0" fill="hold" grpId="0" nodeType="afterEffect">
                                  <p:stCondLst>
                                    <p:cond delay="2000"/>
                                  </p:stCondLst>
                                  <p:childTnLst>
                                    <p:set>
                                      <p:cBhvr>
                                        <p:cTn id="49" dur="1" fill="hold">
                                          <p:stCondLst>
                                            <p:cond delay="0"/>
                                          </p:stCondLst>
                                        </p:cTn>
                                        <p:tgtEl>
                                          <p:spTgt spid="17">
                                            <p:txEl>
                                              <p:pRg st="1" end="1"/>
                                            </p:txEl>
                                          </p:spTgt>
                                        </p:tgtEl>
                                        <p:attrNameLst>
                                          <p:attrName>style.visibility</p:attrName>
                                        </p:attrNameLst>
                                      </p:cBhvr>
                                      <p:to>
                                        <p:strVal val="visible"/>
                                      </p:to>
                                    </p:set>
                                    <p:animEffect transition="in" filter="fade">
                                      <p:cBhvr>
                                        <p:cTn id="50" dur="3000"/>
                                        <p:tgtEl>
                                          <p:spTgt spid="17">
                                            <p:txEl>
                                              <p:pRg st="1" end="1"/>
                                            </p:txEl>
                                          </p:spTgt>
                                        </p:tgtEl>
                                      </p:cBhvr>
                                    </p:animEffect>
                                  </p:childTnLst>
                                </p:cTn>
                              </p:par>
                            </p:childTnLst>
                          </p:cTn>
                        </p:par>
                        <p:par>
                          <p:cTn id="51" fill="hold">
                            <p:stCondLst>
                              <p:cond delay="53000"/>
                            </p:stCondLst>
                            <p:childTnLst>
                              <p:par>
                                <p:cTn id="52" presetID="10" presetClass="entr" presetSubtype="0" fill="hold" grpId="0" nodeType="afterEffect">
                                  <p:stCondLst>
                                    <p:cond delay="2000"/>
                                  </p:stCondLst>
                                  <p:childTnLst>
                                    <p:set>
                                      <p:cBhvr>
                                        <p:cTn id="53" dur="1" fill="hold">
                                          <p:stCondLst>
                                            <p:cond delay="0"/>
                                          </p:stCondLst>
                                        </p:cTn>
                                        <p:tgtEl>
                                          <p:spTgt spid="17">
                                            <p:txEl>
                                              <p:pRg st="2" end="2"/>
                                            </p:txEl>
                                          </p:spTgt>
                                        </p:tgtEl>
                                        <p:attrNameLst>
                                          <p:attrName>style.visibility</p:attrName>
                                        </p:attrNameLst>
                                      </p:cBhvr>
                                      <p:to>
                                        <p:strVal val="visible"/>
                                      </p:to>
                                    </p:set>
                                    <p:animEffect transition="in" filter="fade">
                                      <p:cBhvr>
                                        <p:cTn id="54" dur="3000"/>
                                        <p:tgtEl>
                                          <p:spTgt spid="17">
                                            <p:txEl>
                                              <p:pRg st="2" end="2"/>
                                            </p:txEl>
                                          </p:spTgt>
                                        </p:tgtEl>
                                      </p:cBhvr>
                                    </p:animEffect>
                                  </p:childTnLst>
                                </p:cTn>
                              </p:par>
                            </p:childTnLst>
                          </p:cTn>
                        </p:par>
                        <p:par>
                          <p:cTn id="55" fill="hold">
                            <p:stCondLst>
                              <p:cond delay="58000"/>
                            </p:stCondLst>
                            <p:childTnLst>
                              <p:par>
                                <p:cTn id="56" presetID="10" presetClass="entr" presetSubtype="0" fill="hold" grpId="0" nodeType="afterEffect">
                                  <p:stCondLst>
                                    <p:cond delay="2000"/>
                                  </p:stCondLst>
                                  <p:childTnLst>
                                    <p:set>
                                      <p:cBhvr>
                                        <p:cTn id="57" dur="1" fill="hold">
                                          <p:stCondLst>
                                            <p:cond delay="0"/>
                                          </p:stCondLst>
                                        </p:cTn>
                                        <p:tgtEl>
                                          <p:spTgt spid="17">
                                            <p:txEl>
                                              <p:pRg st="3" end="3"/>
                                            </p:txEl>
                                          </p:spTgt>
                                        </p:tgtEl>
                                        <p:attrNameLst>
                                          <p:attrName>style.visibility</p:attrName>
                                        </p:attrNameLst>
                                      </p:cBhvr>
                                      <p:to>
                                        <p:strVal val="visible"/>
                                      </p:to>
                                    </p:set>
                                    <p:animEffect transition="in" filter="fade">
                                      <p:cBhvr>
                                        <p:cTn id="58" dur="3000"/>
                                        <p:tgtEl>
                                          <p:spTgt spid="17">
                                            <p:txEl>
                                              <p:pRg st="3" end="3"/>
                                            </p:txEl>
                                          </p:spTgt>
                                        </p:tgtEl>
                                      </p:cBhvr>
                                    </p:animEffect>
                                  </p:childTnLst>
                                </p:cTn>
                              </p:par>
                            </p:childTnLst>
                          </p:cTn>
                        </p:par>
                        <p:par>
                          <p:cTn id="59" fill="hold">
                            <p:stCondLst>
                              <p:cond delay="63000"/>
                            </p:stCondLst>
                            <p:childTnLst>
                              <p:par>
                                <p:cTn id="60" presetID="10" presetClass="entr" presetSubtype="0" fill="hold" grpId="0" nodeType="afterEffect">
                                  <p:stCondLst>
                                    <p:cond delay="2000"/>
                                  </p:stCondLst>
                                  <p:childTnLst>
                                    <p:set>
                                      <p:cBhvr>
                                        <p:cTn id="61" dur="1" fill="hold">
                                          <p:stCondLst>
                                            <p:cond delay="0"/>
                                          </p:stCondLst>
                                        </p:cTn>
                                        <p:tgtEl>
                                          <p:spTgt spid="17">
                                            <p:txEl>
                                              <p:pRg st="4" end="4"/>
                                            </p:txEl>
                                          </p:spTgt>
                                        </p:tgtEl>
                                        <p:attrNameLst>
                                          <p:attrName>style.visibility</p:attrName>
                                        </p:attrNameLst>
                                      </p:cBhvr>
                                      <p:to>
                                        <p:strVal val="visible"/>
                                      </p:to>
                                    </p:set>
                                    <p:animEffect transition="in" filter="fade">
                                      <p:cBhvr>
                                        <p:cTn id="62" dur="3000"/>
                                        <p:tgtEl>
                                          <p:spTgt spid="17">
                                            <p:txEl>
                                              <p:pRg st="4" end="4"/>
                                            </p:txEl>
                                          </p:spTgt>
                                        </p:tgtEl>
                                      </p:cBhvr>
                                    </p:animEffect>
                                  </p:childTnLst>
                                </p:cTn>
                              </p:par>
                            </p:childTnLst>
                          </p:cTn>
                        </p:par>
                        <p:par>
                          <p:cTn id="63" fill="hold">
                            <p:stCondLst>
                              <p:cond delay="68000"/>
                            </p:stCondLst>
                            <p:childTnLst>
                              <p:par>
                                <p:cTn id="64" presetID="10" presetClass="entr" presetSubtype="0" fill="hold" grpId="0" nodeType="afterEffect">
                                  <p:stCondLst>
                                    <p:cond delay="2000"/>
                                  </p:stCondLst>
                                  <p:childTnLst>
                                    <p:set>
                                      <p:cBhvr>
                                        <p:cTn id="65" dur="1" fill="hold">
                                          <p:stCondLst>
                                            <p:cond delay="0"/>
                                          </p:stCondLst>
                                        </p:cTn>
                                        <p:tgtEl>
                                          <p:spTgt spid="17">
                                            <p:txEl>
                                              <p:pRg st="5" end="5"/>
                                            </p:txEl>
                                          </p:spTgt>
                                        </p:tgtEl>
                                        <p:attrNameLst>
                                          <p:attrName>style.visibility</p:attrName>
                                        </p:attrNameLst>
                                      </p:cBhvr>
                                      <p:to>
                                        <p:strVal val="visible"/>
                                      </p:to>
                                    </p:set>
                                    <p:animEffect transition="in" filter="fade">
                                      <p:cBhvr>
                                        <p:cTn id="66" dur="3000"/>
                                        <p:tgtEl>
                                          <p:spTgt spid="17">
                                            <p:txEl>
                                              <p:pRg st="5" end="5"/>
                                            </p:txEl>
                                          </p:spTgt>
                                        </p:tgtEl>
                                      </p:cBhvr>
                                    </p:animEffect>
                                  </p:childTnLst>
                                </p:cTn>
                              </p:par>
                              <p:par>
                                <p:cTn id="67" presetID="14" presetClass="entr" presetSubtype="10" fill="hold" nodeType="withEffect">
                                  <p:stCondLst>
                                    <p:cond delay="2000"/>
                                  </p:stCondLst>
                                  <p:childTnLst>
                                    <p:set>
                                      <p:cBhvr>
                                        <p:cTn id="68" dur="1" fill="hold">
                                          <p:stCondLst>
                                            <p:cond delay="0"/>
                                          </p:stCondLst>
                                        </p:cTn>
                                        <p:tgtEl>
                                          <p:spTgt spid="19"/>
                                        </p:tgtEl>
                                        <p:attrNameLst>
                                          <p:attrName>style.visibility</p:attrName>
                                        </p:attrNameLst>
                                      </p:cBhvr>
                                      <p:to>
                                        <p:strVal val="visible"/>
                                      </p:to>
                                    </p:set>
                                    <p:animEffect transition="in" filter="randombar(horizontal)">
                                      <p:cBhvr>
                                        <p:cTn id="69" dur="3000"/>
                                        <p:tgtEl>
                                          <p:spTgt spid="19"/>
                                        </p:tgtEl>
                                      </p:cBhvr>
                                    </p:animEffect>
                                  </p:childTnLst>
                                </p:cTn>
                              </p:par>
                            </p:childTnLst>
                          </p:cTn>
                        </p:par>
                        <p:par>
                          <p:cTn id="70" fill="hold">
                            <p:stCondLst>
                              <p:cond delay="73000"/>
                            </p:stCondLst>
                            <p:childTnLst>
                              <p:par>
                                <p:cTn id="71" presetID="10" presetClass="entr" presetSubtype="0" fill="hold" grpId="0" nodeType="afterEffect">
                                  <p:stCondLst>
                                    <p:cond delay="2000"/>
                                  </p:stCondLst>
                                  <p:childTnLst>
                                    <p:set>
                                      <p:cBhvr>
                                        <p:cTn id="72" dur="1" fill="hold">
                                          <p:stCondLst>
                                            <p:cond delay="0"/>
                                          </p:stCondLst>
                                        </p:cTn>
                                        <p:tgtEl>
                                          <p:spTgt spid="20">
                                            <p:bg/>
                                          </p:spTgt>
                                        </p:tgtEl>
                                        <p:attrNameLst>
                                          <p:attrName>style.visibility</p:attrName>
                                        </p:attrNameLst>
                                      </p:cBhvr>
                                      <p:to>
                                        <p:strVal val="visible"/>
                                      </p:to>
                                    </p:set>
                                    <p:animEffect transition="in" filter="fade">
                                      <p:cBhvr>
                                        <p:cTn id="73" dur="3000"/>
                                        <p:tgtEl>
                                          <p:spTgt spid="20">
                                            <p:bg/>
                                          </p:spTgt>
                                        </p:tgtEl>
                                      </p:cBhvr>
                                    </p:animEffect>
                                  </p:childTnLst>
                                </p:cTn>
                              </p:par>
                            </p:childTnLst>
                          </p:cTn>
                        </p:par>
                        <p:par>
                          <p:cTn id="74" fill="hold">
                            <p:stCondLst>
                              <p:cond delay="78000"/>
                            </p:stCondLst>
                            <p:childTnLst>
                              <p:par>
                                <p:cTn id="75" presetID="10" presetClass="entr" presetSubtype="0" fill="hold" grpId="0" nodeType="afterEffect">
                                  <p:stCondLst>
                                    <p:cond delay="2000"/>
                                  </p:stCondLst>
                                  <p:childTnLst>
                                    <p:set>
                                      <p:cBhvr>
                                        <p:cTn id="76" dur="1" fill="hold">
                                          <p:stCondLst>
                                            <p:cond delay="0"/>
                                          </p:stCondLst>
                                        </p:cTn>
                                        <p:tgtEl>
                                          <p:spTgt spid="20">
                                            <p:txEl>
                                              <p:pRg st="0" end="0"/>
                                            </p:txEl>
                                          </p:spTgt>
                                        </p:tgtEl>
                                        <p:attrNameLst>
                                          <p:attrName>style.visibility</p:attrName>
                                        </p:attrNameLst>
                                      </p:cBhvr>
                                      <p:to>
                                        <p:strVal val="visible"/>
                                      </p:to>
                                    </p:set>
                                    <p:animEffect transition="in" filter="fade">
                                      <p:cBhvr>
                                        <p:cTn id="77" dur="3000"/>
                                        <p:tgtEl>
                                          <p:spTgt spid="20">
                                            <p:txEl>
                                              <p:pRg st="0" end="0"/>
                                            </p:txEl>
                                          </p:spTgt>
                                        </p:tgtEl>
                                      </p:cBhvr>
                                    </p:animEffect>
                                  </p:childTnLst>
                                </p:cTn>
                              </p:par>
                            </p:childTnLst>
                          </p:cTn>
                        </p:par>
                        <p:par>
                          <p:cTn id="78" fill="hold">
                            <p:stCondLst>
                              <p:cond delay="83000"/>
                            </p:stCondLst>
                            <p:childTnLst>
                              <p:par>
                                <p:cTn id="79" presetID="10" presetClass="entr" presetSubtype="0" fill="hold" grpId="0" nodeType="afterEffect">
                                  <p:stCondLst>
                                    <p:cond delay="2000"/>
                                  </p:stCondLst>
                                  <p:childTnLst>
                                    <p:set>
                                      <p:cBhvr>
                                        <p:cTn id="80" dur="1" fill="hold">
                                          <p:stCondLst>
                                            <p:cond delay="0"/>
                                          </p:stCondLst>
                                        </p:cTn>
                                        <p:tgtEl>
                                          <p:spTgt spid="20">
                                            <p:txEl>
                                              <p:pRg st="1" end="1"/>
                                            </p:txEl>
                                          </p:spTgt>
                                        </p:tgtEl>
                                        <p:attrNameLst>
                                          <p:attrName>style.visibility</p:attrName>
                                        </p:attrNameLst>
                                      </p:cBhvr>
                                      <p:to>
                                        <p:strVal val="visible"/>
                                      </p:to>
                                    </p:set>
                                    <p:animEffect transition="in" filter="fade">
                                      <p:cBhvr>
                                        <p:cTn id="81" dur="3000"/>
                                        <p:tgtEl>
                                          <p:spTgt spid="20">
                                            <p:txEl>
                                              <p:pRg st="1" end="1"/>
                                            </p:txEl>
                                          </p:spTgt>
                                        </p:tgtEl>
                                      </p:cBhvr>
                                    </p:animEffect>
                                  </p:childTnLst>
                                </p:cTn>
                              </p:par>
                            </p:childTnLst>
                          </p:cTn>
                        </p:par>
                        <p:par>
                          <p:cTn id="82" fill="hold">
                            <p:stCondLst>
                              <p:cond delay="88000"/>
                            </p:stCondLst>
                            <p:childTnLst>
                              <p:par>
                                <p:cTn id="83" presetID="10" presetClass="entr" presetSubtype="0" fill="hold" grpId="0" nodeType="afterEffect">
                                  <p:stCondLst>
                                    <p:cond delay="2000"/>
                                  </p:stCondLst>
                                  <p:childTnLst>
                                    <p:set>
                                      <p:cBhvr>
                                        <p:cTn id="84" dur="1" fill="hold">
                                          <p:stCondLst>
                                            <p:cond delay="0"/>
                                          </p:stCondLst>
                                        </p:cTn>
                                        <p:tgtEl>
                                          <p:spTgt spid="20">
                                            <p:txEl>
                                              <p:pRg st="2" end="2"/>
                                            </p:txEl>
                                          </p:spTgt>
                                        </p:tgtEl>
                                        <p:attrNameLst>
                                          <p:attrName>style.visibility</p:attrName>
                                        </p:attrNameLst>
                                      </p:cBhvr>
                                      <p:to>
                                        <p:strVal val="visible"/>
                                      </p:to>
                                    </p:set>
                                    <p:animEffect transition="in" filter="fade">
                                      <p:cBhvr>
                                        <p:cTn id="85" dur="3000"/>
                                        <p:tgtEl>
                                          <p:spTgt spid="20">
                                            <p:txEl>
                                              <p:pRg st="2" end="2"/>
                                            </p:txEl>
                                          </p:spTgt>
                                        </p:tgtEl>
                                      </p:cBhvr>
                                    </p:animEffect>
                                  </p:childTnLst>
                                </p:cTn>
                              </p:par>
                            </p:childTnLst>
                          </p:cTn>
                        </p:par>
                        <p:par>
                          <p:cTn id="86" fill="hold">
                            <p:stCondLst>
                              <p:cond delay="93000"/>
                            </p:stCondLst>
                            <p:childTnLst>
                              <p:par>
                                <p:cTn id="87" presetID="10" presetClass="entr" presetSubtype="0" fill="hold" grpId="0" nodeType="afterEffect">
                                  <p:stCondLst>
                                    <p:cond delay="2000"/>
                                  </p:stCondLst>
                                  <p:childTnLst>
                                    <p:set>
                                      <p:cBhvr>
                                        <p:cTn id="88" dur="1" fill="hold">
                                          <p:stCondLst>
                                            <p:cond delay="0"/>
                                          </p:stCondLst>
                                        </p:cTn>
                                        <p:tgtEl>
                                          <p:spTgt spid="20">
                                            <p:txEl>
                                              <p:pRg st="3" end="3"/>
                                            </p:txEl>
                                          </p:spTgt>
                                        </p:tgtEl>
                                        <p:attrNameLst>
                                          <p:attrName>style.visibility</p:attrName>
                                        </p:attrNameLst>
                                      </p:cBhvr>
                                      <p:to>
                                        <p:strVal val="visible"/>
                                      </p:to>
                                    </p:set>
                                    <p:animEffect transition="in" filter="fade">
                                      <p:cBhvr>
                                        <p:cTn id="89" dur="3000"/>
                                        <p:tgtEl>
                                          <p:spTgt spid="20">
                                            <p:txEl>
                                              <p:pRg st="3" end="3"/>
                                            </p:txEl>
                                          </p:spTgt>
                                        </p:tgtEl>
                                      </p:cBhvr>
                                    </p:animEffect>
                                  </p:childTnLst>
                                </p:cTn>
                              </p:par>
                            </p:childTnLst>
                          </p:cTn>
                        </p:par>
                        <p:par>
                          <p:cTn id="90" fill="hold">
                            <p:stCondLst>
                              <p:cond delay="98000"/>
                            </p:stCondLst>
                            <p:childTnLst>
                              <p:par>
                                <p:cTn id="91" presetID="10" presetClass="entr" presetSubtype="0" fill="hold" grpId="0" nodeType="afterEffect">
                                  <p:stCondLst>
                                    <p:cond delay="2000"/>
                                  </p:stCondLst>
                                  <p:childTnLst>
                                    <p:set>
                                      <p:cBhvr>
                                        <p:cTn id="92" dur="1" fill="hold">
                                          <p:stCondLst>
                                            <p:cond delay="0"/>
                                          </p:stCondLst>
                                        </p:cTn>
                                        <p:tgtEl>
                                          <p:spTgt spid="20">
                                            <p:txEl>
                                              <p:pRg st="4" end="4"/>
                                            </p:txEl>
                                          </p:spTgt>
                                        </p:tgtEl>
                                        <p:attrNameLst>
                                          <p:attrName>style.visibility</p:attrName>
                                        </p:attrNameLst>
                                      </p:cBhvr>
                                      <p:to>
                                        <p:strVal val="visible"/>
                                      </p:to>
                                    </p:set>
                                    <p:animEffect transition="in" filter="fade">
                                      <p:cBhvr>
                                        <p:cTn id="93" dur="3000"/>
                                        <p:tgtEl>
                                          <p:spTgt spid="20">
                                            <p:txEl>
                                              <p:pRg st="4" end="4"/>
                                            </p:txEl>
                                          </p:spTgt>
                                        </p:tgtEl>
                                      </p:cBhvr>
                                    </p:animEffect>
                                  </p:childTnLst>
                                </p:cTn>
                              </p:par>
                              <p:par>
                                <p:cTn id="94" presetID="14" presetClass="entr" presetSubtype="10" fill="hold" nodeType="withEffect">
                                  <p:stCondLst>
                                    <p:cond delay="2000"/>
                                  </p:stCondLst>
                                  <p:childTnLst>
                                    <p:set>
                                      <p:cBhvr>
                                        <p:cTn id="95" dur="1" fill="hold">
                                          <p:stCondLst>
                                            <p:cond delay="0"/>
                                          </p:stCondLst>
                                        </p:cTn>
                                        <p:tgtEl>
                                          <p:spTgt spid="6"/>
                                        </p:tgtEl>
                                        <p:attrNameLst>
                                          <p:attrName>style.visibility</p:attrName>
                                        </p:attrNameLst>
                                      </p:cBhvr>
                                      <p:to>
                                        <p:strVal val="visible"/>
                                      </p:to>
                                    </p:set>
                                    <p:animEffect transition="in" filter="randombar(horizontal)">
                                      <p:cBhvr>
                                        <p:cTn id="96" dur="3000"/>
                                        <p:tgtEl>
                                          <p:spTgt spid="6"/>
                                        </p:tgtEl>
                                      </p:cBhvr>
                                    </p:animEffect>
                                  </p:childTnLst>
                                </p:cTn>
                              </p:par>
                            </p:childTnLst>
                          </p:cTn>
                        </p:par>
                        <p:par>
                          <p:cTn id="97" fill="hold">
                            <p:stCondLst>
                              <p:cond delay="103000"/>
                            </p:stCondLst>
                            <p:childTnLst>
                              <p:par>
                                <p:cTn id="98" presetID="10" presetClass="entr" presetSubtype="0" fill="hold" grpId="0" nodeType="afterEffect">
                                  <p:stCondLst>
                                    <p:cond delay="2000"/>
                                  </p:stCondLst>
                                  <p:childTnLst>
                                    <p:set>
                                      <p:cBhvr>
                                        <p:cTn id="99" dur="1" fill="hold">
                                          <p:stCondLst>
                                            <p:cond delay="0"/>
                                          </p:stCondLst>
                                        </p:cTn>
                                        <p:tgtEl>
                                          <p:spTgt spid="23">
                                            <p:bg/>
                                          </p:spTgt>
                                        </p:tgtEl>
                                        <p:attrNameLst>
                                          <p:attrName>style.visibility</p:attrName>
                                        </p:attrNameLst>
                                      </p:cBhvr>
                                      <p:to>
                                        <p:strVal val="visible"/>
                                      </p:to>
                                    </p:set>
                                    <p:animEffect transition="in" filter="fade">
                                      <p:cBhvr>
                                        <p:cTn id="100" dur="3000"/>
                                        <p:tgtEl>
                                          <p:spTgt spid="23">
                                            <p:bg/>
                                          </p:spTgt>
                                        </p:tgtEl>
                                      </p:cBhvr>
                                    </p:animEffect>
                                  </p:childTnLst>
                                </p:cTn>
                              </p:par>
                            </p:childTnLst>
                          </p:cTn>
                        </p:par>
                        <p:par>
                          <p:cTn id="101" fill="hold">
                            <p:stCondLst>
                              <p:cond delay="108000"/>
                            </p:stCondLst>
                            <p:childTnLst>
                              <p:par>
                                <p:cTn id="102" presetID="10" presetClass="entr" presetSubtype="0" fill="hold" grpId="0" nodeType="afterEffect">
                                  <p:stCondLst>
                                    <p:cond delay="2000"/>
                                  </p:stCondLst>
                                  <p:childTnLst>
                                    <p:set>
                                      <p:cBhvr>
                                        <p:cTn id="103" dur="1" fill="hold">
                                          <p:stCondLst>
                                            <p:cond delay="0"/>
                                          </p:stCondLst>
                                        </p:cTn>
                                        <p:tgtEl>
                                          <p:spTgt spid="23">
                                            <p:txEl>
                                              <p:pRg st="0" end="0"/>
                                            </p:txEl>
                                          </p:spTgt>
                                        </p:tgtEl>
                                        <p:attrNameLst>
                                          <p:attrName>style.visibility</p:attrName>
                                        </p:attrNameLst>
                                      </p:cBhvr>
                                      <p:to>
                                        <p:strVal val="visible"/>
                                      </p:to>
                                    </p:set>
                                    <p:animEffect transition="in" filter="fade">
                                      <p:cBhvr>
                                        <p:cTn id="104" dur="3000"/>
                                        <p:tgtEl>
                                          <p:spTgt spid="23">
                                            <p:txEl>
                                              <p:pRg st="0" end="0"/>
                                            </p:txEl>
                                          </p:spTgt>
                                        </p:tgtEl>
                                      </p:cBhvr>
                                    </p:animEffect>
                                  </p:childTnLst>
                                </p:cTn>
                              </p:par>
                            </p:childTnLst>
                          </p:cTn>
                        </p:par>
                        <p:par>
                          <p:cTn id="105" fill="hold">
                            <p:stCondLst>
                              <p:cond delay="113000"/>
                            </p:stCondLst>
                            <p:childTnLst>
                              <p:par>
                                <p:cTn id="106" presetID="10" presetClass="entr" presetSubtype="0" fill="hold" grpId="0" nodeType="afterEffect">
                                  <p:stCondLst>
                                    <p:cond delay="2000"/>
                                  </p:stCondLst>
                                  <p:childTnLst>
                                    <p:set>
                                      <p:cBhvr>
                                        <p:cTn id="107" dur="1" fill="hold">
                                          <p:stCondLst>
                                            <p:cond delay="0"/>
                                          </p:stCondLst>
                                        </p:cTn>
                                        <p:tgtEl>
                                          <p:spTgt spid="23">
                                            <p:txEl>
                                              <p:pRg st="1" end="1"/>
                                            </p:txEl>
                                          </p:spTgt>
                                        </p:tgtEl>
                                        <p:attrNameLst>
                                          <p:attrName>style.visibility</p:attrName>
                                        </p:attrNameLst>
                                      </p:cBhvr>
                                      <p:to>
                                        <p:strVal val="visible"/>
                                      </p:to>
                                    </p:set>
                                    <p:animEffect transition="in" filter="fade">
                                      <p:cBhvr>
                                        <p:cTn id="108" dur="3000"/>
                                        <p:tgtEl>
                                          <p:spTgt spid="23">
                                            <p:txEl>
                                              <p:pRg st="1" end="1"/>
                                            </p:txEl>
                                          </p:spTgt>
                                        </p:tgtEl>
                                      </p:cBhvr>
                                    </p:animEffect>
                                  </p:childTnLst>
                                </p:cTn>
                              </p:par>
                            </p:childTnLst>
                          </p:cTn>
                        </p:par>
                        <p:par>
                          <p:cTn id="109" fill="hold">
                            <p:stCondLst>
                              <p:cond delay="118000"/>
                            </p:stCondLst>
                            <p:childTnLst>
                              <p:par>
                                <p:cTn id="110" presetID="10" presetClass="entr" presetSubtype="0" fill="hold" grpId="0" nodeType="afterEffect">
                                  <p:stCondLst>
                                    <p:cond delay="2000"/>
                                  </p:stCondLst>
                                  <p:childTnLst>
                                    <p:set>
                                      <p:cBhvr>
                                        <p:cTn id="111" dur="1" fill="hold">
                                          <p:stCondLst>
                                            <p:cond delay="0"/>
                                          </p:stCondLst>
                                        </p:cTn>
                                        <p:tgtEl>
                                          <p:spTgt spid="23">
                                            <p:txEl>
                                              <p:pRg st="2" end="2"/>
                                            </p:txEl>
                                          </p:spTgt>
                                        </p:tgtEl>
                                        <p:attrNameLst>
                                          <p:attrName>style.visibility</p:attrName>
                                        </p:attrNameLst>
                                      </p:cBhvr>
                                      <p:to>
                                        <p:strVal val="visible"/>
                                      </p:to>
                                    </p:set>
                                    <p:animEffect transition="in" filter="fade">
                                      <p:cBhvr>
                                        <p:cTn id="112" dur="3000"/>
                                        <p:tgtEl>
                                          <p:spTgt spid="23">
                                            <p:txEl>
                                              <p:pRg st="2" end="2"/>
                                            </p:txEl>
                                          </p:spTgt>
                                        </p:tgtEl>
                                      </p:cBhvr>
                                    </p:animEffect>
                                  </p:childTnLst>
                                </p:cTn>
                              </p:par>
                            </p:childTnLst>
                          </p:cTn>
                        </p:par>
                        <p:par>
                          <p:cTn id="113" fill="hold">
                            <p:stCondLst>
                              <p:cond delay="123000"/>
                            </p:stCondLst>
                            <p:childTnLst>
                              <p:par>
                                <p:cTn id="114" presetID="10" presetClass="entr" presetSubtype="0" fill="hold" grpId="0" nodeType="afterEffect">
                                  <p:stCondLst>
                                    <p:cond delay="2000"/>
                                  </p:stCondLst>
                                  <p:childTnLst>
                                    <p:set>
                                      <p:cBhvr>
                                        <p:cTn id="115" dur="1" fill="hold">
                                          <p:stCondLst>
                                            <p:cond delay="0"/>
                                          </p:stCondLst>
                                        </p:cTn>
                                        <p:tgtEl>
                                          <p:spTgt spid="23">
                                            <p:txEl>
                                              <p:pRg st="3" end="3"/>
                                            </p:txEl>
                                          </p:spTgt>
                                        </p:tgtEl>
                                        <p:attrNameLst>
                                          <p:attrName>style.visibility</p:attrName>
                                        </p:attrNameLst>
                                      </p:cBhvr>
                                      <p:to>
                                        <p:strVal val="visible"/>
                                      </p:to>
                                    </p:set>
                                    <p:animEffect transition="in" filter="fade">
                                      <p:cBhvr>
                                        <p:cTn id="116" dur="3000"/>
                                        <p:tgtEl>
                                          <p:spTgt spid="23">
                                            <p:txEl>
                                              <p:pRg st="3" end="3"/>
                                            </p:txEl>
                                          </p:spTgt>
                                        </p:tgtEl>
                                      </p:cBhvr>
                                    </p:animEffect>
                                  </p:childTnLst>
                                </p:cTn>
                              </p:par>
                            </p:childTnLst>
                          </p:cTn>
                        </p:par>
                        <p:par>
                          <p:cTn id="117" fill="hold">
                            <p:stCondLst>
                              <p:cond delay="128000"/>
                            </p:stCondLst>
                            <p:childTnLst>
                              <p:par>
                                <p:cTn id="118" presetID="10" presetClass="entr" presetSubtype="0" fill="hold" grpId="0" nodeType="afterEffect">
                                  <p:stCondLst>
                                    <p:cond delay="2000"/>
                                  </p:stCondLst>
                                  <p:childTnLst>
                                    <p:set>
                                      <p:cBhvr>
                                        <p:cTn id="119" dur="1" fill="hold">
                                          <p:stCondLst>
                                            <p:cond delay="0"/>
                                          </p:stCondLst>
                                        </p:cTn>
                                        <p:tgtEl>
                                          <p:spTgt spid="23">
                                            <p:txEl>
                                              <p:pRg st="4" end="4"/>
                                            </p:txEl>
                                          </p:spTgt>
                                        </p:tgtEl>
                                        <p:attrNameLst>
                                          <p:attrName>style.visibility</p:attrName>
                                        </p:attrNameLst>
                                      </p:cBhvr>
                                      <p:to>
                                        <p:strVal val="visible"/>
                                      </p:to>
                                    </p:set>
                                    <p:animEffect transition="in" filter="fade">
                                      <p:cBhvr>
                                        <p:cTn id="120" dur="3000"/>
                                        <p:tgtEl>
                                          <p:spTgt spid="23">
                                            <p:txEl>
                                              <p:pRg st="4" end="4"/>
                                            </p:txEl>
                                          </p:spTgt>
                                        </p:tgtEl>
                                      </p:cBhvr>
                                    </p:animEffect>
                                  </p:childTnLst>
                                </p:cTn>
                              </p:par>
                            </p:childTnLst>
                          </p:cTn>
                        </p:par>
                        <p:par>
                          <p:cTn id="121" fill="hold">
                            <p:stCondLst>
                              <p:cond delay="133000"/>
                            </p:stCondLst>
                            <p:childTnLst>
                              <p:par>
                                <p:cTn id="122" presetID="10" presetClass="entr" presetSubtype="0" fill="hold" grpId="0" nodeType="afterEffect">
                                  <p:stCondLst>
                                    <p:cond delay="2000"/>
                                  </p:stCondLst>
                                  <p:childTnLst>
                                    <p:set>
                                      <p:cBhvr>
                                        <p:cTn id="123" dur="1" fill="hold">
                                          <p:stCondLst>
                                            <p:cond delay="0"/>
                                          </p:stCondLst>
                                        </p:cTn>
                                        <p:tgtEl>
                                          <p:spTgt spid="23">
                                            <p:txEl>
                                              <p:pRg st="5" end="5"/>
                                            </p:txEl>
                                          </p:spTgt>
                                        </p:tgtEl>
                                        <p:attrNameLst>
                                          <p:attrName>style.visibility</p:attrName>
                                        </p:attrNameLst>
                                      </p:cBhvr>
                                      <p:to>
                                        <p:strVal val="visible"/>
                                      </p:to>
                                    </p:set>
                                    <p:animEffect transition="in" filter="fade">
                                      <p:cBhvr>
                                        <p:cTn id="124" dur="3000"/>
                                        <p:tgtEl>
                                          <p:spTgt spid="23">
                                            <p:txEl>
                                              <p:pRg st="5" end="5"/>
                                            </p:txEl>
                                          </p:spTgt>
                                        </p:tgtEl>
                                      </p:cBhvr>
                                    </p:animEffect>
                                  </p:childTnLst>
                                </p:cTn>
                              </p:par>
                            </p:childTnLst>
                          </p:cTn>
                        </p:par>
                        <p:par>
                          <p:cTn id="125" fill="hold">
                            <p:stCondLst>
                              <p:cond delay="138000"/>
                            </p:stCondLst>
                            <p:childTnLst>
                              <p:par>
                                <p:cTn id="126" presetID="10" presetClass="entr" presetSubtype="0" fill="hold" grpId="0" nodeType="afterEffect">
                                  <p:stCondLst>
                                    <p:cond delay="2000"/>
                                  </p:stCondLst>
                                  <p:childTnLst>
                                    <p:set>
                                      <p:cBhvr>
                                        <p:cTn id="127" dur="1" fill="hold">
                                          <p:stCondLst>
                                            <p:cond delay="0"/>
                                          </p:stCondLst>
                                        </p:cTn>
                                        <p:tgtEl>
                                          <p:spTgt spid="23">
                                            <p:txEl>
                                              <p:pRg st="6" end="6"/>
                                            </p:txEl>
                                          </p:spTgt>
                                        </p:tgtEl>
                                        <p:attrNameLst>
                                          <p:attrName>style.visibility</p:attrName>
                                        </p:attrNameLst>
                                      </p:cBhvr>
                                      <p:to>
                                        <p:strVal val="visible"/>
                                      </p:to>
                                    </p:set>
                                    <p:animEffect transition="in" filter="fade">
                                      <p:cBhvr>
                                        <p:cTn id="128" dur="3000"/>
                                        <p:tgtEl>
                                          <p:spTgt spid="23">
                                            <p:txEl>
                                              <p:pRg st="6" end="6"/>
                                            </p:txEl>
                                          </p:spTgt>
                                        </p:tgtEl>
                                      </p:cBhvr>
                                    </p:animEffect>
                                  </p:childTnLst>
                                </p:cTn>
                              </p:par>
                            </p:childTnLst>
                          </p:cTn>
                        </p:par>
                        <p:par>
                          <p:cTn id="129" fill="hold">
                            <p:stCondLst>
                              <p:cond delay="143000"/>
                            </p:stCondLst>
                            <p:childTnLst>
                              <p:par>
                                <p:cTn id="130" presetID="10" presetClass="entr" presetSubtype="0" fill="hold" grpId="0" nodeType="afterEffect">
                                  <p:stCondLst>
                                    <p:cond delay="2000"/>
                                  </p:stCondLst>
                                  <p:childTnLst>
                                    <p:set>
                                      <p:cBhvr>
                                        <p:cTn id="131" dur="1" fill="hold">
                                          <p:stCondLst>
                                            <p:cond delay="0"/>
                                          </p:stCondLst>
                                        </p:cTn>
                                        <p:tgtEl>
                                          <p:spTgt spid="23">
                                            <p:txEl>
                                              <p:pRg st="7" end="7"/>
                                            </p:txEl>
                                          </p:spTgt>
                                        </p:tgtEl>
                                        <p:attrNameLst>
                                          <p:attrName>style.visibility</p:attrName>
                                        </p:attrNameLst>
                                      </p:cBhvr>
                                      <p:to>
                                        <p:strVal val="visible"/>
                                      </p:to>
                                    </p:set>
                                    <p:animEffect transition="in" filter="fade">
                                      <p:cBhvr>
                                        <p:cTn id="132" dur="3000"/>
                                        <p:tgtEl>
                                          <p:spTgt spid="23">
                                            <p:txEl>
                                              <p:pRg st="7" end="7"/>
                                            </p:txEl>
                                          </p:spTgt>
                                        </p:tgtEl>
                                      </p:cBhvr>
                                    </p:animEffect>
                                  </p:childTnLst>
                                </p:cTn>
                              </p:par>
                              <p:par>
                                <p:cTn id="133" presetID="14" presetClass="entr" presetSubtype="10" fill="hold" nodeType="withEffect">
                                  <p:stCondLst>
                                    <p:cond delay="2000"/>
                                  </p:stCondLst>
                                  <p:childTnLst>
                                    <p:set>
                                      <p:cBhvr>
                                        <p:cTn id="134" dur="1" fill="hold">
                                          <p:stCondLst>
                                            <p:cond delay="0"/>
                                          </p:stCondLst>
                                        </p:cTn>
                                        <p:tgtEl>
                                          <p:spTgt spid="2"/>
                                        </p:tgtEl>
                                        <p:attrNameLst>
                                          <p:attrName>style.visibility</p:attrName>
                                        </p:attrNameLst>
                                      </p:cBhvr>
                                      <p:to>
                                        <p:strVal val="visible"/>
                                      </p:to>
                                    </p:set>
                                    <p:animEffect transition="in" filter="randombar(horizontal)">
                                      <p:cBhvr>
                                        <p:cTn id="135" dur="3000"/>
                                        <p:tgtEl>
                                          <p:spTgt spid="2"/>
                                        </p:tgtEl>
                                      </p:cBhvr>
                                    </p:animEffect>
                                  </p:childTnLst>
                                </p:cTn>
                              </p:par>
                            </p:childTnLst>
                          </p:cTn>
                        </p:par>
                        <p:par>
                          <p:cTn id="136" fill="hold">
                            <p:stCondLst>
                              <p:cond delay="148000"/>
                            </p:stCondLst>
                            <p:childTnLst>
                              <p:par>
                                <p:cTn id="137" presetID="32" presetClass="emph" presetSubtype="0" fill="hold" nodeType="afterEffect">
                                  <p:stCondLst>
                                    <p:cond delay="7000"/>
                                  </p:stCondLst>
                                  <p:childTnLst>
                                    <p:animRot by="120000">
                                      <p:cBhvr>
                                        <p:cTn id="138" dur="100" fill="hold">
                                          <p:stCondLst>
                                            <p:cond delay="0"/>
                                          </p:stCondLst>
                                        </p:cTn>
                                        <p:tgtEl>
                                          <p:spTgt spid="16">
                                            <p:txEl>
                                              <p:pRg st="0" end="0"/>
                                            </p:txEl>
                                          </p:spTgt>
                                        </p:tgtEl>
                                        <p:attrNameLst>
                                          <p:attrName>r</p:attrName>
                                        </p:attrNameLst>
                                      </p:cBhvr>
                                    </p:animRot>
                                    <p:animRot by="-240000">
                                      <p:cBhvr>
                                        <p:cTn id="139" dur="200" fill="hold">
                                          <p:stCondLst>
                                            <p:cond delay="200"/>
                                          </p:stCondLst>
                                        </p:cTn>
                                        <p:tgtEl>
                                          <p:spTgt spid="16">
                                            <p:txEl>
                                              <p:pRg st="0" end="0"/>
                                            </p:txEl>
                                          </p:spTgt>
                                        </p:tgtEl>
                                        <p:attrNameLst>
                                          <p:attrName>r</p:attrName>
                                        </p:attrNameLst>
                                      </p:cBhvr>
                                    </p:animRot>
                                    <p:animRot by="240000">
                                      <p:cBhvr>
                                        <p:cTn id="140" dur="200" fill="hold">
                                          <p:stCondLst>
                                            <p:cond delay="400"/>
                                          </p:stCondLst>
                                        </p:cTn>
                                        <p:tgtEl>
                                          <p:spTgt spid="16">
                                            <p:txEl>
                                              <p:pRg st="0" end="0"/>
                                            </p:txEl>
                                          </p:spTgt>
                                        </p:tgtEl>
                                        <p:attrNameLst>
                                          <p:attrName>r</p:attrName>
                                        </p:attrNameLst>
                                      </p:cBhvr>
                                    </p:animRot>
                                    <p:animRot by="-240000">
                                      <p:cBhvr>
                                        <p:cTn id="141" dur="200" fill="hold">
                                          <p:stCondLst>
                                            <p:cond delay="600"/>
                                          </p:stCondLst>
                                        </p:cTn>
                                        <p:tgtEl>
                                          <p:spTgt spid="16">
                                            <p:txEl>
                                              <p:pRg st="0" end="0"/>
                                            </p:txEl>
                                          </p:spTgt>
                                        </p:tgtEl>
                                        <p:attrNameLst>
                                          <p:attrName>r</p:attrName>
                                        </p:attrNameLst>
                                      </p:cBhvr>
                                    </p:animRot>
                                    <p:animRot by="120000">
                                      <p:cBhvr>
                                        <p:cTn id="142" dur="200" fill="hold">
                                          <p:stCondLst>
                                            <p:cond delay="800"/>
                                          </p:stCondLst>
                                        </p:cTn>
                                        <p:tgtEl>
                                          <p:spTgt spid="16">
                                            <p:txEl>
                                              <p:pRg st="0" end="0"/>
                                            </p:txEl>
                                          </p:spTgt>
                                        </p:tgtEl>
                                        <p:attrNameLst>
                                          <p:attrName>r</p:attrName>
                                        </p:attrNameLst>
                                      </p:cBhvr>
                                    </p:animRot>
                                  </p:childTnLst>
                                </p:cTn>
                              </p:par>
                              <p:par>
                                <p:cTn id="143" presetID="32" presetClass="emph" presetSubtype="0" fill="hold" nodeType="withEffect">
                                  <p:stCondLst>
                                    <p:cond delay="7000"/>
                                  </p:stCondLst>
                                  <p:childTnLst>
                                    <p:animRot by="120000">
                                      <p:cBhvr>
                                        <p:cTn id="144" dur="100" fill="hold">
                                          <p:stCondLst>
                                            <p:cond delay="0"/>
                                          </p:stCondLst>
                                        </p:cTn>
                                        <p:tgtEl>
                                          <p:spTgt spid="17">
                                            <p:txEl>
                                              <p:pRg st="0" end="0"/>
                                            </p:txEl>
                                          </p:spTgt>
                                        </p:tgtEl>
                                        <p:attrNameLst>
                                          <p:attrName>r</p:attrName>
                                        </p:attrNameLst>
                                      </p:cBhvr>
                                    </p:animRot>
                                    <p:animRot by="-240000">
                                      <p:cBhvr>
                                        <p:cTn id="145" dur="200" fill="hold">
                                          <p:stCondLst>
                                            <p:cond delay="200"/>
                                          </p:stCondLst>
                                        </p:cTn>
                                        <p:tgtEl>
                                          <p:spTgt spid="17">
                                            <p:txEl>
                                              <p:pRg st="0" end="0"/>
                                            </p:txEl>
                                          </p:spTgt>
                                        </p:tgtEl>
                                        <p:attrNameLst>
                                          <p:attrName>r</p:attrName>
                                        </p:attrNameLst>
                                      </p:cBhvr>
                                    </p:animRot>
                                    <p:animRot by="240000">
                                      <p:cBhvr>
                                        <p:cTn id="146" dur="200" fill="hold">
                                          <p:stCondLst>
                                            <p:cond delay="400"/>
                                          </p:stCondLst>
                                        </p:cTn>
                                        <p:tgtEl>
                                          <p:spTgt spid="17">
                                            <p:txEl>
                                              <p:pRg st="0" end="0"/>
                                            </p:txEl>
                                          </p:spTgt>
                                        </p:tgtEl>
                                        <p:attrNameLst>
                                          <p:attrName>r</p:attrName>
                                        </p:attrNameLst>
                                      </p:cBhvr>
                                    </p:animRot>
                                    <p:animRot by="-240000">
                                      <p:cBhvr>
                                        <p:cTn id="147" dur="200" fill="hold">
                                          <p:stCondLst>
                                            <p:cond delay="600"/>
                                          </p:stCondLst>
                                        </p:cTn>
                                        <p:tgtEl>
                                          <p:spTgt spid="17">
                                            <p:txEl>
                                              <p:pRg st="0" end="0"/>
                                            </p:txEl>
                                          </p:spTgt>
                                        </p:tgtEl>
                                        <p:attrNameLst>
                                          <p:attrName>r</p:attrName>
                                        </p:attrNameLst>
                                      </p:cBhvr>
                                    </p:animRot>
                                    <p:animRot by="120000">
                                      <p:cBhvr>
                                        <p:cTn id="148" dur="200" fill="hold">
                                          <p:stCondLst>
                                            <p:cond delay="800"/>
                                          </p:stCondLst>
                                        </p:cTn>
                                        <p:tgtEl>
                                          <p:spTgt spid="17">
                                            <p:txEl>
                                              <p:pRg st="0" end="0"/>
                                            </p:txEl>
                                          </p:spTgt>
                                        </p:tgtEl>
                                        <p:attrNameLst>
                                          <p:attrName>r</p:attrName>
                                        </p:attrNameLst>
                                      </p:cBhvr>
                                    </p:animRot>
                                  </p:childTnLst>
                                </p:cTn>
                              </p:par>
                              <p:par>
                                <p:cTn id="149" presetID="32" presetClass="emph" presetSubtype="0" fill="hold" nodeType="withEffect">
                                  <p:stCondLst>
                                    <p:cond delay="7000"/>
                                  </p:stCondLst>
                                  <p:childTnLst>
                                    <p:animRot by="120000">
                                      <p:cBhvr>
                                        <p:cTn id="150" dur="100" fill="hold">
                                          <p:stCondLst>
                                            <p:cond delay="0"/>
                                          </p:stCondLst>
                                        </p:cTn>
                                        <p:tgtEl>
                                          <p:spTgt spid="20">
                                            <p:txEl>
                                              <p:pRg st="0" end="0"/>
                                            </p:txEl>
                                          </p:spTgt>
                                        </p:tgtEl>
                                        <p:attrNameLst>
                                          <p:attrName>r</p:attrName>
                                        </p:attrNameLst>
                                      </p:cBhvr>
                                    </p:animRot>
                                    <p:animRot by="-240000">
                                      <p:cBhvr>
                                        <p:cTn id="151" dur="200" fill="hold">
                                          <p:stCondLst>
                                            <p:cond delay="200"/>
                                          </p:stCondLst>
                                        </p:cTn>
                                        <p:tgtEl>
                                          <p:spTgt spid="20">
                                            <p:txEl>
                                              <p:pRg st="0" end="0"/>
                                            </p:txEl>
                                          </p:spTgt>
                                        </p:tgtEl>
                                        <p:attrNameLst>
                                          <p:attrName>r</p:attrName>
                                        </p:attrNameLst>
                                      </p:cBhvr>
                                    </p:animRot>
                                    <p:animRot by="240000">
                                      <p:cBhvr>
                                        <p:cTn id="152" dur="200" fill="hold">
                                          <p:stCondLst>
                                            <p:cond delay="400"/>
                                          </p:stCondLst>
                                        </p:cTn>
                                        <p:tgtEl>
                                          <p:spTgt spid="20">
                                            <p:txEl>
                                              <p:pRg st="0" end="0"/>
                                            </p:txEl>
                                          </p:spTgt>
                                        </p:tgtEl>
                                        <p:attrNameLst>
                                          <p:attrName>r</p:attrName>
                                        </p:attrNameLst>
                                      </p:cBhvr>
                                    </p:animRot>
                                    <p:animRot by="-240000">
                                      <p:cBhvr>
                                        <p:cTn id="153" dur="200" fill="hold">
                                          <p:stCondLst>
                                            <p:cond delay="600"/>
                                          </p:stCondLst>
                                        </p:cTn>
                                        <p:tgtEl>
                                          <p:spTgt spid="20">
                                            <p:txEl>
                                              <p:pRg st="0" end="0"/>
                                            </p:txEl>
                                          </p:spTgt>
                                        </p:tgtEl>
                                        <p:attrNameLst>
                                          <p:attrName>r</p:attrName>
                                        </p:attrNameLst>
                                      </p:cBhvr>
                                    </p:animRot>
                                    <p:animRot by="120000">
                                      <p:cBhvr>
                                        <p:cTn id="154" dur="200" fill="hold">
                                          <p:stCondLst>
                                            <p:cond delay="800"/>
                                          </p:stCondLst>
                                        </p:cTn>
                                        <p:tgtEl>
                                          <p:spTgt spid="20">
                                            <p:txEl>
                                              <p:pRg st="0" end="0"/>
                                            </p:txEl>
                                          </p:spTgt>
                                        </p:tgtEl>
                                        <p:attrNameLst>
                                          <p:attrName>r</p:attrName>
                                        </p:attrNameLst>
                                      </p:cBhvr>
                                    </p:animRot>
                                  </p:childTnLst>
                                </p:cTn>
                              </p:par>
                              <p:par>
                                <p:cTn id="155" presetID="32" presetClass="emph" presetSubtype="0" fill="hold" nodeType="withEffect">
                                  <p:stCondLst>
                                    <p:cond delay="7000"/>
                                  </p:stCondLst>
                                  <p:childTnLst>
                                    <p:animRot by="120000">
                                      <p:cBhvr>
                                        <p:cTn id="156" dur="100" fill="hold">
                                          <p:stCondLst>
                                            <p:cond delay="0"/>
                                          </p:stCondLst>
                                        </p:cTn>
                                        <p:tgtEl>
                                          <p:spTgt spid="23">
                                            <p:txEl>
                                              <p:pRg st="0" end="0"/>
                                            </p:txEl>
                                          </p:spTgt>
                                        </p:tgtEl>
                                        <p:attrNameLst>
                                          <p:attrName>r</p:attrName>
                                        </p:attrNameLst>
                                      </p:cBhvr>
                                    </p:animRot>
                                    <p:animRot by="-240000">
                                      <p:cBhvr>
                                        <p:cTn id="157" dur="200" fill="hold">
                                          <p:stCondLst>
                                            <p:cond delay="200"/>
                                          </p:stCondLst>
                                        </p:cTn>
                                        <p:tgtEl>
                                          <p:spTgt spid="23">
                                            <p:txEl>
                                              <p:pRg st="0" end="0"/>
                                            </p:txEl>
                                          </p:spTgt>
                                        </p:tgtEl>
                                        <p:attrNameLst>
                                          <p:attrName>r</p:attrName>
                                        </p:attrNameLst>
                                      </p:cBhvr>
                                    </p:animRot>
                                    <p:animRot by="240000">
                                      <p:cBhvr>
                                        <p:cTn id="158" dur="200" fill="hold">
                                          <p:stCondLst>
                                            <p:cond delay="400"/>
                                          </p:stCondLst>
                                        </p:cTn>
                                        <p:tgtEl>
                                          <p:spTgt spid="23">
                                            <p:txEl>
                                              <p:pRg st="0" end="0"/>
                                            </p:txEl>
                                          </p:spTgt>
                                        </p:tgtEl>
                                        <p:attrNameLst>
                                          <p:attrName>r</p:attrName>
                                        </p:attrNameLst>
                                      </p:cBhvr>
                                    </p:animRot>
                                    <p:animRot by="-240000">
                                      <p:cBhvr>
                                        <p:cTn id="159" dur="200" fill="hold">
                                          <p:stCondLst>
                                            <p:cond delay="600"/>
                                          </p:stCondLst>
                                        </p:cTn>
                                        <p:tgtEl>
                                          <p:spTgt spid="23">
                                            <p:txEl>
                                              <p:pRg st="0" end="0"/>
                                            </p:txEl>
                                          </p:spTgt>
                                        </p:tgtEl>
                                        <p:attrNameLst>
                                          <p:attrName>r</p:attrName>
                                        </p:attrNameLst>
                                      </p:cBhvr>
                                    </p:animRot>
                                    <p:animRot by="120000">
                                      <p:cBhvr>
                                        <p:cTn id="160" dur="200" fill="hold">
                                          <p:stCondLst>
                                            <p:cond delay="800"/>
                                          </p:stCondLst>
                                        </p:cTn>
                                        <p:tgtEl>
                                          <p:spTgt spid="2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animBg="1"/>
      <p:bldP spid="20" grpId="0" build="allAtOnce" animBg="1"/>
      <p:bldP spid="17" grpId="0" build="allAtOnce" animBg="1"/>
      <p:bldP spid="16" grpId="0" build="allAtOnce"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E0243D3-ACF2-1D20-95AB-BC95F132BFBF}"/>
              </a:ext>
            </a:extLst>
          </p:cNvPr>
          <p:cNvSpPr/>
          <p:nvPr/>
        </p:nvSpPr>
        <p:spPr>
          <a:xfrm>
            <a:off x="0" y="0"/>
            <a:ext cx="12192000" cy="6156322"/>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E00A6C95-36F6-1D76-8154-FF97308187FA}"/>
              </a:ext>
            </a:extLst>
          </p:cNvPr>
          <p:cNvSpPr/>
          <p:nvPr/>
        </p:nvSpPr>
        <p:spPr>
          <a:xfrm>
            <a:off x="995842" y="752164"/>
            <a:ext cx="11566982" cy="531909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48374" y="23161"/>
            <a:ext cx="11014996"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b="1" dirty="0">
                <a:ln w="0"/>
                <a:solidFill>
                  <a:srgbClr val="FF0000"/>
                </a:solidFill>
                <a:latin typeface="BIZ UDPゴシック" panose="020B0400000000000000" pitchFamily="50" charset="-128"/>
                <a:ea typeface="BIZ UDPゴシック" panose="020B0400000000000000" pitchFamily="50" charset="-128"/>
              </a:rPr>
              <a:t>自殺のサインを察知した際の具体的な対応</a:t>
            </a:r>
            <a:endParaRPr kumimoji="1" lang="ja-JP" altLang="en-US" sz="3600" b="1" dirty="0">
              <a:ln w="0"/>
              <a:solidFill>
                <a:srgbClr val="FF0000"/>
              </a:solidFill>
              <a:latin typeface="BIZ UDPゴシック" panose="020B0400000000000000" pitchFamily="50" charset="-128"/>
              <a:ea typeface="BIZ UDPゴシック" panose="020B0400000000000000" pitchFamily="50" charset="-128"/>
            </a:endParaRPr>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820" y="1519632"/>
            <a:ext cx="1416874" cy="1223825"/>
          </a:xfrm>
          <a:prstGeom prst="rect">
            <a:avLst/>
          </a:prstGeom>
        </p:spPr>
      </p:pic>
      <p:sp>
        <p:nvSpPr>
          <p:cNvPr id="16" name="正方形/長方形 15"/>
          <p:cNvSpPr/>
          <p:nvPr/>
        </p:nvSpPr>
        <p:spPr>
          <a:xfrm>
            <a:off x="2493959" y="1861563"/>
            <a:ext cx="3110966" cy="1169551"/>
          </a:xfrm>
          <a:prstGeom prst="rect">
            <a:avLst/>
          </a:prstGeom>
          <a:noFill/>
        </p:spPr>
        <p:txBody>
          <a:bodyPr wrap="square" lIns="91440" tIns="45720" rIns="91440" bIns="45720">
            <a:spAutoFit/>
          </a:bodyPr>
          <a:lstStyle/>
          <a:p>
            <a:r>
              <a:rPr lang="ja-JP" altLang="en-US" sz="1400" b="1" dirty="0">
                <a:ln w="0"/>
                <a:solidFill>
                  <a:srgbClr val="0070C0"/>
                </a:solidFill>
                <a:latin typeface="BIZ UDPゴシック" panose="020B0400000000000000" pitchFamily="50" charset="-128"/>
                <a:ea typeface="BIZ UDPゴシック" panose="020B0400000000000000" pitchFamily="50" charset="-128"/>
              </a:rPr>
              <a:t>「居場所がない」「皆に迷惑をかけるだけだ」「誰も自分のことを助けてくれるはずがない」</a:t>
            </a:r>
            <a:r>
              <a:rPr lang="ja-JP" altLang="en-US" sz="1400" b="1" dirty="0">
                <a:ln w="0"/>
                <a:latin typeface="BIZ UDPゴシック" panose="020B0400000000000000" pitchFamily="50" charset="-128"/>
                <a:ea typeface="BIZ UDPゴシック" panose="020B0400000000000000" pitchFamily="50" charset="-128"/>
              </a:rPr>
              <a:t>などとしか思えない心理状態に陥り、頑なに自分の殻に閉じこもってしまう。</a:t>
            </a:r>
            <a:endParaRPr lang="en-US" altLang="ja-JP" sz="1400" b="1" dirty="0">
              <a:ln w="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137322" y="2921486"/>
            <a:ext cx="4288939" cy="584775"/>
          </a:xfrm>
          <a:prstGeom prst="rect">
            <a:avLst/>
          </a:prstGeom>
          <a:noFill/>
        </p:spPr>
        <p:txBody>
          <a:bodyPr wrap="square" lIns="91440" tIns="45720" rIns="91440" bIns="45720">
            <a:spAutoFit/>
          </a:bodyPr>
          <a:lstStyle/>
          <a:p>
            <a:pPr algn="dist"/>
            <a:r>
              <a:rPr lang="ja-JP" altLang="en-US" sz="3200" b="1" u="sng"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rPr>
              <a:t>ひどい孤立感</a:t>
            </a:r>
            <a:endParaRPr lang="ja-JP" altLang="en-US" sz="3200" b="1" u="sng" cap="none" spc="0"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endParaRPr>
          </a:p>
        </p:txBody>
      </p:sp>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161" y="3606482"/>
            <a:ext cx="1079936" cy="1225460"/>
          </a:xfrm>
          <a:prstGeom prst="rect">
            <a:avLst/>
          </a:prstGeom>
        </p:spPr>
      </p:pic>
      <p:sp>
        <p:nvSpPr>
          <p:cNvPr id="19" name="正方形/長方形 18"/>
          <p:cNvSpPr/>
          <p:nvPr/>
        </p:nvSpPr>
        <p:spPr>
          <a:xfrm>
            <a:off x="2031054" y="3696487"/>
            <a:ext cx="3235658" cy="1169551"/>
          </a:xfrm>
          <a:prstGeom prst="rect">
            <a:avLst/>
          </a:prstGeom>
          <a:noFill/>
        </p:spPr>
        <p:txBody>
          <a:bodyPr wrap="square" lIns="91440" tIns="45720" rIns="91440" bIns="45720">
            <a:spAutoFit/>
          </a:bodyPr>
          <a:lstStyle/>
          <a:p>
            <a:r>
              <a:rPr lang="ja-JP" altLang="en-US" sz="1400" b="1" dirty="0">
                <a:ln w="0"/>
                <a:solidFill>
                  <a:srgbClr val="0070C0"/>
                </a:solidFill>
                <a:latin typeface="BIZ UDPゴシック" panose="020B0400000000000000" pitchFamily="50" charset="-128"/>
                <a:ea typeface="BIZ UDPゴシック" panose="020B0400000000000000" pitchFamily="50" charset="-128"/>
              </a:rPr>
              <a:t>「私なんていない方がいい」</a:t>
            </a:r>
            <a:endParaRPr lang="en-US" altLang="ja-JP" sz="1400" b="1" dirty="0">
              <a:ln w="0"/>
              <a:solidFill>
                <a:srgbClr val="0070C0"/>
              </a:solidFill>
              <a:latin typeface="BIZ UDPゴシック" panose="020B0400000000000000" pitchFamily="50" charset="-128"/>
              <a:ea typeface="BIZ UDPゴシック" panose="020B0400000000000000" pitchFamily="50" charset="-128"/>
            </a:endParaRPr>
          </a:p>
          <a:p>
            <a:r>
              <a:rPr lang="ja-JP" altLang="en-US" sz="1400" b="1" dirty="0">
                <a:ln w="0"/>
                <a:solidFill>
                  <a:srgbClr val="0070C0"/>
                </a:solidFill>
                <a:latin typeface="BIZ UDPゴシック" panose="020B0400000000000000" pitchFamily="50" charset="-128"/>
                <a:ea typeface="BIZ UDPゴシック" panose="020B0400000000000000" pitchFamily="50" charset="-128"/>
              </a:rPr>
              <a:t>「生きていても仕方がない」</a:t>
            </a:r>
            <a:endParaRPr lang="en-US" altLang="ja-JP" sz="1400" b="1" dirty="0">
              <a:ln w="0"/>
              <a:solidFill>
                <a:srgbClr val="0070C0"/>
              </a:solidFill>
              <a:latin typeface="BIZ UDPゴシック" panose="020B0400000000000000" pitchFamily="50" charset="-128"/>
              <a:ea typeface="BIZ UDPゴシック" panose="020B0400000000000000" pitchFamily="50" charset="-128"/>
            </a:endParaRPr>
          </a:p>
          <a:p>
            <a:r>
              <a:rPr lang="ja-JP" altLang="en-US" sz="1400" b="1" dirty="0">
                <a:ln w="0"/>
                <a:latin typeface="BIZ UDPゴシック" panose="020B0400000000000000" pitchFamily="50" charset="-128"/>
                <a:ea typeface="BIZ UDPゴシック" panose="020B0400000000000000" pitchFamily="50" charset="-128"/>
              </a:rPr>
              <a:t>など生きている意味など何も</a:t>
            </a:r>
            <a:endParaRPr lang="en-US" altLang="ja-JP" sz="1400" b="1" dirty="0">
              <a:ln w="0"/>
              <a:latin typeface="BIZ UDPゴシック" panose="020B0400000000000000" pitchFamily="50" charset="-128"/>
              <a:ea typeface="BIZ UDPゴシック" panose="020B0400000000000000" pitchFamily="50" charset="-128"/>
            </a:endParaRPr>
          </a:p>
          <a:p>
            <a:r>
              <a:rPr lang="ja-JP" altLang="en-US" sz="1400" b="1" dirty="0">
                <a:ln w="0"/>
                <a:latin typeface="BIZ UDPゴシック" panose="020B0400000000000000" pitchFamily="50" charset="-128"/>
                <a:ea typeface="BIZ UDPゴシック" panose="020B0400000000000000" pitchFamily="50" charset="-128"/>
              </a:rPr>
              <a:t>ないという感覚にとらわれて</a:t>
            </a:r>
            <a:endParaRPr lang="en-US" altLang="ja-JP" sz="1400" b="1" dirty="0">
              <a:ln w="0"/>
              <a:latin typeface="BIZ UDPゴシック" panose="020B0400000000000000" pitchFamily="50" charset="-128"/>
              <a:ea typeface="BIZ UDPゴシック" panose="020B0400000000000000" pitchFamily="50" charset="-128"/>
            </a:endParaRPr>
          </a:p>
          <a:p>
            <a:r>
              <a:rPr lang="ja-JP" altLang="en-US" sz="1400" b="1" dirty="0">
                <a:ln w="0"/>
                <a:latin typeface="BIZ UDPゴシック" panose="020B0400000000000000" pitchFamily="50" charset="-128"/>
                <a:ea typeface="BIZ UDPゴシック" panose="020B0400000000000000" pitchFamily="50" charset="-128"/>
              </a:rPr>
              <a:t>しまう。</a:t>
            </a:r>
            <a:endParaRPr lang="en-US" altLang="ja-JP" sz="1200" b="1" dirty="0">
              <a:ln w="0"/>
              <a:solidFill>
                <a:srgbClr val="0070C0"/>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1103854" y="4787394"/>
            <a:ext cx="3157167" cy="584775"/>
          </a:xfrm>
          <a:prstGeom prst="rect">
            <a:avLst/>
          </a:prstGeom>
          <a:noFill/>
        </p:spPr>
        <p:txBody>
          <a:bodyPr wrap="square" lIns="91440" tIns="45720" rIns="91440" bIns="45720">
            <a:spAutoFit/>
          </a:bodyPr>
          <a:lstStyle/>
          <a:p>
            <a:pPr algn="dist"/>
            <a:r>
              <a:rPr lang="ja-JP" altLang="en-US" sz="3200" b="1" u="sng"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rPr>
              <a:t>無価値感</a:t>
            </a:r>
            <a:endParaRPr lang="ja-JP" altLang="en-US" sz="3200" b="1" u="sng" cap="none" spc="0"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endParaRPr>
          </a:p>
        </p:txBody>
      </p:sp>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1015" y="4242312"/>
            <a:ext cx="1031384" cy="1144782"/>
          </a:xfrm>
          <a:prstGeom prst="rect">
            <a:avLst/>
          </a:prstGeom>
        </p:spPr>
      </p:pic>
      <p:sp>
        <p:nvSpPr>
          <p:cNvPr id="22" name="正方形/長方形 21"/>
          <p:cNvSpPr/>
          <p:nvPr/>
        </p:nvSpPr>
        <p:spPr>
          <a:xfrm>
            <a:off x="5135039" y="4463478"/>
            <a:ext cx="3081444" cy="738664"/>
          </a:xfrm>
          <a:prstGeom prst="rect">
            <a:avLst/>
          </a:prstGeom>
          <a:noFill/>
        </p:spPr>
        <p:txBody>
          <a:bodyPr wrap="square" lIns="91440" tIns="45720" rIns="91440" bIns="45720">
            <a:spAutoFit/>
          </a:bodyPr>
          <a:lstStyle/>
          <a:p>
            <a:r>
              <a:rPr lang="ja-JP" altLang="en-US" sz="1400" b="1" dirty="0">
                <a:ln w="0"/>
                <a:latin typeface="BIZ UDPゴシック" panose="020B0400000000000000" pitchFamily="50" charset="-128"/>
                <a:ea typeface="BIZ UDPゴシック" panose="020B0400000000000000" pitchFamily="50" charset="-128"/>
              </a:rPr>
              <a:t>自分の置かれているつらい状況への</a:t>
            </a:r>
            <a:endParaRPr lang="en-US" altLang="ja-JP" sz="1400" b="1" dirty="0">
              <a:ln w="0"/>
              <a:latin typeface="BIZ UDPゴシック" panose="020B0400000000000000" pitchFamily="50" charset="-128"/>
              <a:ea typeface="BIZ UDPゴシック" panose="020B0400000000000000" pitchFamily="50" charset="-128"/>
            </a:endParaRPr>
          </a:p>
          <a:p>
            <a:r>
              <a:rPr lang="ja-JP" altLang="en-US" sz="1400" b="1" dirty="0">
                <a:ln w="0"/>
                <a:solidFill>
                  <a:srgbClr val="0070C0"/>
                </a:solidFill>
                <a:latin typeface="BIZ UDPゴシック" panose="020B0400000000000000" pitchFamily="50" charset="-128"/>
                <a:ea typeface="BIZ UDPゴシック" panose="020B0400000000000000" pitchFamily="50" charset="-128"/>
              </a:rPr>
              <a:t>やり場のない怒り</a:t>
            </a:r>
            <a:r>
              <a:rPr lang="ja-JP" altLang="en-US" sz="1400" b="1" dirty="0">
                <a:ln w="0"/>
                <a:latin typeface="BIZ UDPゴシック" panose="020B0400000000000000" pitchFamily="50" charset="-128"/>
                <a:ea typeface="BIZ UDPゴシック" panose="020B0400000000000000" pitchFamily="50" charset="-128"/>
              </a:rPr>
              <a:t>が自分自身に向け</a:t>
            </a:r>
            <a:endParaRPr lang="en-US" altLang="ja-JP" sz="1400" b="1" dirty="0">
              <a:ln w="0"/>
              <a:latin typeface="BIZ UDPゴシック" panose="020B0400000000000000" pitchFamily="50" charset="-128"/>
              <a:ea typeface="BIZ UDPゴシック" panose="020B0400000000000000" pitchFamily="50" charset="-128"/>
            </a:endParaRPr>
          </a:p>
          <a:p>
            <a:r>
              <a:rPr lang="ja-JP" altLang="en-US" sz="1400" b="1" dirty="0">
                <a:ln w="0"/>
                <a:latin typeface="BIZ UDPゴシック" panose="020B0400000000000000" pitchFamily="50" charset="-128"/>
                <a:ea typeface="BIZ UDPゴシック" panose="020B0400000000000000" pitchFamily="50" charset="-128"/>
              </a:rPr>
              <a:t>られる。</a:t>
            </a:r>
            <a:endParaRPr lang="en-US" altLang="ja-JP" sz="1200" b="1" dirty="0">
              <a:ln w="0"/>
              <a:solidFill>
                <a:srgbClr val="0070C0"/>
              </a:solidFill>
              <a:latin typeface="BIZ UDPゴシック" panose="020B0400000000000000" pitchFamily="50" charset="-128"/>
              <a:ea typeface="BIZ UDPゴシック" panose="020B0400000000000000" pitchFamily="50" charset="-128"/>
            </a:endParaRPr>
          </a:p>
        </p:txBody>
      </p:sp>
      <p:sp>
        <p:nvSpPr>
          <p:cNvPr id="23" name="正方形/長方形 22"/>
          <p:cNvSpPr/>
          <p:nvPr/>
        </p:nvSpPr>
        <p:spPr>
          <a:xfrm>
            <a:off x="4232311" y="5258955"/>
            <a:ext cx="3698670" cy="584775"/>
          </a:xfrm>
          <a:prstGeom prst="rect">
            <a:avLst/>
          </a:prstGeom>
          <a:noFill/>
        </p:spPr>
        <p:txBody>
          <a:bodyPr wrap="square" lIns="91440" tIns="45720" rIns="91440" bIns="45720">
            <a:spAutoFit/>
          </a:bodyPr>
          <a:lstStyle/>
          <a:p>
            <a:pPr algn="dist"/>
            <a:r>
              <a:rPr lang="ja-JP" altLang="en-US" sz="3200" b="1" u="sng"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rPr>
              <a:t>強い怒り</a:t>
            </a:r>
            <a:endParaRPr lang="ja-JP" altLang="en-US" sz="3200" b="1" u="sng" cap="none" spc="0"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endParaRPr>
          </a:p>
        </p:txBody>
      </p:sp>
      <p:pic>
        <p:nvPicPr>
          <p:cNvPr id="24" name="図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6582" y="3296033"/>
            <a:ext cx="1315743" cy="1315743"/>
          </a:xfrm>
          <a:prstGeom prst="rect">
            <a:avLst/>
          </a:prstGeom>
        </p:spPr>
      </p:pic>
      <p:sp>
        <p:nvSpPr>
          <p:cNvPr id="25" name="正方形/長方形 24"/>
          <p:cNvSpPr/>
          <p:nvPr/>
        </p:nvSpPr>
        <p:spPr>
          <a:xfrm>
            <a:off x="9178151" y="3667908"/>
            <a:ext cx="2724874" cy="523220"/>
          </a:xfrm>
          <a:prstGeom prst="rect">
            <a:avLst/>
          </a:prstGeom>
          <a:noFill/>
        </p:spPr>
        <p:txBody>
          <a:bodyPr wrap="square" lIns="91440" tIns="45720" rIns="91440" bIns="45720">
            <a:spAutoFit/>
          </a:bodyPr>
          <a:lstStyle/>
          <a:p>
            <a:r>
              <a:rPr lang="ja-JP" altLang="en-US" sz="1400" b="1" dirty="0">
                <a:ln w="0"/>
                <a:solidFill>
                  <a:srgbClr val="0070C0"/>
                </a:solidFill>
                <a:latin typeface="BIZ UDPゴシック" panose="020B0400000000000000" pitchFamily="50" charset="-128"/>
                <a:ea typeface="BIZ UDPゴシック" panose="020B0400000000000000" pitchFamily="50" charset="-128"/>
              </a:rPr>
              <a:t>自殺以外の解決方法が全く思い</a:t>
            </a:r>
            <a:endParaRPr lang="en-US" altLang="ja-JP" sz="1400" b="1" dirty="0">
              <a:ln w="0"/>
              <a:solidFill>
                <a:srgbClr val="0070C0"/>
              </a:solidFill>
              <a:latin typeface="BIZ UDPゴシック" panose="020B0400000000000000" pitchFamily="50" charset="-128"/>
              <a:ea typeface="BIZ UDPゴシック" panose="020B0400000000000000" pitchFamily="50" charset="-128"/>
            </a:endParaRPr>
          </a:p>
          <a:p>
            <a:r>
              <a:rPr lang="ja-JP" altLang="en-US" sz="1400" b="1" dirty="0">
                <a:ln w="0"/>
                <a:solidFill>
                  <a:srgbClr val="0070C0"/>
                </a:solidFill>
                <a:latin typeface="BIZ UDPゴシック" panose="020B0400000000000000" pitchFamily="50" charset="-128"/>
                <a:ea typeface="BIZ UDPゴシック" panose="020B0400000000000000" pitchFamily="50" charset="-128"/>
              </a:rPr>
              <a:t>浮かばなくなる</a:t>
            </a:r>
            <a:r>
              <a:rPr lang="ja-JP" altLang="en-US" sz="1400" b="1" dirty="0">
                <a:ln w="0"/>
                <a:latin typeface="BIZ UDPゴシック" panose="020B0400000000000000" pitchFamily="50" charset="-128"/>
                <a:ea typeface="BIZ UDPゴシック" panose="020B0400000000000000" pitchFamily="50" charset="-128"/>
              </a:rPr>
              <a:t>。</a:t>
            </a:r>
            <a:endParaRPr lang="en-US" altLang="ja-JP" sz="1200" b="1" dirty="0">
              <a:ln w="0"/>
              <a:solidFill>
                <a:srgbClr val="0070C0"/>
              </a:solidFill>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8177271" y="4546418"/>
            <a:ext cx="3846886" cy="584775"/>
          </a:xfrm>
          <a:prstGeom prst="rect">
            <a:avLst/>
          </a:prstGeom>
          <a:noFill/>
        </p:spPr>
        <p:txBody>
          <a:bodyPr wrap="square" lIns="91440" tIns="45720" rIns="91440" bIns="45720">
            <a:spAutoFit/>
          </a:bodyPr>
          <a:lstStyle/>
          <a:p>
            <a:pPr algn="dist"/>
            <a:r>
              <a:rPr lang="ja-JP" altLang="en-US" sz="3200" b="1" u="sng"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rPr>
              <a:t>心理的視野狭窄</a:t>
            </a:r>
            <a:endParaRPr lang="ja-JP" altLang="en-US" sz="3200" b="1" u="sng" cap="none" spc="0"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endParaRP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1267" y="1921447"/>
            <a:ext cx="1734088" cy="909886"/>
          </a:xfrm>
          <a:prstGeom prst="rect">
            <a:avLst/>
          </a:prstGeom>
        </p:spPr>
      </p:pic>
      <p:sp>
        <p:nvSpPr>
          <p:cNvPr id="28" name="正方形/長方形 27"/>
          <p:cNvSpPr/>
          <p:nvPr/>
        </p:nvSpPr>
        <p:spPr>
          <a:xfrm>
            <a:off x="6976002" y="1886511"/>
            <a:ext cx="5250428" cy="523220"/>
          </a:xfrm>
          <a:prstGeom prst="rect">
            <a:avLst/>
          </a:prstGeom>
          <a:noFill/>
        </p:spPr>
        <p:txBody>
          <a:bodyPr wrap="square" lIns="91440" tIns="45720" rIns="91440" bIns="45720">
            <a:spAutoFit/>
          </a:bodyPr>
          <a:lstStyle/>
          <a:p>
            <a:r>
              <a:rPr lang="ja-JP" altLang="en-US" sz="1400" b="1" dirty="0">
                <a:ln w="0"/>
                <a:latin typeface="BIZ UDPゴシック" panose="020B0400000000000000" pitchFamily="50" charset="-128"/>
                <a:ea typeface="BIZ UDPゴシック" panose="020B0400000000000000" pitchFamily="50" charset="-128"/>
              </a:rPr>
              <a:t>自分の苦しみはどんなに努力しても解決せず、永遠に続くという</a:t>
            </a:r>
            <a:r>
              <a:rPr lang="ja-JP" altLang="en-US" sz="1400" b="1" dirty="0">
                <a:ln w="0"/>
                <a:solidFill>
                  <a:srgbClr val="0070C0"/>
                </a:solidFill>
                <a:latin typeface="BIZ UDPゴシック" panose="020B0400000000000000" pitchFamily="50" charset="-128"/>
                <a:ea typeface="BIZ UDPゴシック" panose="020B0400000000000000" pitchFamily="50" charset="-128"/>
              </a:rPr>
              <a:t>絶望的</a:t>
            </a:r>
            <a:r>
              <a:rPr lang="ja-JP" altLang="en-US" sz="1400" b="1" dirty="0">
                <a:ln w="0"/>
                <a:latin typeface="BIZ UDPゴシック" panose="020B0400000000000000" pitchFamily="50" charset="-128"/>
                <a:ea typeface="BIZ UDPゴシック" panose="020B0400000000000000" pitchFamily="50" charset="-128"/>
              </a:rPr>
              <a:t>な感情に陥る。</a:t>
            </a:r>
            <a:endParaRPr lang="en-US" altLang="ja-JP" sz="1200" b="1" dirty="0">
              <a:ln w="0"/>
              <a:solidFill>
                <a:srgbClr val="0070C0"/>
              </a:solidFill>
              <a:latin typeface="BIZ UDPゴシック" panose="020B0400000000000000" pitchFamily="50" charset="-128"/>
              <a:ea typeface="BIZ UDPゴシック" panose="020B0400000000000000" pitchFamily="50" charset="-128"/>
            </a:endParaRPr>
          </a:p>
        </p:txBody>
      </p:sp>
      <p:sp>
        <p:nvSpPr>
          <p:cNvPr id="29" name="正方形/長方形 28"/>
          <p:cNvSpPr/>
          <p:nvPr/>
        </p:nvSpPr>
        <p:spPr>
          <a:xfrm>
            <a:off x="5456853" y="2738726"/>
            <a:ext cx="6704554" cy="584775"/>
          </a:xfrm>
          <a:prstGeom prst="rect">
            <a:avLst/>
          </a:prstGeom>
          <a:noFill/>
        </p:spPr>
        <p:txBody>
          <a:bodyPr wrap="square" lIns="91440" tIns="45720" rIns="91440" bIns="45720">
            <a:spAutoFit/>
          </a:bodyPr>
          <a:lstStyle/>
          <a:p>
            <a:pPr algn="dist"/>
            <a:r>
              <a:rPr lang="ja-JP" altLang="en-US" sz="3200" b="1" u="sng"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rPr>
              <a:t>苦しみが永遠に続くという思い込み</a:t>
            </a:r>
            <a:endParaRPr lang="ja-JP" altLang="en-US" sz="3200" b="1" u="sng" cap="none" spc="0" dirty="0">
              <a:ln w="3175">
                <a:solidFill>
                  <a:schemeClr val="bg1"/>
                </a:solidFill>
                <a:prstDash val="solid"/>
              </a:ln>
              <a:solidFill>
                <a:srgbClr val="002060"/>
              </a:solidFill>
              <a:latin typeface="BIZ UDPゴシック" panose="020B0400000000000000" pitchFamily="50" charset="-128"/>
              <a:ea typeface="BIZ UDPゴシック" panose="020B0400000000000000" pitchFamily="50" charset="-128"/>
            </a:endParaRPr>
          </a:p>
        </p:txBody>
      </p:sp>
      <p:sp>
        <p:nvSpPr>
          <p:cNvPr id="30" name="正方形/長方形 29"/>
          <p:cNvSpPr/>
          <p:nvPr/>
        </p:nvSpPr>
        <p:spPr>
          <a:xfrm>
            <a:off x="3139646" y="818441"/>
            <a:ext cx="8923723" cy="1015663"/>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r>
              <a:rPr lang="ja-JP" altLang="en-US" sz="2000" b="1" dirty="0">
                <a:ln w="0"/>
                <a:latin typeface="BIZ UDPゴシック" panose="020B0400000000000000" pitchFamily="50" charset="-128"/>
                <a:ea typeface="BIZ UDPゴシック" panose="020B0400000000000000" pitchFamily="50" charset="-128"/>
              </a:rPr>
              <a:t>一見何の前触れもなく起こったように見える自殺でも、実際には徐々に危険な心理状態に児童生徒は陥っているものです。自殺にまで追いつめられる児童生徒の心理には、以下のような共通点を挙げることができます。</a:t>
            </a:r>
            <a:endParaRPr lang="en-US" altLang="ja-JP" sz="2000" b="1" dirty="0">
              <a:ln w="0"/>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912799" y="760967"/>
            <a:ext cx="2236510" cy="584775"/>
          </a:xfrm>
          <a:prstGeom prst="rect">
            <a:avLst/>
          </a:prstGeom>
          <a:noFill/>
        </p:spPr>
        <p:txBody>
          <a:bodyPr wrap="none" lIns="91440" tIns="45720" rIns="91440" bIns="45720">
            <a:spAutoFit/>
          </a:bodyPr>
          <a:lstStyle/>
          <a:p>
            <a:pPr algn="ctr"/>
            <a:r>
              <a:rPr lang="ja-JP" altLang="en-US" sz="3200" b="1" cap="none" spc="0" dirty="0">
                <a:ln w="0"/>
                <a:solidFill>
                  <a:srgbClr val="FF0000"/>
                </a:solidFill>
                <a:latin typeface="BIZ UDPゴシック" panose="020B0400000000000000" pitchFamily="50" charset="-128"/>
                <a:ea typeface="BIZ UDPゴシック" panose="020B0400000000000000" pitchFamily="50" charset="-128"/>
              </a:rPr>
              <a:t>自殺の心理</a:t>
            </a:r>
          </a:p>
        </p:txBody>
      </p:sp>
      <p:sp>
        <p:nvSpPr>
          <p:cNvPr id="4" name="スライド番号プレースホルダー 5">
            <a:extLst>
              <a:ext uri="{FF2B5EF4-FFF2-40B4-BE49-F238E27FC236}">
                <a16:creationId xmlns:a16="http://schemas.microsoft.com/office/drawing/2014/main" id="{E2E4E21B-4D38-AA37-D8AE-528FDFD81FD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14</a:t>
            </a:fld>
            <a:endParaRPr lang="ja-JP" altLang="en-US" b="1" dirty="0">
              <a:solidFill>
                <a:schemeClr val="bg1"/>
              </a:solidFill>
            </a:endParaRPr>
          </a:p>
        </p:txBody>
      </p:sp>
      <p:sp>
        <p:nvSpPr>
          <p:cNvPr id="6" name="タイトル 2">
            <a:extLst>
              <a:ext uri="{FF2B5EF4-FFF2-40B4-BE49-F238E27FC236}">
                <a16:creationId xmlns:a16="http://schemas.microsoft.com/office/drawing/2014/main" id="{F639C047-6D35-3EA6-3BB8-41D4855FE846}"/>
              </a:ext>
            </a:extLst>
          </p:cNvPr>
          <p:cNvSpPr txBox="1">
            <a:spLocks/>
          </p:cNvSpPr>
          <p:nvPr/>
        </p:nvSpPr>
        <p:spPr>
          <a:xfrm>
            <a:off x="0" y="6303943"/>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8" name="Picture 2" descr="C:\Users\791878\Desktop\H29\コバトン（png形式）\53-1-04.png">
            <a:extLst>
              <a:ext uri="{FF2B5EF4-FFF2-40B4-BE49-F238E27FC236}">
                <a16:creationId xmlns:a16="http://schemas.microsoft.com/office/drawing/2014/main" id="{AAFDA7EF-8C30-D6F4-E619-B6B042E9F3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6D63A178-1E47-FC45-5CF8-FDF9B976E475}"/>
              </a:ext>
            </a:extLst>
          </p:cNvPr>
          <p:cNvSpPr/>
          <p:nvPr/>
        </p:nvSpPr>
        <p:spPr>
          <a:xfrm>
            <a:off x="158114" y="838471"/>
            <a:ext cx="695739" cy="5214857"/>
          </a:xfrm>
          <a:prstGeom prst="rec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具体的な対応</a:t>
            </a:r>
          </a:p>
        </p:txBody>
      </p:sp>
      <p:sp>
        <p:nvSpPr>
          <p:cNvPr id="10" name="楕円 9">
            <a:extLst>
              <a:ext uri="{FF2B5EF4-FFF2-40B4-BE49-F238E27FC236}">
                <a16:creationId xmlns:a16="http://schemas.microsoft.com/office/drawing/2014/main" id="{41CFFFE0-E8EF-394D-69E2-CDB5BC2FAD85}"/>
              </a:ext>
            </a:extLst>
          </p:cNvPr>
          <p:cNvSpPr/>
          <p:nvPr/>
        </p:nvSpPr>
        <p:spPr>
          <a:xfrm>
            <a:off x="0" y="8752"/>
            <a:ext cx="995842" cy="995842"/>
          </a:xfrm>
          <a:prstGeom prst="ellipse">
            <a:avLst/>
          </a:prstGeom>
          <a:ln>
            <a:solidFill>
              <a:srgbClr val="FF66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1" name="グラフィックス 10" descr="役員室 単色塗りつぶし">
            <a:extLst>
              <a:ext uri="{FF2B5EF4-FFF2-40B4-BE49-F238E27FC236}">
                <a16:creationId xmlns:a16="http://schemas.microsoft.com/office/drawing/2014/main" id="{5E4FD9B2-377E-0B6E-B4A1-67649359FE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31" y="49940"/>
            <a:ext cx="914400" cy="914400"/>
          </a:xfrm>
          <a:prstGeom prst="rect">
            <a:avLst/>
          </a:prstGeom>
        </p:spPr>
      </p:pic>
    </p:spTree>
    <p:extLst>
      <p:ext uri="{BB962C8B-B14F-4D97-AF65-F5344CB8AC3E}">
        <p14:creationId xmlns:p14="http://schemas.microsoft.com/office/powerpoint/2010/main" val="2204471996"/>
      </p:ext>
    </p:extLst>
  </p:cSld>
  <p:clrMapOvr>
    <a:masterClrMapping/>
  </p:clrMapOvr>
  <mc:AlternateContent xmlns:mc="http://schemas.openxmlformats.org/markup-compatibility/2006" xmlns:p14="http://schemas.microsoft.com/office/powerpoint/2010/main">
    <mc:Choice Requires="p14">
      <p:transition spd="slow" p14:dur="200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par>
                          <p:cTn id="8" fill="hold">
                            <p:stCondLst>
                              <p:cond delay="6000"/>
                            </p:stCondLst>
                            <p:childTnLst>
                              <p:par>
                                <p:cTn id="9" presetID="10" presetClass="entr" presetSubtype="0" fill="hold" grpId="0" nodeType="afterEffect">
                                  <p:stCondLst>
                                    <p:cond delay="2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0"/>
                                        <p:tgtEl>
                                          <p:spTgt spid="3"/>
                                        </p:tgtEl>
                                      </p:cBhvr>
                                    </p:animEffect>
                                  </p:childTnLst>
                                </p:cTn>
                              </p:par>
                            </p:childTnLst>
                          </p:cTn>
                        </p:par>
                        <p:par>
                          <p:cTn id="12" fill="hold">
                            <p:stCondLst>
                              <p:cond delay="11000"/>
                            </p:stCondLst>
                            <p:childTnLst>
                              <p:par>
                                <p:cTn id="13" presetID="10" presetClass="entr" presetSubtype="0" fill="hold" grpId="0" nodeType="afterEffect">
                                  <p:stCondLst>
                                    <p:cond delay="200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3000"/>
                                        <p:tgtEl>
                                          <p:spTgt spid="30"/>
                                        </p:tgtEl>
                                      </p:cBhvr>
                                    </p:animEffect>
                                  </p:childTnLst>
                                </p:cTn>
                              </p:par>
                            </p:childTnLst>
                          </p:cTn>
                        </p:par>
                        <p:par>
                          <p:cTn id="16" fill="hold">
                            <p:stCondLst>
                              <p:cond delay="16000"/>
                            </p:stCondLst>
                            <p:childTnLst>
                              <p:par>
                                <p:cTn id="17" presetID="14" presetClass="entr" presetSubtype="10" fill="hold" nodeType="afterEffect">
                                  <p:stCondLst>
                                    <p:cond delay="200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3000"/>
                                        <p:tgtEl>
                                          <p:spTgt spid="15"/>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0"/>
                                        <p:tgtEl>
                                          <p:spTgt spid="16"/>
                                        </p:tgtEl>
                                      </p:cBhvr>
                                    </p:animEffect>
                                  </p:childTnLst>
                                </p:cTn>
                              </p:par>
                              <p:par>
                                <p:cTn id="23" presetID="6" presetClass="entr" presetSubtype="16" fill="hold" grpId="0" nodeType="withEffect">
                                  <p:stCondLst>
                                    <p:cond delay="200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circle(in)">
                                      <p:cBhvr>
                                        <p:cTn id="25" dur="3000"/>
                                        <p:tgtEl>
                                          <p:spTgt spid="17">
                                            <p:txEl>
                                              <p:pRg st="0" end="0"/>
                                            </p:txEl>
                                          </p:spTgt>
                                        </p:tgtEl>
                                      </p:cBhvr>
                                    </p:animEffect>
                                  </p:childTnLst>
                                </p:cTn>
                              </p:par>
                            </p:childTnLst>
                          </p:cTn>
                        </p:par>
                        <p:par>
                          <p:cTn id="26" fill="hold">
                            <p:stCondLst>
                              <p:cond delay="21000"/>
                            </p:stCondLst>
                            <p:childTnLst>
                              <p:par>
                                <p:cTn id="27" presetID="14" presetClass="entr" presetSubtype="10" fill="hold" nodeType="afterEffect">
                                  <p:stCondLst>
                                    <p:cond delay="200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3000"/>
                                        <p:tgtEl>
                                          <p:spTgt spid="27"/>
                                        </p:tgtEl>
                                      </p:cBhvr>
                                    </p:animEffect>
                                  </p:childTnLst>
                                </p:cTn>
                              </p:par>
                              <p:par>
                                <p:cTn id="30" presetID="10" presetClass="entr" presetSubtype="0" fill="hold" grpId="0" nodeType="withEffect">
                                  <p:stCondLst>
                                    <p:cond delay="200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3000"/>
                                        <p:tgtEl>
                                          <p:spTgt spid="28"/>
                                        </p:tgtEl>
                                      </p:cBhvr>
                                    </p:animEffect>
                                  </p:childTnLst>
                                </p:cTn>
                              </p:par>
                              <p:par>
                                <p:cTn id="33" presetID="6" presetClass="entr" presetSubtype="16" fill="hold" grpId="0" nodeType="withEffect">
                                  <p:stCondLst>
                                    <p:cond delay="200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circle(in)">
                                      <p:cBhvr>
                                        <p:cTn id="35" dur="3000"/>
                                        <p:tgtEl>
                                          <p:spTgt spid="29">
                                            <p:txEl>
                                              <p:pRg st="0" end="0"/>
                                            </p:txEl>
                                          </p:spTgt>
                                        </p:tgtEl>
                                      </p:cBhvr>
                                    </p:animEffect>
                                  </p:childTnLst>
                                </p:cTn>
                              </p:par>
                            </p:childTnLst>
                          </p:cTn>
                        </p:par>
                        <p:par>
                          <p:cTn id="36" fill="hold">
                            <p:stCondLst>
                              <p:cond delay="26000"/>
                            </p:stCondLst>
                            <p:childTnLst>
                              <p:par>
                                <p:cTn id="37" presetID="14" presetClass="entr" presetSubtype="10" fill="hold" nodeType="afterEffect">
                                  <p:stCondLst>
                                    <p:cond delay="200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3000"/>
                                        <p:tgtEl>
                                          <p:spTgt spid="18"/>
                                        </p:tgtEl>
                                      </p:cBhvr>
                                    </p:animEffect>
                                  </p:childTnLst>
                                </p:cTn>
                              </p:par>
                              <p:par>
                                <p:cTn id="40" presetID="10" presetClass="entr" presetSubtype="0" fill="hold" grpId="0" nodeType="withEffect">
                                  <p:stCondLst>
                                    <p:cond delay="20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3000"/>
                                        <p:tgtEl>
                                          <p:spTgt spid="19"/>
                                        </p:tgtEl>
                                      </p:cBhvr>
                                    </p:animEffect>
                                  </p:childTnLst>
                                </p:cTn>
                              </p:par>
                              <p:par>
                                <p:cTn id="43" presetID="6" presetClass="entr" presetSubtype="16" fill="hold" grpId="0" nodeType="withEffect">
                                  <p:stCondLst>
                                    <p:cond delay="2000"/>
                                  </p:stCondLst>
                                  <p:childTnLst>
                                    <p:set>
                                      <p:cBhvr>
                                        <p:cTn id="44" dur="1" fill="hold">
                                          <p:stCondLst>
                                            <p:cond delay="0"/>
                                          </p:stCondLst>
                                        </p:cTn>
                                        <p:tgtEl>
                                          <p:spTgt spid="20">
                                            <p:txEl>
                                              <p:pRg st="0" end="0"/>
                                            </p:txEl>
                                          </p:spTgt>
                                        </p:tgtEl>
                                        <p:attrNameLst>
                                          <p:attrName>style.visibility</p:attrName>
                                        </p:attrNameLst>
                                      </p:cBhvr>
                                      <p:to>
                                        <p:strVal val="visible"/>
                                      </p:to>
                                    </p:set>
                                    <p:animEffect transition="in" filter="circle(in)">
                                      <p:cBhvr>
                                        <p:cTn id="45" dur="3000"/>
                                        <p:tgtEl>
                                          <p:spTgt spid="20">
                                            <p:txEl>
                                              <p:pRg st="0" end="0"/>
                                            </p:txEl>
                                          </p:spTgt>
                                        </p:tgtEl>
                                      </p:cBhvr>
                                    </p:animEffect>
                                  </p:childTnLst>
                                </p:cTn>
                              </p:par>
                            </p:childTnLst>
                          </p:cTn>
                        </p:par>
                        <p:par>
                          <p:cTn id="46" fill="hold">
                            <p:stCondLst>
                              <p:cond delay="31000"/>
                            </p:stCondLst>
                            <p:childTnLst>
                              <p:par>
                                <p:cTn id="47" presetID="14" presetClass="entr" presetSubtype="10" fill="hold" nodeType="afterEffect">
                                  <p:stCondLst>
                                    <p:cond delay="200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3000"/>
                                        <p:tgtEl>
                                          <p:spTgt spid="21"/>
                                        </p:tgtEl>
                                      </p:cBhvr>
                                    </p:animEffect>
                                  </p:childTnLst>
                                </p:cTn>
                              </p:par>
                              <p:par>
                                <p:cTn id="50" presetID="10" presetClass="entr" presetSubtype="0" fill="hold" grpId="0" nodeType="withEffect">
                                  <p:stCondLst>
                                    <p:cond delay="200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3000"/>
                                        <p:tgtEl>
                                          <p:spTgt spid="22"/>
                                        </p:tgtEl>
                                      </p:cBhvr>
                                    </p:animEffect>
                                  </p:childTnLst>
                                </p:cTn>
                              </p:par>
                              <p:par>
                                <p:cTn id="53" presetID="6" presetClass="entr" presetSubtype="16" fill="hold" grpId="0" nodeType="withEffect">
                                  <p:stCondLst>
                                    <p:cond delay="2000"/>
                                  </p:stCondLst>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circle(in)">
                                      <p:cBhvr>
                                        <p:cTn id="55" dur="3000"/>
                                        <p:tgtEl>
                                          <p:spTgt spid="23">
                                            <p:txEl>
                                              <p:pRg st="0" end="0"/>
                                            </p:txEl>
                                          </p:spTgt>
                                        </p:tgtEl>
                                      </p:cBhvr>
                                    </p:animEffect>
                                  </p:childTnLst>
                                </p:cTn>
                              </p:par>
                            </p:childTnLst>
                          </p:cTn>
                        </p:par>
                        <p:par>
                          <p:cTn id="56" fill="hold">
                            <p:stCondLst>
                              <p:cond delay="36000"/>
                            </p:stCondLst>
                            <p:childTnLst>
                              <p:par>
                                <p:cTn id="57" presetID="14" presetClass="entr" presetSubtype="10"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randombar(horizontal)">
                                      <p:cBhvr>
                                        <p:cTn id="59" dur="30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3000"/>
                                        <p:tgtEl>
                                          <p:spTgt spid="25"/>
                                        </p:tgtEl>
                                      </p:cBhvr>
                                    </p:animEffect>
                                  </p:childTnLst>
                                </p:cTn>
                              </p:par>
                              <p:par>
                                <p:cTn id="63" presetID="6" presetClass="entr" presetSubtype="16" fill="hold" grpId="0" nodeType="withEffect">
                                  <p:stCondLst>
                                    <p:cond delay="2000"/>
                                  </p:stCondLst>
                                  <p:childTnLst>
                                    <p:set>
                                      <p:cBhvr>
                                        <p:cTn id="64" dur="1" fill="hold">
                                          <p:stCondLst>
                                            <p:cond delay="0"/>
                                          </p:stCondLst>
                                        </p:cTn>
                                        <p:tgtEl>
                                          <p:spTgt spid="26">
                                            <p:txEl>
                                              <p:pRg st="0" end="0"/>
                                            </p:txEl>
                                          </p:spTgt>
                                        </p:tgtEl>
                                        <p:attrNameLst>
                                          <p:attrName>style.visibility</p:attrName>
                                        </p:attrNameLst>
                                      </p:cBhvr>
                                      <p:to>
                                        <p:strVal val="visible"/>
                                      </p:to>
                                    </p:set>
                                    <p:animEffect transition="in" filter="circle(in)">
                                      <p:cBhvr>
                                        <p:cTn id="65" dur="3000"/>
                                        <p:tgtEl>
                                          <p:spTgt spid="26">
                                            <p:txEl>
                                              <p:pRg st="0" end="0"/>
                                            </p:txEl>
                                          </p:spTgt>
                                        </p:tgtEl>
                                      </p:cBhvr>
                                    </p:animEffect>
                                  </p:childTnLst>
                                </p:cTn>
                              </p:par>
                            </p:childTnLst>
                          </p:cTn>
                        </p:par>
                        <p:par>
                          <p:cTn id="66" fill="hold">
                            <p:stCondLst>
                              <p:cond delay="41000"/>
                            </p:stCondLst>
                            <p:childTnLst>
                              <p:par>
                                <p:cTn id="67" presetID="32" presetClass="emph" presetSubtype="0" fill="hold" nodeType="afterEffect">
                                  <p:stCondLst>
                                    <p:cond delay="5000"/>
                                  </p:stCondLst>
                                  <p:childTnLst>
                                    <p:animRot by="120000">
                                      <p:cBhvr>
                                        <p:cTn id="68" dur="100" fill="hold">
                                          <p:stCondLst>
                                            <p:cond delay="0"/>
                                          </p:stCondLst>
                                        </p:cTn>
                                        <p:tgtEl>
                                          <p:spTgt spid="17">
                                            <p:txEl>
                                              <p:pRg st="0" end="0"/>
                                            </p:txEl>
                                          </p:spTgt>
                                        </p:tgtEl>
                                        <p:attrNameLst>
                                          <p:attrName>r</p:attrName>
                                        </p:attrNameLst>
                                      </p:cBhvr>
                                    </p:animRot>
                                    <p:animRot by="-240000">
                                      <p:cBhvr>
                                        <p:cTn id="69" dur="200" fill="hold">
                                          <p:stCondLst>
                                            <p:cond delay="200"/>
                                          </p:stCondLst>
                                        </p:cTn>
                                        <p:tgtEl>
                                          <p:spTgt spid="17">
                                            <p:txEl>
                                              <p:pRg st="0" end="0"/>
                                            </p:txEl>
                                          </p:spTgt>
                                        </p:tgtEl>
                                        <p:attrNameLst>
                                          <p:attrName>r</p:attrName>
                                        </p:attrNameLst>
                                      </p:cBhvr>
                                    </p:animRot>
                                    <p:animRot by="240000">
                                      <p:cBhvr>
                                        <p:cTn id="70" dur="200" fill="hold">
                                          <p:stCondLst>
                                            <p:cond delay="400"/>
                                          </p:stCondLst>
                                        </p:cTn>
                                        <p:tgtEl>
                                          <p:spTgt spid="17">
                                            <p:txEl>
                                              <p:pRg st="0" end="0"/>
                                            </p:txEl>
                                          </p:spTgt>
                                        </p:tgtEl>
                                        <p:attrNameLst>
                                          <p:attrName>r</p:attrName>
                                        </p:attrNameLst>
                                      </p:cBhvr>
                                    </p:animRot>
                                    <p:animRot by="-240000">
                                      <p:cBhvr>
                                        <p:cTn id="71" dur="200" fill="hold">
                                          <p:stCondLst>
                                            <p:cond delay="600"/>
                                          </p:stCondLst>
                                        </p:cTn>
                                        <p:tgtEl>
                                          <p:spTgt spid="17">
                                            <p:txEl>
                                              <p:pRg st="0" end="0"/>
                                            </p:txEl>
                                          </p:spTgt>
                                        </p:tgtEl>
                                        <p:attrNameLst>
                                          <p:attrName>r</p:attrName>
                                        </p:attrNameLst>
                                      </p:cBhvr>
                                    </p:animRot>
                                    <p:animRot by="120000">
                                      <p:cBhvr>
                                        <p:cTn id="72" dur="200" fill="hold">
                                          <p:stCondLst>
                                            <p:cond delay="800"/>
                                          </p:stCondLst>
                                        </p:cTn>
                                        <p:tgtEl>
                                          <p:spTgt spid="17">
                                            <p:txEl>
                                              <p:pRg st="0" end="0"/>
                                            </p:txEl>
                                          </p:spTgt>
                                        </p:tgtEl>
                                        <p:attrNameLst>
                                          <p:attrName>r</p:attrName>
                                        </p:attrNameLst>
                                      </p:cBhvr>
                                    </p:animRot>
                                  </p:childTnLst>
                                </p:cTn>
                              </p:par>
                              <p:par>
                                <p:cTn id="73" presetID="32" presetClass="emph" presetSubtype="0" fill="hold" nodeType="withEffect">
                                  <p:stCondLst>
                                    <p:cond delay="5000"/>
                                  </p:stCondLst>
                                  <p:childTnLst>
                                    <p:animRot by="120000">
                                      <p:cBhvr>
                                        <p:cTn id="74" dur="100" fill="hold">
                                          <p:stCondLst>
                                            <p:cond delay="0"/>
                                          </p:stCondLst>
                                        </p:cTn>
                                        <p:tgtEl>
                                          <p:spTgt spid="29">
                                            <p:txEl>
                                              <p:pRg st="0" end="0"/>
                                            </p:txEl>
                                          </p:spTgt>
                                        </p:tgtEl>
                                        <p:attrNameLst>
                                          <p:attrName>r</p:attrName>
                                        </p:attrNameLst>
                                      </p:cBhvr>
                                    </p:animRot>
                                    <p:animRot by="-240000">
                                      <p:cBhvr>
                                        <p:cTn id="75" dur="200" fill="hold">
                                          <p:stCondLst>
                                            <p:cond delay="200"/>
                                          </p:stCondLst>
                                        </p:cTn>
                                        <p:tgtEl>
                                          <p:spTgt spid="29">
                                            <p:txEl>
                                              <p:pRg st="0" end="0"/>
                                            </p:txEl>
                                          </p:spTgt>
                                        </p:tgtEl>
                                        <p:attrNameLst>
                                          <p:attrName>r</p:attrName>
                                        </p:attrNameLst>
                                      </p:cBhvr>
                                    </p:animRot>
                                    <p:animRot by="240000">
                                      <p:cBhvr>
                                        <p:cTn id="76" dur="200" fill="hold">
                                          <p:stCondLst>
                                            <p:cond delay="400"/>
                                          </p:stCondLst>
                                        </p:cTn>
                                        <p:tgtEl>
                                          <p:spTgt spid="29">
                                            <p:txEl>
                                              <p:pRg st="0" end="0"/>
                                            </p:txEl>
                                          </p:spTgt>
                                        </p:tgtEl>
                                        <p:attrNameLst>
                                          <p:attrName>r</p:attrName>
                                        </p:attrNameLst>
                                      </p:cBhvr>
                                    </p:animRot>
                                    <p:animRot by="-240000">
                                      <p:cBhvr>
                                        <p:cTn id="77" dur="200" fill="hold">
                                          <p:stCondLst>
                                            <p:cond delay="600"/>
                                          </p:stCondLst>
                                        </p:cTn>
                                        <p:tgtEl>
                                          <p:spTgt spid="29">
                                            <p:txEl>
                                              <p:pRg st="0" end="0"/>
                                            </p:txEl>
                                          </p:spTgt>
                                        </p:tgtEl>
                                        <p:attrNameLst>
                                          <p:attrName>r</p:attrName>
                                        </p:attrNameLst>
                                      </p:cBhvr>
                                    </p:animRot>
                                    <p:animRot by="120000">
                                      <p:cBhvr>
                                        <p:cTn id="78" dur="200" fill="hold">
                                          <p:stCondLst>
                                            <p:cond delay="800"/>
                                          </p:stCondLst>
                                        </p:cTn>
                                        <p:tgtEl>
                                          <p:spTgt spid="29">
                                            <p:txEl>
                                              <p:pRg st="0" end="0"/>
                                            </p:txEl>
                                          </p:spTgt>
                                        </p:tgtEl>
                                        <p:attrNameLst>
                                          <p:attrName>r</p:attrName>
                                        </p:attrNameLst>
                                      </p:cBhvr>
                                    </p:animRot>
                                  </p:childTnLst>
                                </p:cTn>
                              </p:par>
                              <p:par>
                                <p:cTn id="79" presetID="32" presetClass="emph" presetSubtype="0" fill="hold" nodeType="withEffect">
                                  <p:stCondLst>
                                    <p:cond delay="5000"/>
                                  </p:stCondLst>
                                  <p:childTnLst>
                                    <p:animRot by="120000">
                                      <p:cBhvr>
                                        <p:cTn id="80" dur="100" fill="hold">
                                          <p:stCondLst>
                                            <p:cond delay="0"/>
                                          </p:stCondLst>
                                        </p:cTn>
                                        <p:tgtEl>
                                          <p:spTgt spid="20">
                                            <p:txEl>
                                              <p:pRg st="0" end="0"/>
                                            </p:txEl>
                                          </p:spTgt>
                                        </p:tgtEl>
                                        <p:attrNameLst>
                                          <p:attrName>r</p:attrName>
                                        </p:attrNameLst>
                                      </p:cBhvr>
                                    </p:animRot>
                                    <p:animRot by="-240000">
                                      <p:cBhvr>
                                        <p:cTn id="81" dur="200" fill="hold">
                                          <p:stCondLst>
                                            <p:cond delay="200"/>
                                          </p:stCondLst>
                                        </p:cTn>
                                        <p:tgtEl>
                                          <p:spTgt spid="20">
                                            <p:txEl>
                                              <p:pRg st="0" end="0"/>
                                            </p:txEl>
                                          </p:spTgt>
                                        </p:tgtEl>
                                        <p:attrNameLst>
                                          <p:attrName>r</p:attrName>
                                        </p:attrNameLst>
                                      </p:cBhvr>
                                    </p:animRot>
                                    <p:animRot by="240000">
                                      <p:cBhvr>
                                        <p:cTn id="82" dur="200" fill="hold">
                                          <p:stCondLst>
                                            <p:cond delay="400"/>
                                          </p:stCondLst>
                                        </p:cTn>
                                        <p:tgtEl>
                                          <p:spTgt spid="20">
                                            <p:txEl>
                                              <p:pRg st="0" end="0"/>
                                            </p:txEl>
                                          </p:spTgt>
                                        </p:tgtEl>
                                        <p:attrNameLst>
                                          <p:attrName>r</p:attrName>
                                        </p:attrNameLst>
                                      </p:cBhvr>
                                    </p:animRot>
                                    <p:animRot by="-240000">
                                      <p:cBhvr>
                                        <p:cTn id="83" dur="200" fill="hold">
                                          <p:stCondLst>
                                            <p:cond delay="600"/>
                                          </p:stCondLst>
                                        </p:cTn>
                                        <p:tgtEl>
                                          <p:spTgt spid="20">
                                            <p:txEl>
                                              <p:pRg st="0" end="0"/>
                                            </p:txEl>
                                          </p:spTgt>
                                        </p:tgtEl>
                                        <p:attrNameLst>
                                          <p:attrName>r</p:attrName>
                                        </p:attrNameLst>
                                      </p:cBhvr>
                                    </p:animRot>
                                    <p:animRot by="120000">
                                      <p:cBhvr>
                                        <p:cTn id="84" dur="200" fill="hold">
                                          <p:stCondLst>
                                            <p:cond delay="800"/>
                                          </p:stCondLst>
                                        </p:cTn>
                                        <p:tgtEl>
                                          <p:spTgt spid="20">
                                            <p:txEl>
                                              <p:pRg st="0" end="0"/>
                                            </p:txEl>
                                          </p:spTgt>
                                        </p:tgtEl>
                                        <p:attrNameLst>
                                          <p:attrName>r</p:attrName>
                                        </p:attrNameLst>
                                      </p:cBhvr>
                                    </p:animRot>
                                  </p:childTnLst>
                                </p:cTn>
                              </p:par>
                              <p:par>
                                <p:cTn id="85" presetID="32" presetClass="emph" presetSubtype="0" fill="hold" nodeType="withEffect">
                                  <p:stCondLst>
                                    <p:cond delay="5000"/>
                                  </p:stCondLst>
                                  <p:childTnLst>
                                    <p:animRot by="120000">
                                      <p:cBhvr>
                                        <p:cTn id="86" dur="100" fill="hold">
                                          <p:stCondLst>
                                            <p:cond delay="0"/>
                                          </p:stCondLst>
                                        </p:cTn>
                                        <p:tgtEl>
                                          <p:spTgt spid="23">
                                            <p:txEl>
                                              <p:pRg st="0" end="0"/>
                                            </p:txEl>
                                          </p:spTgt>
                                        </p:tgtEl>
                                        <p:attrNameLst>
                                          <p:attrName>r</p:attrName>
                                        </p:attrNameLst>
                                      </p:cBhvr>
                                    </p:animRot>
                                    <p:animRot by="-240000">
                                      <p:cBhvr>
                                        <p:cTn id="87" dur="200" fill="hold">
                                          <p:stCondLst>
                                            <p:cond delay="200"/>
                                          </p:stCondLst>
                                        </p:cTn>
                                        <p:tgtEl>
                                          <p:spTgt spid="23">
                                            <p:txEl>
                                              <p:pRg st="0" end="0"/>
                                            </p:txEl>
                                          </p:spTgt>
                                        </p:tgtEl>
                                        <p:attrNameLst>
                                          <p:attrName>r</p:attrName>
                                        </p:attrNameLst>
                                      </p:cBhvr>
                                    </p:animRot>
                                    <p:animRot by="240000">
                                      <p:cBhvr>
                                        <p:cTn id="88" dur="200" fill="hold">
                                          <p:stCondLst>
                                            <p:cond delay="400"/>
                                          </p:stCondLst>
                                        </p:cTn>
                                        <p:tgtEl>
                                          <p:spTgt spid="23">
                                            <p:txEl>
                                              <p:pRg st="0" end="0"/>
                                            </p:txEl>
                                          </p:spTgt>
                                        </p:tgtEl>
                                        <p:attrNameLst>
                                          <p:attrName>r</p:attrName>
                                        </p:attrNameLst>
                                      </p:cBhvr>
                                    </p:animRot>
                                    <p:animRot by="-240000">
                                      <p:cBhvr>
                                        <p:cTn id="89" dur="200" fill="hold">
                                          <p:stCondLst>
                                            <p:cond delay="600"/>
                                          </p:stCondLst>
                                        </p:cTn>
                                        <p:tgtEl>
                                          <p:spTgt spid="23">
                                            <p:txEl>
                                              <p:pRg st="0" end="0"/>
                                            </p:txEl>
                                          </p:spTgt>
                                        </p:tgtEl>
                                        <p:attrNameLst>
                                          <p:attrName>r</p:attrName>
                                        </p:attrNameLst>
                                      </p:cBhvr>
                                    </p:animRot>
                                    <p:animRot by="120000">
                                      <p:cBhvr>
                                        <p:cTn id="90" dur="200" fill="hold">
                                          <p:stCondLst>
                                            <p:cond delay="800"/>
                                          </p:stCondLst>
                                        </p:cTn>
                                        <p:tgtEl>
                                          <p:spTgt spid="23">
                                            <p:txEl>
                                              <p:pRg st="0" end="0"/>
                                            </p:txEl>
                                          </p:spTgt>
                                        </p:tgtEl>
                                        <p:attrNameLst>
                                          <p:attrName>r</p:attrName>
                                        </p:attrNameLst>
                                      </p:cBhvr>
                                    </p:animRot>
                                  </p:childTnLst>
                                </p:cTn>
                              </p:par>
                              <p:par>
                                <p:cTn id="91" presetID="32" presetClass="emph" presetSubtype="0" fill="hold" nodeType="withEffect">
                                  <p:stCondLst>
                                    <p:cond delay="5000"/>
                                  </p:stCondLst>
                                  <p:childTnLst>
                                    <p:animRot by="120000">
                                      <p:cBhvr>
                                        <p:cTn id="92" dur="100" fill="hold">
                                          <p:stCondLst>
                                            <p:cond delay="0"/>
                                          </p:stCondLst>
                                        </p:cTn>
                                        <p:tgtEl>
                                          <p:spTgt spid="26">
                                            <p:txEl>
                                              <p:pRg st="0" end="0"/>
                                            </p:txEl>
                                          </p:spTgt>
                                        </p:tgtEl>
                                        <p:attrNameLst>
                                          <p:attrName>r</p:attrName>
                                        </p:attrNameLst>
                                      </p:cBhvr>
                                    </p:animRot>
                                    <p:animRot by="-240000">
                                      <p:cBhvr>
                                        <p:cTn id="93" dur="200" fill="hold">
                                          <p:stCondLst>
                                            <p:cond delay="200"/>
                                          </p:stCondLst>
                                        </p:cTn>
                                        <p:tgtEl>
                                          <p:spTgt spid="26">
                                            <p:txEl>
                                              <p:pRg st="0" end="0"/>
                                            </p:txEl>
                                          </p:spTgt>
                                        </p:tgtEl>
                                        <p:attrNameLst>
                                          <p:attrName>r</p:attrName>
                                        </p:attrNameLst>
                                      </p:cBhvr>
                                    </p:animRot>
                                    <p:animRot by="240000">
                                      <p:cBhvr>
                                        <p:cTn id="94" dur="200" fill="hold">
                                          <p:stCondLst>
                                            <p:cond delay="400"/>
                                          </p:stCondLst>
                                        </p:cTn>
                                        <p:tgtEl>
                                          <p:spTgt spid="26">
                                            <p:txEl>
                                              <p:pRg st="0" end="0"/>
                                            </p:txEl>
                                          </p:spTgt>
                                        </p:tgtEl>
                                        <p:attrNameLst>
                                          <p:attrName>r</p:attrName>
                                        </p:attrNameLst>
                                      </p:cBhvr>
                                    </p:animRot>
                                    <p:animRot by="-240000">
                                      <p:cBhvr>
                                        <p:cTn id="95" dur="200" fill="hold">
                                          <p:stCondLst>
                                            <p:cond delay="600"/>
                                          </p:stCondLst>
                                        </p:cTn>
                                        <p:tgtEl>
                                          <p:spTgt spid="26">
                                            <p:txEl>
                                              <p:pRg st="0" end="0"/>
                                            </p:txEl>
                                          </p:spTgt>
                                        </p:tgtEl>
                                        <p:attrNameLst>
                                          <p:attrName>r</p:attrName>
                                        </p:attrNameLst>
                                      </p:cBhvr>
                                    </p:animRot>
                                    <p:animRot by="120000">
                                      <p:cBhvr>
                                        <p:cTn id="96" dur="200" fill="hold">
                                          <p:stCondLst>
                                            <p:cond delay="800"/>
                                          </p:stCondLst>
                                        </p:cTn>
                                        <p:tgtEl>
                                          <p:spTgt spid="2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P spid="17" grpId="0" build="allAtOnce"/>
      <p:bldP spid="19" grpId="0"/>
      <p:bldP spid="20" grpId="0" build="allAtOnce"/>
      <p:bldP spid="22" grpId="0"/>
      <p:bldP spid="23" grpId="0" build="allAtOnce"/>
      <p:bldP spid="25" grpId="0"/>
      <p:bldP spid="26" grpId="0" build="allAtOnce"/>
      <p:bldP spid="28" grpId="0"/>
      <p:bldP spid="29" grpId="0" build="allAtOnce"/>
      <p:bldP spid="30"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6F5FB83-F6F0-DDDD-1390-362D810E5B3B}"/>
              </a:ext>
            </a:extLst>
          </p:cNvPr>
          <p:cNvSpPr/>
          <p:nvPr/>
        </p:nvSpPr>
        <p:spPr>
          <a:xfrm>
            <a:off x="0" y="0"/>
            <a:ext cx="12192000" cy="6156322"/>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B1CDE9AD-7388-ED78-5BD0-E72C9D1E8490}"/>
              </a:ext>
            </a:extLst>
          </p:cNvPr>
          <p:cNvSpPr/>
          <p:nvPr/>
        </p:nvSpPr>
        <p:spPr>
          <a:xfrm>
            <a:off x="995842" y="752164"/>
            <a:ext cx="11566982" cy="531909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48373" y="26212"/>
            <a:ext cx="11014996"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b="1" dirty="0">
                <a:ln w="0"/>
                <a:solidFill>
                  <a:srgbClr val="FF0000"/>
                </a:solidFill>
                <a:latin typeface="BIZ UDPゴシック" panose="020B0400000000000000" pitchFamily="50" charset="-128"/>
                <a:ea typeface="BIZ UDPゴシック" panose="020B0400000000000000" pitchFamily="50" charset="-128"/>
              </a:rPr>
              <a:t>自殺のサインを察知した際の具体的な対応</a:t>
            </a:r>
            <a:endParaRPr kumimoji="1" lang="ja-JP" altLang="en-US" sz="3600" b="1" dirty="0">
              <a:ln w="0"/>
              <a:solidFill>
                <a:srgbClr val="FF0000"/>
              </a:solidFill>
              <a:latin typeface="BIZ UDPゴシック" panose="020B0400000000000000" pitchFamily="50" charset="-128"/>
              <a:ea typeface="BIZ UDPゴシック" panose="020B0400000000000000" pitchFamily="50" charset="-128"/>
            </a:endParaRPr>
          </a:p>
        </p:txBody>
      </p:sp>
      <p:sp>
        <p:nvSpPr>
          <p:cNvPr id="30" name="正方形/長方形 29"/>
          <p:cNvSpPr/>
          <p:nvPr/>
        </p:nvSpPr>
        <p:spPr>
          <a:xfrm>
            <a:off x="3516923" y="829272"/>
            <a:ext cx="8594502" cy="923330"/>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r>
              <a:rPr lang="ja-JP" altLang="en-US" b="1" dirty="0">
                <a:ln w="0"/>
                <a:latin typeface="BIZ UDPゴシック" panose="020B0400000000000000" pitchFamily="50" charset="-128"/>
                <a:ea typeface="BIZ UDPゴシック" panose="020B0400000000000000" pitchFamily="50" charset="-128"/>
              </a:rPr>
              <a:t>　自殺のサインは以下のように多様です。これらを含め、児童生徒の小さな変化を把握することが大切です。日頃から、アンテナを高くし児童生徒の変化を的確に捉え、早期に自殺の危険性を察知し、適切に対応することが重要となります。</a:t>
            </a:r>
            <a:endParaRPr lang="en-US" altLang="ja-JP" sz="1600" b="1" dirty="0">
              <a:ln w="0"/>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933008" y="780758"/>
            <a:ext cx="2750365" cy="584775"/>
          </a:xfrm>
          <a:prstGeom prst="rect">
            <a:avLst/>
          </a:prstGeom>
          <a:noFill/>
        </p:spPr>
        <p:txBody>
          <a:bodyPr wrap="square" lIns="91440" tIns="45720" rIns="91440" bIns="45720">
            <a:spAutoFit/>
          </a:bodyPr>
          <a:lstStyle/>
          <a:p>
            <a:pPr algn="ctr"/>
            <a:r>
              <a:rPr lang="ja-JP" altLang="en-US" sz="3200" b="1" cap="none" spc="0" dirty="0">
                <a:ln w="0"/>
                <a:solidFill>
                  <a:srgbClr val="FF0000"/>
                </a:solidFill>
                <a:latin typeface="BIZ UDPゴシック" panose="020B0400000000000000" pitchFamily="50" charset="-128"/>
                <a:ea typeface="BIZ UDPゴシック" panose="020B0400000000000000" pitchFamily="50" charset="-128"/>
              </a:rPr>
              <a:t>自殺のサイン</a:t>
            </a:r>
          </a:p>
        </p:txBody>
      </p:sp>
      <p:pic>
        <p:nvPicPr>
          <p:cNvPr id="31" name="図 3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0073" y="2353543"/>
            <a:ext cx="2139193" cy="2401548"/>
          </a:xfrm>
          <a:prstGeom prst="rect">
            <a:avLst/>
          </a:prstGeom>
        </p:spPr>
      </p:pic>
      <p:sp>
        <p:nvSpPr>
          <p:cNvPr id="2" name="正方形/長方形 1"/>
          <p:cNvSpPr/>
          <p:nvPr/>
        </p:nvSpPr>
        <p:spPr>
          <a:xfrm>
            <a:off x="967678" y="2459847"/>
            <a:ext cx="6647974" cy="369332"/>
          </a:xfrm>
          <a:prstGeom prst="rect">
            <a:avLst/>
          </a:prstGeom>
          <a:noFill/>
        </p:spPr>
        <p:txBody>
          <a:bodyPr wrap="none" lIns="91440" tIns="45720" rIns="91440" bIns="45720">
            <a:spAutoFit/>
          </a:bodyPr>
          <a:lstStyle/>
          <a:p>
            <a:r>
              <a:rPr lang="ja-JP" altLang="en-US" b="1" dirty="0">
                <a:ln w="0"/>
                <a:solidFill>
                  <a:srgbClr val="C00000"/>
                </a:solidFill>
                <a:latin typeface="BIZ UDゴシック" panose="020B0400000000000000" pitchFamily="49" charset="-128"/>
                <a:ea typeface="BIZ UDゴシック" panose="020B0400000000000000" pitchFamily="49" charset="-128"/>
              </a:rPr>
              <a:t>・自殺をほのめかしたり</a:t>
            </a:r>
            <a:r>
              <a:rPr lang="ja-JP" altLang="en-US" b="1" cap="none" spc="0" dirty="0">
                <a:ln w="0"/>
                <a:solidFill>
                  <a:srgbClr val="C00000"/>
                </a:solidFill>
                <a:latin typeface="BIZ UDゴシック" panose="020B0400000000000000" pitchFamily="49" charset="-128"/>
                <a:ea typeface="BIZ UDゴシック" panose="020B0400000000000000" pitchFamily="49" charset="-128"/>
              </a:rPr>
              <a:t>自殺の具体的な計画を立てたりする</a:t>
            </a:r>
          </a:p>
        </p:txBody>
      </p:sp>
      <p:sp>
        <p:nvSpPr>
          <p:cNvPr id="32" name="正方形/長方形 31"/>
          <p:cNvSpPr/>
          <p:nvPr/>
        </p:nvSpPr>
        <p:spPr>
          <a:xfrm>
            <a:off x="967274" y="2852894"/>
            <a:ext cx="5493812" cy="369332"/>
          </a:xfrm>
          <a:prstGeom prst="rect">
            <a:avLst/>
          </a:prstGeom>
          <a:noFill/>
        </p:spPr>
        <p:txBody>
          <a:bodyPr wrap="none" lIns="91440" tIns="45720" rIns="91440" bIns="45720">
            <a:spAutoFit/>
          </a:bodyPr>
          <a:lstStyle/>
          <a:p>
            <a:r>
              <a:rPr lang="ja-JP" altLang="en-US" b="1" dirty="0">
                <a:ln w="0"/>
                <a:solidFill>
                  <a:srgbClr val="00B050"/>
                </a:solidFill>
                <a:latin typeface="BIZ UDゴシック" panose="020B0400000000000000" pitchFamily="49" charset="-128"/>
                <a:ea typeface="BIZ UDゴシック" panose="020B0400000000000000" pitchFamily="49" charset="-128"/>
              </a:rPr>
              <a:t>・これまでに関心のあった事柄に対して興味を失う</a:t>
            </a:r>
            <a:endParaRPr lang="en-US" altLang="ja-JP" b="1" dirty="0">
              <a:ln w="0"/>
              <a:solidFill>
                <a:srgbClr val="00B050"/>
              </a:solidFill>
              <a:latin typeface="BIZ UDゴシック" panose="020B0400000000000000" pitchFamily="49" charset="-128"/>
              <a:ea typeface="BIZ UDゴシック" panose="020B0400000000000000" pitchFamily="49" charset="-128"/>
            </a:endParaRPr>
          </a:p>
        </p:txBody>
      </p:sp>
      <p:sp>
        <p:nvSpPr>
          <p:cNvPr id="33" name="正方形/長方形 32"/>
          <p:cNvSpPr/>
          <p:nvPr/>
        </p:nvSpPr>
        <p:spPr>
          <a:xfrm>
            <a:off x="959436" y="3251813"/>
            <a:ext cx="2262158" cy="369332"/>
          </a:xfrm>
          <a:prstGeom prst="rect">
            <a:avLst/>
          </a:prstGeom>
          <a:noFill/>
        </p:spPr>
        <p:txBody>
          <a:bodyPr wrap="none" lIns="91440" tIns="45720" rIns="91440" bIns="45720">
            <a:spAutoFit/>
          </a:bodyPr>
          <a:lstStyle/>
          <a:p>
            <a:r>
              <a:rPr lang="ja-JP" altLang="en-US" b="1" dirty="0">
                <a:ln w="0"/>
                <a:solidFill>
                  <a:srgbClr val="FF6600"/>
                </a:solidFill>
                <a:latin typeface="BIZ UDゴシック" panose="020B0400000000000000" pitchFamily="49" charset="-128"/>
                <a:ea typeface="BIZ UDゴシック" panose="020B0400000000000000" pitchFamily="49" charset="-128"/>
              </a:rPr>
              <a:t>・注意力がなくなる</a:t>
            </a:r>
            <a:endParaRPr lang="en-US" altLang="ja-JP" b="1" dirty="0">
              <a:ln w="0"/>
              <a:solidFill>
                <a:srgbClr val="FF6600"/>
              </a:solidFill>
              <a:latin typeface="BIZ UDゴシック" panose="020B0400000000000000" pitchFamily="49" charset="-128"/>
              <a:ea typeface="BIZ UDゴシック" panose="020B0400000000000000" pitchFamily="49" charset="-128"/>
            </a:endParaRPr>
          </a:p>
        </p:txBody>
      </p:sp>
      <p:sp>
        <p:nvSpPr>
          <p:cNvPr id="34" name="正方形/長方形 33"/>
          <p:cNvSpPr/>
          <p:nvPr/>
        </p:nvSpPr>
        <p:spPr>
          <a:xfrm>
            <a:off x="959436" y="3627097"/>
            <a:ext cx="5493812" cy="369332"/>
          </a:xfrm>
          <a:prstGeom prst="rect">
            <a:avLst/>
          </a:prstGeom>
          <a:noFill/>
        </p:spPr>
        <p:txBody>
          <a:bodyPr wrap="none" lIns="91440" tIns="45720" rIns="91440" bIns="45720">
            <a:spAutoFit/>
          </a:bodyPr>
          <a:lstStyle/>
          <a:p>
            <a:r>
              <a:rPr lang="ja-JP" altLang="en-US" b="1" dirty="0">
                <a:ln w="0"/>
                <a:solidFill>
                  <a:srgbClr val="0070C0"/>
                </a:solidFill>
                <a:latin typeface="BIZ UDゴシック" panose="020B0400000000000000" pitchFamily="49" charset="-128"/>
                <a:ea typeface="BIZ UDゴシック" panose="020B0400000000000000" pitchFamily="49" charset="-128"/>
              </a:rPr>
              <a:t>・いつもなら楽々できるような課題が達成できない</a:t>
            </a:r>
            <a:endParaRPr lang="en-US" altLang="ja-JP" b="1" dirty="0">
              <a:ln w="0"/>
              <a:solidFill>
                <a:srgbClr val="0070C0"/>
              </a:solidFill>
              <a:latin typeface="BIZ UDゴシック" panose="020B0400000000000000" pitchFamily="49" charset="-128"/>
              <a:ea typeface="BIZ UDゴシック" panose="020B0400000000000000" pitchFamily="49" charset="-128"/>
            </a:endParaRPr>
          </a:p>
        </p:txBody>
      </p:sp>
      <p:sp>
        <p:nvSpPr>
          <p:cNvPr id="35" name="正方形/長方形 34"/>
          <p:cNvSpPr/>
          <p:nvPr/>
        </p:nvSpPr>
        <p:spPr>
          <a:xfrm>
            <a:off x="1221190" y="4026016"/>
            <a:ext cx="2492990" cy="369332"/>
          </a:xfrm>
          <a:prstGeom prst="rect">
            <a:avLst/>
          </a:prstGeom>
          <a:noFill/>
        </p:spPr>
        <p:txBody>
          <a:bodyPr wrap="none" lIns="91440" tIns="45720" rIns="91440" bIns="45720">
            <a:spAutoFit/>
          </a:bodyPr>
          <a:lstStyle/>
          <a:p>
            <a:r>
              <a:rPr lang="ja-JP" altLang="en-US" b="1" dirty="0">
                <a:ln w="0"/>
                <a:solidFill>
                  <a:srgbClr val="C00000"/>
                </a:solidFill>
                <a:latin typeface="BIZ UDゴシック" panose="020B0400000000000000" pitchFamily="49" charset="-128"/>
                <a:ea typeface="BIZ UDゴシック" panose="020B0400000000000000" pitchFamily="49" charset="-128"/>
              </a:rPr>
              <a:t>・学校に通わなくなる</a:t>
            </a:r>
            <a:endParaRPr lang="en-US" altLang="ja-JP" b="1" cap="none" spc="0" dirty="0">
              <a:ln w="0"/>
              <a:solidFill>
                <a:srgbClr val="C00000"/>
              </a:solidFill>
              <a:latin typeface="BIZ UDゴシック" panose="020B0400000000000000" pitchFamily="49" charset="-128"/>
              <a:ea typeface="BIZ UDゴシック" panose="020B0400000000000000" pitchFamily="49" charset="-128"/>
            </a:endParaRPr>
          </a:p>
        </p:txBody>
      </p:sp>
      <p:sp>
        <p:nvSpPr>
          <p:cNvPr id="36" name="正方形/長方形 35"/>
          <p:cNvSpPr/>
          <p:nvPr/>
        </p:nvSpPr>
        <p:spPr>
          <a:xfrm>
            <a:off x="1455158" y="4372281"/>
            <a:ext cx="2492990" cy="369332"/>
          </a:xfrm>
          <a:prstGeom prst="rect">
            <a:avLst/>
          </a:prstGeom>
          <a:noFill/>
        </p:spPr>
        <p:txBody>
          <a:bodyPr wrap="none" lIns="91440" tIns="45720" rIns="91440" bIns="45720">
            <a:spAutoFit/>
          </a:bodyPr>
          <a:lstStyle/>
          <a:p>
            <a:r>
              <a:rPr lang="ja-JP" altLang="en-US" b="1" dirty="0">
                <a:ln w="0"/>
                <a:solidFill>
                  <a:srgbClr val="00B050"/>
                </a:solidFill>
                <a:latin typeface="BIZ UDゴシック" panose="020B0400000000000000" pitchFamily="49" charset="-128"/>
                <a:ea typeface="BIZ UDゴシック" panose="020B0400000000000000" pitchFamily="49" charset="-128"/>
              </a:rPr>
              <a:t>・乱れた性行動に及ぶ</a:t>
            </a:r>
            <a:endParaRPr lang="en-US" altLang="ja-JP" b="1" cap="none" spc="0" dirty="0">
              <a:ln w="0"/>
              <a:solidFill>
                <a:srgbClr val="00B050"/>
              </a:solidFill>
              <a:latin typeface="BIZ UDゴシック" panose="020B0400000000000000" pitchFamily="49" charset="-128"/>
              <a:ea typeface="BIZ UDゴシック" panose="020B0400000000000000" pitchFamily="49" charset="-128"/>
            </a:endParaRPr>
          </a:p>
        </p:txBody>
      </p:sp>
      <p:sp>
        <p:nvSpPr>
          <p:cNvPr id="37" name="正方形/長方形 36"/>
          <p:cNvSpPr/>
          <p:nvPr/>
        </p:nvSpPr>
        <p:spPr>
          <a:xfrm>
            <a:off x="1596917" y="4755091"/>
            <a:ext cx="2262158" cy="369332"/>
          </a:xfrm>
          <a:prstGeom prst="rect">
            <a:avLst/>
          </a:prstGeom>
          <a:noFill/>
        </p:spPr>
        <p:txBody>
          <a:bodyPr wrap="none" lIns="91440" tIns="45720" rIns="91440" bIns="45720">
            <a:spAutoFit/>
          </a:bodyPr>
          <a:lstStyle/>
          <a:p>
            <a:r>
              <a:rPr lang="ja-JP" altLang="en-US" b="1" dirty="0">
                <a:ln w="0"/>
                <a:solidFill>
                  <a:srgbClr val="FF6600"/>
                </a:solidFill>
                <a:latin typeface="BIZ UDゴシック" panose="020B0400000000000000" pitchFamily="49" charset="-128"/>
                <a:ea typeface="BIZ UDゴシック" panose="020B0400000000000000" pitchFamily="49" charset="-128"/>
              </a:rPr>
              <a:t>・家出や放浪をする</a:t>
            </a:r>
            <a:endParaRPr lang="en-US" altLang="ja-JP" b="1" cap="none" spc="0" dirty="0">
              <a:ln w="0"/>
              <a:solidFill>
                <a:srgbClr val="FF6600"/>
              </a:solidFill>
              <a:latin typeface="BIZ UDゴシック" panose="020B0400000000000000" pitchFamily="49" charset="-128"/>
              <a:ea typeface="BIZ UDゴシック" panose="020B0400000000000000" pitchFamily="49" charset="-128"/>
            </a:endParaRPr>
          </a:p>
        </p:txBody>
      </p:sp>
      <p:sp>
        <p:nvSpPr>
          <p:cNvPr id="38" name="正方形/長方形 37"/>
          <p:cNvSpPr/>
          <p:nvPr/>
        </p:nvSpPr>
        <p:spPr>
          <a:xfrm>
            <a:off x="882017" y="5147512"/>
            <a:ext cx="6647974" cy="369332"/>
          </a:xfrm>
          <a:prstGeom prst="rect">
            <a:avLst/>
          </a:prstGeom>
          <a:noFill/>
        </p:spPr>
        <p:txBody>
          <a:bodyPr wrap="none" lIns="91440" tIns="45720" rIns="91440" bIns="45720">
            <a:spAutoFit/>
          </a:bodyPr>
          <a:lstStyle/>
          <a:p>
            <a:r>
              <a:rPr lang="ja-JP" altLang="en-US" b="1" dirty="0">
                <a:ln w="0"/>
                <a:solidFill>
                  <a:srgbClr val="0070C0"/>
                </a:solidFill>
                <a:latin typeface="BIZ UDゴシック" panose="020B0400000000000000" pitchFamily="49" charset="-128"/>
                <a:ea typeface="BIZ UDゴシック" panose="020B0400000000000000" pitchFamily="49" charset="-128"/>
              </a:rPr>
              <a:t>・不眠、食欲不振、体重減少などの様々な身体の不調を訴える</a:t>
            </a:r>
            <a:endParaRPr lang="en-US" altLang="ja-JP" b="1" cap="none" spc="0" dirty="0">
              <a:ln w="0"/>
              <a:solidFill>
                <a:srgbClr val="0070C0"/>
              </a:solidFill>
              <a:latin typeface="BIZ UDゴシック" panose="020B0400000000000000" pitchFamily="49" charset="-128"/>
              <a:ea typeface="BIZ UDゴシック" panose="020B0400000000000000" pitchFamily="49" charset="-128"/>
            </a:endParaRPr>
          </a:p>
        </p:txBody>
      </p:sp>
      <p:sp>
        <p:nvSpPr>
          <p:cNvPr id="39" name="正方形/長方形 38"/>
          <p:cNvSpPr/>
          <p:nvPr/>
        </p:nvSpPr>
        <p:spPr>
          <a:xfrm>
            <a:off x="1338048" y="5462267"/>
            <a:ext cx="3877985" cy="369332"/>
          </a:xfrm>
          <a:prstGeom prst="rect">
            <a:avLst/>
          </a:prstGeom>
          <a:noFill/>
        </p:spPr>
        <p:txBody>
          <a:bodyPr wrap="none" lIns="91440" tIns="45720" rIns="91440" bIns="45720">
            <a:spAutoFit/>
          </a:bodyPr>
          <a:lstStyle/>
          <a:p>
            <a:r>
              <a:rPr lang="ja-JP" altLang="en-US" b="1" dirty="0">
                <a:ln w="0"/>
                <a:solidFill>
                  <a:srgbClr val="C00000"/>
                </a:solidFill>
                <a:latin typeface="BIZ UDゴシック" panose="020B0400000000000000" pitchFamily="49" charset="-128"/>
                <a:ea typeface="BIZ UDゴシック" panose="020B0400000000000000" pitchFamily="49" charset="-128"/>
              </a:rPr>
              <a:t>・健康や自己管理がおろそかになる</a:t>
            </a:r>
            <a:endParaRPr lang="en-US" altLang="ja-JP" b="1" cap="none" spc="0" dirty="0">
              <a:ln w="0"/>
              <a:solidFill>
                <a:srgbClr val="C00000"/>
              </a:solidFill>
              <a:latin typeface="BIZ UDゴシック" panose="020B0400000000000000" pitchFamily="49" charset="-128"/>
              <a:ea typeface="BIZ UDゴシック" panose="020B0400000000000000" pitchFamily="49" charset="-128"/>
            </a:endParaRPr>
          </a:p>
        </p:txBody>
      </p:sp>
      <p:sp>
        <p:nvSpPr>
          <p:cNvPr id="40" name="正方形/長方形 39"/>
          <p:cNvSpPr/>
          <p:nvPr/>
        </p:nvSpPr>
        <p:spPr>
          <a:xfrm>
            <a:off x="3647865" y="5707880"/>
            <a:ext cx="4339650" cy="369332"/>
          </a:xfrm>
          <a:prstGeom prst="rect">
            <a:avLst/>
          </a:prstGeom>
          <a:noFill/>
        </p:spPr>
        <p:txBody>
          <a:bodyPr wrap="none" lIns="91440" tIns="45720" rIns="91440" bIns="45720">
            <a:spAutoFit/>
          </a:bodyPr>
          <a:lstStyle/>
          <a:p>
            <a:r>
              <a:rPr lang="ja-JP" altLang="en-US" b="1" dirty="0">
                <a:ln w="0"/>
                <a:solidFill>
                  <a:srgbClr val="00B050"/>
                </a:solidFill>
                <a:latin typeface="BIZ UDゴシック" panose="020B0400000000000000" pitchFamily="49" charset="-128"/>
                <a:ea typeface="BIZ UDゴシック" panose="020B0400000000000000" pitchFamily="49" charset="-128"/>
              </a:rPr>
              <a:t>・自分より年下の子供や動物を虐待する</a:t>
            </a:r>
            <a:endParaRPr lang="en-US" altLang="ja-JP" b="1" cap="none" spc="0" dirty="0">
              <a:ln w="0"/>
              <a:solidFill>
                <a:srgbClr val="00B050"/>
              </a:solidFill>
              <a:latin typeface="BIZ UDゴシック" panose="020B0400000000000000" pitchFamily="49" charset="-128"/>
              <a:ea typeface="BIZ UDゴシック" panose="020B0400000000000000" pitchFamily="49" charset="-128"/>
            </a:endParaRPr>
          </a:p>
        </p:txBody>
      </p:sp>
      <p:sp>
        <p:nvSpPr>
          <p:cNvPr id="41" name="正方形/長方形 40"/>
          <p:cNvSpPr/>
          <p:nvPr/>
        </p:nvSpPr>
        <p:spPr>
          <a:xfrm>
            <a:off x="1686671" y="2076987"/>
            <a:ext cx="1338828" cy="369332"/>
          </a:xfrm>
          <a:prstGeom prst="rect">
            <a:avLst/>
          </a:prstGeom>
          <a:noFill/>
        </p:spPr>
        <p:txBody>
          <a:bodyPr wrap="none" lIns="91440" tIns="45720" rIns="91440" bIns="45720">
            <a:spAutoFit/>
          </a:bodyPr>
          <a:lstStyle/>
          <a:p>
            <a:r>
              <a:rPr lang="ja-JP" altLang="en-US" b="1" dirty="0">
                <a:ln w="0"/>
                <a:solidFill>
                  <a:srgbClr val="0070C0"/>
                </a:solidFill>
                <a:latin typeface="BIZ UDゴシック" panose="020B0400000000000000" pitchFamily="49" charset="-128"/>
                <a:ea typeface="BIZ UDゴシック" panose="020B0400000000000000" pitchFamily="49" charset="-128"/>
              </a:rPr>
              <a:t>・自傷行為</a:t>
            </a:r>
            <a:endParaRPr lang="en-US" altLang="ja-JP" b="1" cap="none" spc="0" dirty="0">
              <a:ln w="0"/>
              <a:solidFill>
                <a:srgbClr val="0070C0"/>
              </a:solidFill>
              <a:latin typeface="BIZ UDゴシック" panose="020B0400000000000000" pitchFamily="49" charset="-128"/>
              <a:ea typeface="BIZ UDゴシック" panose="020B0400000000000000" pitchFamily="49" charset="-128"/>
            </a:endParaRPr>
          </a:p>
        </p:txBody>
      </p:sp>
      <p:sp>
        <p:nvSpPr>
          <p:cNvPr id="42" name="正方形/長方形 41"/>
          <p:cNvSpPr/>
          <p:nvPr/>
        </p:nvSpPr>
        <p:spPr>
          <a:xfrm>
            <a:off x="6414257" y="2104286"/>
            <a:ext cx="5032147" cy="369332"/>
          </a:xfrm>
          <a:prstGeom prst="rect">
            <a:avLst/>
          </a:prstGeom>
          <a:noFill/>
        </p:spPr>
        <p:txBody>
          <a:bodyPr wrap="none" lIns="91440" tIns="45720" rIns="91440" bIns="45720">
            <a:spAutoFit/>
          </a:bodyPr>
          <a:lstStyle/>
          <a:p>
            <a:r>
              <a:rPr lang="ja-JP" altLang="en-US" b="1" dirty="0">
                <a:ln w="0"/>
                <a:solidFill>
                  <a:srgbClr val="0070C0"/>
                </a:solidFill>
                <a:latin typeface="BIZ UDゴシック" panose="020B0400000000000000" pitchFamily="49" charset="-128"/>
                <a:ea typeface="BIZ UDゴシック" panose="020B0400000000000000" pitchFamily="49" charset="-128"/>
              </a:rPr>
              <a:t>・友人との交際をやめて引きこもりがちになる</a:t>
            </a:r>
            <a:endParaRPr lang="en-US" altLang="ja-JP" b="1" cap="none" spc="0" dirty="0">
              <a:ln w="0"/>
              <a:solidFill>
                <a:srgbClr val="0070C0"/>
              </a:solidFill>
              <a:latin typeface="BIZ UDゴシック" panose="020B0400000000000000" pitchFamily="49" charset="-128"/>
              <a:ea typeface="BIZ UDゴシック" panose="020B0400000000000000" pitchFamily="49" charset="-128"/>
            </a:endParaRPr>
          </a:p>
        </p:txBody>
      </p:sp>
      <p:sp>
        <p:nvSpPr>
          <p:cNvPr id="43" name="正方形/長方形 42"/>
          <p:cNvSpPr/>
          <p:nvPr/>
        </p:nvSpPr>
        <p:spPr>
          <a:xfrm>
            <a:off x="5888684" y="5434576"/>
            <a:ext cx="6417141" cy="369332"/>
          </a:xfrm>
          <a:prstGeom prst="rect">
            <a:avLst/>
          </a:prstGeom>
          <a:noFill/>
        </p:spPr>
        <p:txBody>
          <a:bodyPr wrap="none" lIns="91440" tIns="45720" rIns="91440" bIns="45720">
            <a:spAutoFit/>
          </a:bodyPr>
          <a:lstStyle/>
          <a:p>
            <a:r>
              <a:rPr lang="ja-JP" altLang="en-US" b="1" dirty="0">
                <a:ln w="0"/>
                <a:solidFill>
                  <a:srgbClr val="0070C0"/>
                </a:solidFill>
                <a:latin typeface="BIZ UDゴシック" panose="020B0400000000000000" pitchFamily="49" charset="-128"/>
                <a:ea typeface="BIZ UDゴシック" panose="020B0400000000000000" pitchFamily="49" charset="-128"/>
              </a:rPr>
              <a:t>・別れの準備（整理整頓、大切なものを友だちにあげる等）</a:t>
            </a:r>
            <a:endParaRPr lang="en-US" altLang="ja-JP" b="1" cap="none" spc="0" dirty="0">
              <a:ln w="0"/>
              <a:solidFill>
                <a:srgbClr val="0070C0"/>
              </a:solidFill>
              <a:latin typeface="BIZ UDゴシック" panose="020B0400000000000000" pitchFamily="49" charset="-128"/>
              <a:ea typeface="BIZ UDゴシック" panose="020B0400000000000000" pitchFamily="49" charset="-128"/>
            </a:endParaRPr>
          </a:p>
        </p:txBody>
      </p:sp>
      <p:sp>
        <p:nvSpPr>
          <p:cNvPr id="44" name="正方形/長方形 43"/>
          <p:cNvSpPr/>
          <p:nvPr/>
        </p:nvSpPr>
        <p:spPr>
          <a:xfrm>
            <a:off x="7222525" y="2796211"/>
            <a:ext cx="2031325" cy="369332"/>
          </a:xfrm>
          <a:prstGeom prst="rect">
            <a:avLst/>
          </a:prstGeom>
          <a:noFill/>
        </p:spPr>
        <p:txBody>
          <a:bodyPr wrap="none" lIns="91440" tIns="45720" rIns="91440" bIns="45720">
            <a:spAutoFit/>
          </a:bodyPr>
          <a:lstStyle/>
          <a:p>
            <a:r>
              <a:rPr lang="ja-JP" altLang="en-US" b="1" dirty="0">
                <a:ln w="0"/>
                <a:solidFill>
                  <a:srgbClr val="C00000"/>
                </a:solidFill>
                <a:latin typeface="BIZ UDゴシック" panose="020B0400000000000000" pitchFamily="49" charset="-128"/>
                <a:ea typeface="BIZ UDゴシック" panose="020B0400000000000000" pitchFamily="49" charset="-128"/>
              </a:rPr>
              <a:t>・最近の喪失体験</a:t>
            </a:r>
            <a:endParaRPr lang="en-US" altLang="ja-JP" b="1" cap="none" spc="0" dirty="0">
              <a:ln w="0"/>
              <a:solidFill>
                <a:srgbClr val="C00000"/>
              </a:solidFill>
              <a:latin typeface="BIZ UDゴシック" panose="020B0400000000000000" pitchFamily="49" charset="-128"/>
              <a:ea typeface="BIZ UDゴシック" panose="020B0400000000000000" pitchFamily="49" charset="-128"/>
            </a:endParaRPr>
          </a:p>
        </p:txBody>
      </p:sp>
      <p:sp>
        <p:nvSpPr>
          <p:cNvPr id="45" name="正方形/長方形 44"/>
          <p:cNvSpPr/>
          <p:nvPr/>
        </p:nvSpPr>
        <p:spPr>
          <a:xfrm>
            <a:off x="7146439" y="3126837"/>
            <a:ext cx="2723823" cy="369332"/>
          </a:xfrm>
          <a:prstGeom prst="rect">
            <a:avLst/>
          </a:prstGeom>
          <a:noFill/>
        </p:spPr>
        <p:txBody>
          <a:bodyPr wrap="none" lIns="91440" tIns="45720" rIns="91440" bIns="45720">
            <a:spAutoFit/>
          </a:bodyPr>
          <a:lstStyle/>
          <a:p>
            <a:r>
              <a:rPr lang="ja-JP" altLang="en-US" b="1" dirty="0">
                <a:ln w="0"/>
                <a:solidFill>
                  <a:srgbClr val="00B050"/>
                </a:solidFill>
                <a:latin typeface="BIZ UDゴシック" panose="020B0400000000000000" pitchFamily="49" charset="-128"/>
                <a:ea typeface="BIZ UDゴシック" panose="020B0400000000000000" pitchFamily="49" charset="-128"/>
              </a:rPr>
              <a:t>・大切な人の最近の自殺</a:t>
            </a:r>
            <a:endParaRPr lang="en-US" altLang="ja-JP" b="1" cap="none" spc="0" dirty="0">
              <a:ln w="0"/>
              <a:solidFill>
                <a:srgbClr val="00B050"/>
              </a:solidFill>
              <a:latin typeface="BIZ UDゴシック" panose="020B0400000000000000" pitchFamily="49" charset="-128"/>
              <a:ea typeface="BIZ UDゴシック" panose="020B0400000000000000" pitchFamily="49" charset="-128"/>
            </a:endParaRPr>
          </a:p>
        </p:txBody>
      </p:sp>
      <p:sp>
        <p:nvSpPr>
          <p:cNvPr id="46" name="正方形/長方形 45"/>
          <p:cNvSpPr/>
          <p:nvPr/>
        </p:nvSpPr>
        <p:spPr>
          <a:xfrm>
            <a:off x="7164024" y="3515014"/>
            <a:ext cx="2262158" cy="369332"/>
          </a:xfrm>
          <a:prstGeom prst="rect">
            <a:avLst/>
          </a:prstGeom>
          <a:noFill/>
        </p:spPr>
        <p:txBody>
          <a:bodyPr wrap="none" lIns="91440" tIns="45720" rIns="91440" bIns="45720">
            <a:spAutoFit/>
          </a:bodyPr>
          <a:lstStyle/>
          <a:p>
            <a:r>
              <a:rPr lang="ja-JP" altLang="en-US" b="1" dirty="0">
                <a:ln w="0"/>
                <a:solidFill>
                  <a:srgbClr val="FF6600"/>
                </a:solidFill>
                <a:latin typeface="BIZ UDゴシック" panose="020B0400000000000000" pitchFamily="49" charset="-128"/>
                <a:ea typeface="BIZ UDゴシック" panose="020B0400000000000000" pitchFamily="49" charset="-128"/>
              </a:rPr>
              <a:t>・成績が急に落ちる</a:t>
            </a:r>
            <a:endParaRPr lang="en-US" altLang="ja-JP" b="1" cap="none" spc="0" dirty="0">
              <a:ln w="0"/>
              <a:solidFill>
                <a:srgbClr val="FF6600"/>
              </a:solidFill>
              <a:latin typeface="BIZ UDゴシック" panose="020B0400000000000000" pitchFamily="49" charset="-128"/>
              <a:ea typeface="BIZ UDゴシック" panose="020B0400000000000000" pitchFamily="49" charset="-128"/>
            </a:endParaRPr>
          </a:p>
        </p:txBody>
      </p:sp>
      <p:sp>
        <p:nvSpPr>
          <p:cNvPr id="47" name="正方形/長方形 46"/>
          <p:cNvSpPr/>
          <p:nvPr/>
        </p:nvSpPr>
        <p:spPr>
          <a:xfrm>
            <a:off x="6832093" y="3862246"/>
            <a:ext cx="3416320" cy="369332"/>
          </a:xfrm>
          <a:prstGeom prst="rect">
            <a:avLst/>
          </a:prstGeom>
          <a:noFill/>
        </p:spPr>
        <p:txBody>
          <a:bodyPr wrap="none" lIns="91440" tIns="45720" rIns="91440" bIns="45720">
            <a:spAutoFit/>
          </a:bodyPr>
          <a:lstStyle/>
          <a:p>
            <a:r>
              <a:rPr lang="ja-JP" altLang="en-US" b="1" dirty="0">
                <a:ln w="0"/>
                <a:solidFill>
                  <a:srgbClr val="0070C0"/>
                </a:solidFill>
                <a:latin typeface="BIZ UDゴシック" panose="020B0400000000000000" pitchFamily="49" charset="-128"/>
                <a:ea typeface="BIZ UDゴシック" panose="020B0400000000000000" pitchFamily="49" charset="-128"/>
              </a:rPr>
              <a:t>・身だしなみを気にしなくなる</a:t>
            </a:r>
            <a:endParaRPr lang="en-US" altLang="ja-JP" b="1" cap="none" spc="0" dirty="0">
              <a:ln w="0"/>
              <a:solidFill>
                <a:srgbClr val="0070C0"/>
              </a:solidFill>
              <a:latin typeface="BIZ UDゴシック" panose="020B0400000000000000" pitchFamily="49" charset="-128"/>
              <a:ea typeface="BIZ UDゴシック" panose="020B0400000000000000" pitchFamily="49" charset="-128"/>
            </a:endParaRPr>
          </a:p>
        </p:txBody>
      </p:sp>
      <p:sp>
        <p:nvSpPr>
          <p:cNvPr id="48" name="正方形/長方形 47"/>
          <p:cNvSpPr/>
          <p:nvPr/>
        </p:nvSpPr>
        <p:spPr>
          <a:xfrm>
            <a:off x="6834495" y="4212951"/>
            <a:ext cx="5032147" cy="369332"/>
          </a:xfrm>
          <a:prstGeom prst="rect">
            <a:avLst/>
          </a:prstGeom>
          <a:noFill/>
        </p:spPr>
        <p:txBody>
          <a:bodyPr wrap="none" lIns="91440" tIns="45720" rIns="91440" bIns="45720">
            <a:spAutoFit/>
          </a:bodyPr>
          <a:lstStyle/>
          <a:p>
            <a:r>
              <a:rPr lang="ja-JP" altLang="en-US" b="1" dirty="0">
                <a:ln w="0"/>
                <a:solidFill>
                  <a:srgbClr val="C00000"/>
                </a:solidFill>
                <a:latin typeface="BIZ UDゴシック" panose="020B0400000000000000" pitchFamily="49" charset="-128"/>
                <a:ea typeface="BIZ UDゴシック" panose="020B0400000000000000" pitchFamily="49" charset="-128"/>
              </a:rPr>
              <a:t>・不安やイライラが増し、落ち着きがなくなる</a:t>
            </a:r>
            <a:endParaRPr lang="en-US" altLang="ja-JP" b="1" cap="none" spc="0" dirty="0">
              <a:ln w="0"/>
              <a:solidFill>
                <a:srgbClr val="C00000"/>
              </a:solidFill>
              <a:latin typeface="BIZ UDゴシック" panose="020B0400000000000000" pitchFamily="49" charset="-128"/>
              <a:ea typeface="BIZ UDゴシック" panose="020B0400000000000000" pitchFamily="49" charset="-128"/>
            </a:endParaRPr>
          </a:p>
        </p:txBody>
      </p:sp>
      <p:sp>
        <p:nvSpPr>
          <p:cNvPr id="49" name="正方形/長方形 48"/>
          <p:cNvSpPr/>
          <p:nvPr/>
        </p:nvSpPr>
        <p:spPr>
          <a:xfrm>
            <a:off x="2727996" y="1788563"/>
            <a:ext cx="8263801" cy="369332"/>
          </a:xfrm>
          <a:prstGeom prst="rect">
            <a:avLst/>
          </a:prstGeom>
          <a:noFill/>
        </p:spPr>
        <p:txBody>
          <a:bodyPr wrap="none" lIns="91440" tIns="45720" rIns="91440" bIns="45720">
            <a:spAutoFit/>
          </a:bodyPr>
          <a:lstStyle/>
          <a:p>
            <a:r>
              <a:rPr lang="ja-JP" altLang="en-US" b="1" dirty="0">
                <a:ln w="0"/>
                <a:solidFill>
                  <a:srgbClr val="FF6600"/>
                </a:solidFill>
                <a:latin typeface="BIZ UDゴシック" panose="020B0400000000000000" pitchFamily="49" charset="-128"/>
                <a:ea typeface="BIZ UDゴシック" panose="020B0400000000000000" pitchFamily="49" charset="-128"/>
              </a:rPr>
              <a:t>・自殺の思いにとらわれ、自殺についての文章を書いたり、絵を描いたりする</a:t>
            </a:r>
            <a:endParaRPr lang="en-US" altLang="ja-JP" b="1" cap="none" spc="0" dirty="0">
              <a:ln w="0"/>
              <a:solidFill>
                <a:srgbClr val="FF6600"/>
              </a:solidFill>
              <a:latin typeface="BIZ UDゴシック" panose="020B0400000000000000" pitchFamily="49" charset="-128"/>
              <a:ea typeface="BIZ UDゴシック" panose="020B0400000000000000" pitchFamily="49" charset="-128"/>
            </a:endParaRPr>
          </a:p>
        </p:txBody>
      </p:sp>
      <p:sp>
        <p:nvSpPr>
          <p:cNvPr id="50" name="正方形/長方形 49"/>
          <p:cNvSpPr/>
          <p:nvPr/>
        </p:nvSpPr>
        <p:spPr>
          <a:xfrm>
            <a:off x="6368774" y="4550062"/>
            <a:ext cx="5262979" cy="369332"/>
          </a:xfrm>
          <a:prstGeom prst="rect">
            <a:avLst/>
          </a:prstGeom>
          <a:noFill/>
        </p:spPr>
        <p:txBody>
          <a:bodyPr wrap="none" lIns="91440" tIns="45720" rIns="91440" bIns="45720">
            <a:spAutoFit/>
          </a:bodyPr>
          <a:lstStyle/>
          <a:p>
            <a:r>
              <a:rPr lang="ja-JP" altLang="en-US" b="1" dirty="0">
                <a:ln w="0"/>
                <a:solidFill>
                  <a:srgbClr val="00B050"/>
                </a:solidFill>
                <a:latin typeface="BIZ UDゴシック" panose="020B0400000000000000" pitchFamily="49" charset="-128"/>
                <a:ea typeface="BIZ UDゴシック" panose="020B0400000000000000" pitchFamily="49" charset="-128"/>
              </a:rPr>
              <a:t>・過度に危険な行為に及ぶ、実際に大怪我をする</a:t>
            </a:r>
            <a:endParaRPr lang="en-US" altLang="ja-JP" b="1" cap="none" spc="0" dirty="0">
              <a:ln w="0"/>
              <a:solidFill>
                <a:srgbClr val="00B050"/>
              </a:solidFill>
              <a:latin typeface="BIZ UDゴシック" panose="020B0400000000000000" pitchFamily="49" charset="-128"/>
              <a:ea typeface="BIZ UDゴシック" panose="020B0400000000000000" pitchFamily="49" charset="-128"/>
            </a:endParaRPr>
          </a:p>
        </p:txBody>
      </p:sp>
      <p:sp>
        <p:nvSpPr>
          <p:cNvPr id="51" name="正方形/長方形 50"/>
          <p:cNvSpPr/>
          <p:nvPr/>
        </p:nvSpPr>
        <p:spPr>
          <a:xfrm>
            <a:off x="5854098" y="4860448"/>
            <a:ext cx="2954655" cy="369332"/>
          </a:xfrm>
          <a:prstGeom prst="rect">
            <a:avLst/>
          </a:prstGeom>
          <a:noFill/>
        </p:spPr>
        <p:txBody>
          <a:bodyPr wrap="none" lIns="91440" tIns="45720" rIns="91440" bIns="45720">
            <a:spAutoFit/>
          </a:bodyPr>
          <a:lstStyle/>
          <a:p>
            <a:r>
              <a:rPr lang="ja-JP" altLang="en-US" b="1" dirty="0">
                <a:ln w="0"/>
                <a:solidFill>
                  <a:srgbClr val="FF6600"/>
                </a:solidFill>
                <a:latin typeface="BIZ UDゴシック" panose="020B0400000000000000" pitchFamily="49" charset="-128"/>
                <a:ea typeface="BIZ UDゴシック" panose="020B0400000000000000" pitchFamily="49" charset="-128"/>
              </a:rPr>
              <a:t>・投げやりな態度が目立つ</a:t>
            </a:r>
            <a:endParaRPr lang="en-US" altLang="ja-JP" b="1" cap="none" spc="0" dirty="0">
              <a:ln w="0"/>
              <a:solidFill>
                <a:srgbClr val="FF6600"/>
              </a:solidFill>
              <a:latin typeface="BIZ UDゴシック" panose="020B0400000000000000" pitchFamily="49" charset="-128"/>
              <a:ea typeface="BIZ UDゴシック" panose="020B0400000000000000" pitchFamily="49" charset="-128"/>
            </a:endParaRPr>
          </a:p>
        </p:txBody>
      </p:sp>
      <p:sp>
        <p:nvSpPr>
          <p:cNvPr id="5" name="スライド番号プレースホルダー 5">
            <a:extLst>
              <a:ext uri="{FF2B5EF4-FFF2-40B4-BE49-F238E27FC236}">
                <a16:creationId xmlns:a16="http://schemas.microsoft.com/office/drawing/2014/main" id="{0992F053-FBCB-A8CB-9E9E-176BCC11ABE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15</a:t>
            </a:fld>
            <a:endParaRPr lang="ja-JP" altLang="en-US" b="1" dirty="0">
              <a:solidFill>
                <a:schemeClr val="bg1"/>
              </a:solidFill>
            </a:endParaRPr>
          </a:p>
        </p:txBody>
      </p:sp>
      <p:sp>
        <p:nvSpPr>
          <p:cNvPr id="8" name="タイトル 2">
            <a:extLst>
              <a:ext uri="{FF2B5EF4-FFF2-40B4-BE49-F238E27FC236}">
                <a16:creationId xmlns:a16="http://schemas.microsoft.com/office/drawing/2014/main" id="{D703E66E-1F67-7317-D29F-91169CFFBEA5}"/>
              </a:ext>
            </a:extLst>
          </p:cNvPr>
          <p:cNvSpPr txBox="1">
            <a:spLocks/>
          </p:cNvSpPr>
          <p:nvPr/>
        </p:nvSpPr>
        <p:spPr>
          <a:xfrm>
            <a:off x="0" y="6292584"/>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9" name="Picture 2" descr="C:\Users\791878\Desktop\H29\コバトン（png形式）\53-1-04.png">
            <a:extLst>
              <a:ext uri="{FF2B5EF4-FFF2-40B4-BE49-F238E27FC236}">
                <a16:creationId xmlns:a16="http://schemas.microsoft.com/office/drawing/2014/main" id="{130CDDDB-4C8A-CCCC-00A3-CFBA2203E2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a:extLst>
              <a:ext uri="{FF2B5EF4-FFF2-40B4-BE49-F238E27FC236}">
                <a16:creationId xmlns:a16="http://schemas.microsoft.com/office/drawing/2014/main" id="{EA3BD15C-DD8B-189D-ED9B-0C4095C46FF2}"/>
              </a:ext>
            </a:extLst>
          </p:cNvPr>
          <p:cNvSpPr/>
          <p:nvPr/>
        </p:nvSpPr>
        <p:spPr>
          <a:xfrm>
            <a:off x="158114" y="838471"/>
            <a:ext cx="695739" cy="5214857"/>
          </a:xfrm>
          <a:prstGeom prst="rec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具体的な対応</a:t>
            </a:r>
          </a:p>
        </p:txBody>
      </p:sp>
      <p:sp>
        <p:nvSpPr>
          <p:cNvPr id="11" name="楕円 10">
            <a:extLst>
              <a:ext uri="{FF2B5EF4-FFF2-40B4-BE49-F238E27FC236}">
                <a16:creationId xmlns:a16="http://schemas.microsoft.com/office/drawing/2014/main" id="{EC6DF173-DEC9-C012-9751-352CA5B095CD}"/>
              </a:ext>
            </a:extLst>
          </p:cNvPr>
          <p:cNvSpPr/>
          <p:nvPr/>
        </p:nvSpPr>
        <p:spPr>
          <a:xfrm>
            <a:off x="0" y="8752"/>
            <a:ext cx="995842" cy="995842"/>
          </a:xfrm>
          <a:prstGeom prst="ellipse">
            <a:avLst/>
          </a:prstGeom>
          <a:ln>
            <a:solidFill>
              <a:srgbClr val="FF66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3" name="グラフィックス 12" descr="役員室 単色塗りつぶし">
            <a:extLst>
              <a:ext uri="{FF2B5EF4-FFF2-40B4-BE49-F238E27FC236}">
                <a16:creationId xmlns:a16="http://schemas.microsoft.com/office/drawing/2014/main" id="{42E5A730-F923-D4DF-8813-4BA0149B10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531" y="49940"/>
            <a:ext cx="914400" cy="914400"/>
          </a:xfrm>
          <a:prstGeom prst="rect">
            <a:avLst/>
          </a:prstGeom>
        </p:spPr>
      </p:pic>
    </p:spTree>
    <p:extLst>
      <p:ext uri="{BB962C8B-B14F-4D97-AF65-F5344CB8AC3E}">
        <p14:creationId xmlns:p14="http://schemas.microsoft.com/office/powerpoint/2010/main" val="1685837033"/>
      </p:ext>
    </p:extLst>
  </p:cSld>
  <p:clrMapOvr>
    <a:masterClrMapping/>
  </p:clrMapOvr>
  <mc:AlternateContent xmlns:mc="http://schemas.openxmlformats.org/markup-compatibility/2006" xmlns:p14="http://schemas.microsoft.com/office/powerpoint/2010/main">
    <mc:Choice Requires="p14">
      <p:transition spd="slow" p14:dur="200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par>
                          <p:cTn id="8" fill="hold">
                            <p:stCondLst>
                              <p:cond delay="6000"/>
                            </p:stCondLst>
                            <p:childTnLst>
                              <p:par>
                                <p:cTn id="9" presetID="10" presetClass="entr" presetSubtype="0" fill="hold" grpId="0" nodeType="afterEffect">
                                  <p:stCondLst>
                                    <p:cond delay="2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3000"/>
                                        <p:tgtEl>
                                          <p:spTgt spid="3"/>
                                        </p:tgtEl>
                                      </p:cBhvr>
                                    </p:animEffect>
                                  </p:childTnLst>
                                </p:cTn>
                              </p:par>
                            </p:childTnLst>
                          </p:cTn>
                        </p:par>
                        <p:par>
                          <p:cTn id="12" fill="hold">
                            <p:stCondLst>
                              <p:cond delay="11000"/>
                            </p:stCondLst>
                            <p:childTnLst>
                              <p:par>
                                <p:cTn id="13" presetID="10" presetClass="entr" presetSubtype="0" fill="hold" grpId="0" nodeType="afterEffect">
                                  <p:stCondLst>
                                    <p:cond delay="200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3000"/>
                                        <p:tgtEl>
                                          <p:spTgt spid="30"/>
                                        </p:tgtEl>
                                      </p:cBhvr>
                                    </p:animEffect>
                                  </p:childTnLst>
                                </p:cTn>
                              </p:par>
                            </p:childTnLst>
                          </p:cTn>
                        </p:par>
                        <p:par>
                          <p:cTn id="16" fill="hold">
                            <p:stCondLst>
                              <p:cond delay="16000"/>
                            </p:stCondLst>
                            <p:childTnLst>
                              <p:par>
                                <p:cTn id="17" presetID="14" presetClass="entr" presetSubtype="10" fill="hold" nodeType="afterEffect">
                                  <p:stCondLst>
                                    <p:cond delay="200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3000"/>
                                        <p:tgtEl>
                                          <p:spTgt spid="31"/>
                                        </p:tgtEl>
                                      </p:cBhvr>
                                    </p:animEffect>
                                  </p:childTnLst>
                                </p:cTn>
                              </p:par>
                            </p:childTnLst>
                          </p:cTn>
                        </p:par>
                        <p:par>
                          <p:cTn id="20" fill="hold">
                            <p:stCondLst>
                              <p:cond delay="21000"/>
                            </p:stCondLst>
                            <p:childTnLst>
                              <p:par>
                                <p:cTn id="21" presetID="16" presetClass="entr" presetSubtype="21" fill="hold" grpId="0" nodeType="afterEffect">
                                  <p:stCondLst>
                                    <p:cond delay="200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3000"/>
                                        <p:tgtEl>
                                          <p:spTgt spid="41"/>
                                        </p:tgtEl>
                                      </p:cBhvr>
                                    </p:animEffect>
                                  </p:childTnLst>
                                </p:cTn>
                              </p:par>
                            </p:childTnLst>
                          </p:cTn>
                        </p:par>
                        <p:par>
                          <p:cTn id="24" fill="hold">
                            <p:stCondLst>
                              <p:cond delay="26000"/>
                            </p:stCondLst>
                            <p:childTnLst>
                              <p:par>
                                <p:cTn id="25" presetID="16" presetClass="entr" presetSubtype="21" fill="hold" grpId="0" nodeType="afterEffect">
                                  <p:stCondLst>
                                    <p:cond delay="200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3000"/>
                                        <p:tgtEl>
                                          <p:spTgt spid="2"/>
                                        </p:tgtEl>
                                      </p:cBhvr>
                                    </p:animEffect>
                                  </p:childTnLst>
                                </p:cTn>
                              </p:par>
                            </p:childTnLst>
                          </p:cTn>
                        </p:par>
                        <p:par>
                          <p:cTn id="28" fill="hold">
                            <p:stCondLst>
                              <p:cond delay="31000"/>
                            </p:stCondLst>
                            <p:childTnLst>
                              <p:par>
                                <p:cTn id="29" presetID="16" presetClass="entr" presetSubtype="21" fill="hold" grpId="0" nodeType="afterEffect">
                                  <p:stCondLst>
                                    <p:cond delay="200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3000"/>
                                        <p:tgtEl>
                                          <p:spTgt spid="32"/>
                                        </p:tgtEl>
                                      </p:cBhvr>
                                    </p:animEffect>
                                  </p:childTnLst>
                                </p:cTn>
                              </p:par>
                            </p:childTnLst>
                          </p:cTn>
                        </p:par>
                        <p:par>
                          <p:cTn id="32" fill="hold">
                            <p:stCondLst>
                              <p:cond delay="36000"/>
                            </p:stCondLst>
                            <p:childTnLst>
                              <p:par>
                                <p:cTn id="33" presetID="16" presetClass="entr" presetSubtype="21" fill="hold" grpId="0" nodeType="afterEffect">
                                  <p:stCondLst>
                                    <p:cond delay="200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3000"/>
                                        <p:tgtEl>
                                          <p:spTgt spid="33"/>
                                        </p:tgtEl>
                                      </p:cBhvr>
                                    </p:animEffect>
                                  </p:childTnLst>
                                </p:cTn>
                              </p:par>
                            </p:childTnLst>
                          </p:cTn>
                        </p:par>
                        <p:par>
                          <p:cTn id="36" fill="hold">
                            <p:stCondLst>
                              <p:cond delay="41000"/>
                            </p:stCondLst>
                            <p:childTnLst>
                              <p:par>
                                <p:cTn id="37" presetID="16" presetClass="entr" presetSubtype="21" fill="hold" grpId="0" nodeType="afterEffect">
                                  <p:stCondLst>
                                    <p:cond delay="200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3000"/>
                                        <p:tgtEl>
                                          <p:spTgt spid="34"/>
                                        </p:tgtEl>
                                      </p:cBhvr>
                                    </p:animEffect>
                                  </p:childTnLst>
                                </p:cTn>
                              </p:par>
                            </p:childTnLst>
                          </p:cTn>
                        </p:par>
                        <p:par>
                          <p:cTn id="40" fill="hold">
                            <p:stCondLst>
                              <p:cond delay="46000"/>
                            </p:stCondLst>
                            <p:childTnLst>
                              <p:par>
                                <p:cTn id="41" presetID="16" presetClass="entr" presetSubtype="21" fill="hold" grpId="0" nodeType="afterEffect">
                                  <p:stCondLst>
                                    <p:cond delay="2000"/>
                                  </p:stCondLst>
                                  <p:childTnLst>
                                    <p:set>
                                      <p:cBhvr>
                                        <p:cTn id="42" dur="1" fill="hold">
                                          <p:stCondLst>
                                            <p:cond delay="0"/>
                                          </p:stCondLst>
                                        </p:cTn>
                                        <p:tgtEl>
                                          <p:spTgt spid="35"/>
                                        </p:tgtEl>
                                        <p:attrNameLst>
                                          <p:attrName>style.visibility</p:attrName>
                                        </p:attrNameLst>
                                      </p:cBhvr>
                                      <p:to>
                                        <p:strVal val="visible"/>
                                      </p:to>
                                    </p:set>
                                    <p:animEffect transition="in" filter="barn(inVertical)">
                                      <p:cBhvr>
                                        <p:cTn id="43" dur="3000"/>
                                        <p:tgtEl>
                                          <p:spTgt spid="35"/>
                                        </p:tgtEl>
                                      </p:cBhvr>
                                    </p:animEffect>
                                  </p:childTnLst>
                                </p:cTn>
                              </p:par>
                            </p:childTnLst>
                          </p:cTn>
                        </p:par>
                        <p:par>
                          <p:cTn id="44" fill="hold">
                            <p:stCondLst>
                              <p:cond delay="51000"/>
                            </p:stCondLst>
                            <p:childTnLst>
                              <p:par>
                                <p:cTn id="45" presetID="16" presetClass="entr" presetSubtype="21" fill="hold" grpId="0" nodeType="afterEffect">
                                  <p:stCondLst>
                                    <p:cond delay="200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3000"/>
                                        <p:tgtEl>
                                          <p:spTgt spid="36"/>
                                        </p:tgtEl>
                                      </p:cBhvr>
                                    </p:animEffect>
                                  </p:childTnLst>
                                </p:cTn>
                              </p:par>
                            </p:childTnLst>
                          </p:cTn>
                        </p:par>
                        <p:par>
                          <p:cTn id="48" fill="hold">
                            <p:stCondLst>
                              <p:cond delay="56000"/>
                            </p:stCondLst>
                            <p:childTnLst>
                              <p:par>
                                <p:cTn id="49" presetID="16" presetClass="entr" presetSubtype="21" fill="hold" grpId="0" nodeType="afterEffect">
                                  <p:stCondLst>
                                    <p:cond delay="2000"/>
                                  </p:stCondLst>
                                  <p:childTnLst>
                                    <p:set>
                                      <p:cBhvr>
                                        <p:cTn id="50" dur="1" fill="hold">
                                          <p:stCondLst>
                                            <p:cond delay="0"/>
                                          </p:stCondLst>
                                        </p:cTn>
                                        <p:tgtEl>
                                          <p:spTgt spid="37"/>
                                        </p:tgtEl>
                                        <p:attrNameLst>
                                          <p:attrName>style.visibility</p:attrName>
                                        </p:attrNameLst>
                                      </p:cBhvr>
                                      <p:to>
                                        <p:strVal val="visible"/>
                                      </p:to>
                                    </p:set>
                                    <p:animEffect transition="in" filter="barn(inVertical)">
                                      <p:cBhvr>
                                        <p:cTn id="51" dur="3000"/>
                                        <p:tgtEl>
                                          <p:spTgt spid="37"/>
                                        </p:tgtEl>
                                      </p:cBhvr>
                                    </p:animEffect>
                                  </p:childTnLst>
                                </p:cTn>
                              </p:par>
                            </p:childTnLst>
                          </p:cTn>
                        </p:par>
                        <p:par>
                          <p:cTn id="52" fill="hold">
                            <p:stCondLst>
                              <p:cond delay="61000"/>
                            </p:stCondLst>
                            <p:childTnLst>
                              <p:par>
                                <p:cTn id="53" presetID="16" presetClass="entr" presetSubtype="21" fill="hold" grpId="0" nodeType="afterEffect">
                                  <p:stCondLst>
                                    <p:cond delay="2000"/>
                                  </p:stCondLst>
                                  <p:childTnLst>
                                    <p:set>
                                      <p:cBhvr>
                                        <p:cTn id="54" dur="1" fill="hold">
                                          <p:stCondLst>
                                            <p:cond delay="0"/>
                                          </p:stCondLst>
                                        </p:cTn>
                                        <p:tgtEl>
                                          <p:spTgt spid="38"/>
                                        </p:tgtEl>
                                        <p:attrNameLst>
                                          <p:attrName>style.visibility</p:attrName>
                                        </p:attrNameLst>
                                      </p:cBhvr>
                                      <p:to>
                                        <p:strVal val="visible"/>
                                      </p:to>
                                    </p:set>
                                    <p:animEffect transition="in" filter="barn(inVertical)">
                                      <p:cBhvr>
                                        <p:cTn id="55" dur="3000"/>
                                        <p:tgtEl>
                                          <p:spTgt spid="38"/>
                                        </p:tgtEl>
                                      </p:cBhvr>
                                    </p:animEffect>
                                  </p:childTnLst>
                                </p:cTn>
                              </p:par>
                            </p:childTnLst>
                          </p:cTn>
                        </p:par>
                        <p:par>
                          <p:cTn id="56" fill="hold">
                            <p:stCondLst>
                              <p:cond delay="66000"/>
                            </p:stCondLst>
                            <p:childTnLst>
                              <p:par>
                                <p:cTn id="57" presetID="16" presetClass="entr" presetSubtype="21" fill="hold" grpId="0" nodeType="afterEffect">
                                  <p:stCondLst>
                                    <p:cond delay="2000"/>
                                  </p:stCondLst>
                                  <p:childTnLst>
                                    <p:set>
                                      <p:cBhvr>
                                        <p:cTn id="58" dur="1" fill="hold">
                                          <p:stCondLst>
                                            <p:cond delay="0"/>
                                          </p:stCondLst>
                                        </p:cTn>
                                        <p:tgtEl>
                                          <p:spTgt spid="39"/>
                                        </p:tgtEl>
                                        <p:attrNameLst>
                                          <p:attrName>style.visibility</p:attrName>
                                        </p:attrNameLst>
                                      </p:cBhvr>
                                      <p:to>
                                        <p:strVal val="visible"/>
                                      </p:to>
                                    </p:set>
                                    <p:animEffect transition="in" filter="barn(inVertical)">
                                      <p:cBhvr>
                                        <p:cTn id="59" dur="3000"/>
                                        <p:tgtEl>
                                          <p:spTgt spid="39"/>
                                        </p:tgtEl>
                                      </p:cBhvr>
                                    </p:animEffect>
                                  </p:childTnLst>
                                </p:cTn>
                              </p:par>
                            </p:childTnLst>
                          </p:cTn>
                        </p:par>
                        <p:par>
                          <p:cTn id="60" fill="hold">
                            <p:stCondLst>
                              <p:cond delay="71000"/>
                            </p:stCondLst>
                            <p:childTnLst>
                              <p:par>
                                <p:cTn id="61" presetID="16" presetClass="entr" presetSubtype="21" fill="hold" grpId="0" nodeType="afterEffect">
                                  <p:stCondLst>
                                    <p:cond delay="2000"/>
                                  </p:stCondLst>
                                  <p:childTnLst>
                                    <p:set>
                                      <p:cBhvr>
                                        <p:cTn id="62" dur="1" fill="hold">
                                          <p:stCondLst>
                                            <p:cond delay="0"/>
                                          </p:stCondLst>
                                        </p:cTn>
                                        <p:tgtEl>
                                          <p:spTgt spid="40"/>
                                        </p:tgtEl>
                                        <p:attrNameLst>
                                          <p:attrName>style.visibility</p:attrName>
                                        </p:attrNameLst>
                                      </p:cBhvr>
                                      <p:to>
                                        <p:strVal val="visible"/>
                                      </p:to>
                                    </p:set>
                                    <p:animEffect transition="in" filter="barn(inVertical)">
                                      <p:cBhvr>
                                        <p:cTn id="63" dur="3000"/>
                                        <p:tgtEl>
                                          <p:spTgt spid="40"/>
                                        </p:tgtEl>
                                      </p:cBhvr>
                                    </p:animEffect>
                                  </p:childTnLst>
                                </p:cTn>
                              </p:par>
                            </p:childTnLst>
                          </p:cTn>
                        </p:par>
                        <p:par>
                          <p:cTn id="64" fill="hold">
                            <p:stCondLst>
                              <p:cond delay="76000"/>
                            </p:stCondLst>
                            <p:childTnLst>
                              <p:par>
                                <p:cTn id="65" presetID="16" presetClass="entr" presetSubtype="21" fill="hold" grpId="0" nodeType="afterEffect">
                                  <p:stCondLst>
                                    <p:cond delay="2000"/>
                                  </p:stCondLst>
                                  <p:childTnLst>
                                    <p:set>
                                      <p:cBhvr>
                                        <p:cTn id="66" dur="1" fill="hold">
                                          <p:stCondLst>
                                            <p:cond delay="0"/>
                                          </p:stCondLst>
                                        </p:cTn>
                                        <p:tgtEl>
                                          <p:spTgt spid="49"/>
                                        </p:tgtEl>
                                        <p:attrNameLst>
                                          <p:attrName>style.visibility</p:attrName>
                                        </p:attrNameLst>
                                      </p:cBhvr>
                                      <p:to>
                                        <p:strVal val="visible"/>
                                      </p:to>
                                    </p:set>
                                    <p:animEffect transition="in" filter="barn(inVertical)">
                                      <p:cBhvr>
                                        <p:cTn id="67" dur="3000"/>
                                        <p:tgtEl>
                                          <p:spTgt spid="49"/>
                                        </p:tgtEl>
                                      </p:cBhvr>
                                    </p:animEffect>
                                  </p:childTnLst>
                                </p:cTn>
                              </p:par>
                            </p:childTnLst>
                          </p:cTn>
                        </p:par>
                        <p:par>
                          <p:cTn id="68" fill="hold">
                            <p:stCondLst>
                              <p:cond delay="81000"/>
                            </p:stCondLst>
                            <p:childTnLst>
                              <p:par>
                                <p:cTn id="69" presetID="16" presetClass="entr" presetSubtype="21" fill="hold" grpId="0" nodeType="afterEffect">
                                  <p:stCondLst>
                                    <p:cond delay="2000"/>
                                  </p:stCondLst>
                                  <p:childTnLst>
                                    <p:set>
                                      <p:cBhvr>
                                        <p:cTn id="70" dur="1" fill="hold">
                                          <p:stCondLst>
                                            <p:cond delay="0"/>
                                          </p:stCondLst>
                                        </p:cTn>
                                        <p:tgtEl>
                                          <p:spTgt spid="42"/>
                                        </p:tgtEl>
                                        <p:attrNameLst>
                                          <p:attrName>style.visibility</p:attrName>
                                        </p:attrNameLst>
                                      </p:cBhvr>
                                      <p:to>
                                        <p:strVal val="visible"/>
                                      </p:to>
                                    </p:set>
                                    <p:animEffect transition="in" filter="barn(inVertical)">
                                      <p:cBhvr>
                                        <p:cTn id="71" dur="3000"/>
                                        <p:tgtEl>
                                          <p:spTgt spid="42"/>
                                        </p:tgtEl>
                                      </p:cBhvr>
                                    </p:animEffect>
                                  </p:childTnLst>
                                </p:cTn>
                              </p:par>
                            </p:childTnLst>
                          </p:cTn>
                        </p:par>
                        <p:par>
                          <p:cTn id="72" fill="hold">
                            <p:stCondLst>
                              <p:cond delay="86000"/>
                            </p:stCondLst>
                            <p:childTnLst>
                              <p:par>
                                <p:cTn id="73" presetID="16" presetClass="entr" presetSubtype="21" fill="hold" grpId="0" nodeType="afterEffect">
                                  <p:stCondLst>
                                    <p:cond delay="2000"/>
                                  </p:stCondLst>
                                  <p:childTnLst>
                                    <p:set>
                                      <p:cBhvr>
                                        <p:cTn id="74" dur="1" fill="hold">
                                          <p:stCondLst>
                                            <p:cond delay="0"/>
                                          </p:stCondLst>
                                        </p:cTn>
                                        <p:tgtEl>
                                          <p:spTgt spid="44"/>
                                        </p:tgtEl>
                                        <p:attrNameLst>
                                          <p:attrName>style.visibility</p:attrName>
                                        </p:attrNameLst>
                                      </p:cBhvr>
                                      <p:to>
                                        <p:strVal val="visible"/>
                                      </p:to>
                                    </p:set>
                                    <p:animEffect transition="in" filter="barn(inVertical)">
                                      <p:cBhvr>
                                        <p:cTn id="75" dur="3000"/>
                                        <p:tgtEl>
                                          <p:spTgt spid="44"/>
                                        </p:tgtEl>
                                      </p:cBhvr>
                                    </p:animEffect>
                                  </p:childTnLst>
                                </p:cTn>
                              </p:par>
                            </p:childTnLst>
                          </p:cTn>
                        </p:par>
                        <p:par>
                          <p:cTn id="76" fill="hold">
                            <p:stCondLst>
                              <p:cond delay="91000"/>
                            </p:stCondLst>
                            <p:childTnLst>
                              <p:par>
                                <p:cTn id="77" presetID="16" presetClass="entr" presetSubtype="21" fill="hold" grpId="0" nodeType="afterEffect">
                                  <p:stCondLst>
                                    <p:cond delay="2000"/>
                                  </p:stCondLst>
                                  <p:childTnLst>
                                    <p:set>
                                      <p:cBhvr>
                                        <p:cTn id="78" dur="1" fill="hold">
                                          <p:stCondLst>
                                            <p:cond delay="0"/>
                                          </p:stCondLst>
                                        </p:cTn>
                                        <p:tgtEl>
                                          <p:spTgt spid="45"/>
                                        </p:tgtEl>
                                        <p:attrNameLst>
                                          <p:attrName>style.visibility</p:attrName>
                                        </p:attrNameLst>
                                      </p:cBhvr>
                                      <p:to>
                                        <p:strVal val="visible"/>
                                      </p:to>
                                    </p:set>
                                    <p:animEffect transition="in" filter="barn(inVertical)">
                                      <p:cBhvr>
                                        <p:cTn id="79" dur="3000"/>
                                        <p:tgtEl>
                                          <p:spTgt spid="45"/>
                                        </p:tgtEl>
                                      </p:cBhvr>
                                    </p:animEffect>
                                  </p:childTnLst>
                                </p:cTn>
                              </p:par>
                            </p:childTnLst>
                          </p:cTn>
                        </p:par>
                        <p:par>
                          <p:cTn id="80" fill="hold">
                            <p:stCondLst>
                              <p:cond delay="96000"/>
                            </p:stCondLst>
                            <p:childTnLst>
                              <p:par>
                                <p:cTn id="81" presetID="16" presetClass="entr" presetSubtype="21" fill="hold" grpId="0" nodeType="afterEffect">
                                  <p:stCondLst>
                                    <p:cond delay="2000"/>
                                  </p:stCondLst>
                                  <p:childTnLst>
                                    <p:set>
                                      <p:cBhvr>
                                        <p:cTn id="82" dur="1" fill="hold">
                                          <p:stCondLst>
                                            <p:cond delay="0"/>
                                          </p:stCondLst>
                                        </p:cTn>
                                        <p:tgtEl>
                                          <p:spTgt spid="46"/>
                                        </p:tgtEl>
                                        <p:attrNameLst>
                                          <p:attrName>style.visibility</p:attrName>
                                        </p:attrNameLst>
                                      </p:cBhvr>
                                      <p:to>
                                        <p:strVal val="visible"/>
                                      </p:to>
                                    </p:set>
                                    <p:animEffect transition="in" filter="barn(inVertical)">
                                      <p:cBhvr>
                                        <p:cTn id="83" dur="3000"/>
                                        <p:tgtEl>
                                          <p:spTgt spid="46"/>
                                        </p:tgtEl>
                                      </p:cBhvr>
                                    </p:animEffect>
                                  </p:childTnLst>
                                </p:cTn>
                              </p:par>
                            </p:childTnLst>
                          </p:cTn>
                        </p:par>
                        <p:par>
                          <p:cTn id="84" fill="hold">
                            <p:stCondLst>
                              <p:cond delay="101000"/>
                            </p:stCondLst>
                            <p:childTnLst>
                              <p:par>
                                <p:cTn id="85" presetID="16" presetClass="entr" presetSubtype="21" fill="hold" grpId="0" nodeType="afterEffect">
                                  <p:stCondLst>
                                    <p:cond delay="2000"/>
                                  </p:stCondLst>
                                  <p:childTnLst>
                                    <p:set>
                                      <p:cBhvr>
                                        <p:cTn id="86" dur="1" fill="hold">
                                          <p:stCondLst>
                                            <p:cond delay="0"/>
                                          </p:stCondLst>
                                        </p:cTn>
                                        <p:tgtEl>
                                          <p:spTgt spid="47"/>
                                        </p:tgtEl>
                                        <p:attrNameLst>
                                          <p:attrName>style.visibility</p:attrName>
                                        </p:attrNameLst>
                                      </p:cBhvr>
                                      <p:to>
                                        <p:strVal val="visible"/>
                                      </p:to>
                                    </p:set>
                                    <p:animEffect transition="in" filter="barn(inVertical)">
                                      <p:cBhvr>
                                        <p:cTn id="87" dur="3000"/>
                                        <p:tgtEl>
                                          <p:spTgt spid="47"/>
                                        </p:tgtEl>
                                      </p:cBhvr>
                                    </p:animEffect>
                                  </p:childTnLst>
                                </p:cTn>
                              </p:par>
                            </p:childTnLst>
                          </p:cTn>
                        </p:par>
                        <p:par>
                          <p:cTn id="88" fill="hold">
                            <p:stCondLst>
                              <p:cond delay="106000"/>
                            </p:stCondLst>
                            <p:childTnLst>
                              <p:par>
                                <p:cTn id="89" presetID="16" presetClass="entr" presetSubtype="21" fill="hold" grpId="0" nodeType="afterEffect">
                                  <p:stCondLst>
                                    <p:cond delay="2000"/>
                                  </p:stCondLst>
                                  <p:childTnLst>
                                    <p:set>
                                      <p:cBhvr>
                                        <p:cTn id="90" dur="1" fill="hold">
                                          <p:stCondLst>
                                            <p:cond delay="0"/>
                                          </p:stCondLst>
                                        </p:cTn>
                                        <p:tgtEl>
                                          <p:spTgt spid="48"/>
                                        </p:tgtEl>
                                        <p:attrNameLst>
                                          <p:attrName>style.visibility</p:attrName>
                                        </p:attrNameLst>
                                      </p:cBhvr>
                                      <p:to>
                                        <p:strVal val="visible"/>
                                      </p:to>
                                    </p:set>
                                    <p:animEffect transition="in" filter="barn(inVertical)">
                                      <p:cBhvr>
                                        <p:cTn id="91" dur="3000"/>
                                        <p:tgtEl>
                                          <p:spTgt spid="48"/>
                                        </p:tgtEl>
                                      </p:cBhvr>
                                    </p:animEffect>
                                  </p:childTnLst>
                                </p:cTn>
                              </p:par>
                            </p:childTnLst>
                          </p:cTn>
                        </p:par>
                        <p:par>
                          <p:cTn id="92" fill="hold">
                            <p:stCondLst>
                              <p:cond delay="111000"/>
                            </p:stCondLst>
                            <p:childTnLst>
                              <p:par>
                                <p:cTn id="93" presetID="16" presetClass="entr" presetSubtype="21" fill="hold" grpId="0" nodeType="afterEffect">
                                  <p:stCondLst>
                                    <p:cond delay="2000"/>
                                  </p:stCondLst>
                                  <p:childTnLst>
                                    <p:set>
                                      <p:cBhvr>
                                        <p:cTn id="94" dur="1" fill="hold">
                                          <p:stCondLst>
                                            <p:cond delay="0"/>
                                          </p:stCondLst>
                                        </p:cTn>
                                        <p:tgtEl>
                                          <p:spTgt spid="50"/>
                                        </p:tgtEl>
                                        <p:attrNameLst>
                                          <p:attrName>style.visibility</p:attrName>
                                        </p:attrNameLst>
                                      </p:cBhvr>
                                      <p:to>
                                        <p:strVal val="visible"/>
                                      </p:to>
                                    </p:set>
                                    <p:animEffect transition="in" filter="barn(inVertical)">
                                      <p:cBhvr>
                                        <p:cTn id="95" dur="3000"/>
                                        <p:tgtEl>
                                          <p:spTgt spid="50"/>
                                        </p:tgtEl>
                                      </p:cBhvr>
                                    </p:animEffect>
                                  </p:childTnLst>
                                </p:cTn>
                              </p:par>
                            </p:childTnLst>
                          </p:cTn>
                        </p:par>
                        <p:par>
                          <p:cTn id="96" fill="hold">
                            <p:stCondLst>
                              <p:cond delay="116000"/>
                            </p:stCondLst>
                            <p:childTnLst>
                              <p:par>
                                <p:cTn id="97" presetID="16" presetClass="entr" presetSubtype="21" fill="hold" grpId="0" nodeType="afterEffect">
                                  <p:stCondLst>
                                    <p:cond delay="2000"/>
                                  </p:stCondLst>
                                  <p:childTnLst>
                                    <p:set>
                                      <p:cBhvr>
                                        <p:cTn id="98" dur="1" fill="hold">
                                          <p:stCondLst>
                                            <p:cond delay="0"/>
                                          </p:stCondLst>
                                        </p:cTn>
                                        <p:tgtEl>
                                          <p:spTgt spid="51"/>
                                        </p:tgtEl>
                                        <p:attrNameLst>
                                          <p:attrName>style.visibility</p:attrName>
                                        </p:attrNameLst>
                                      </p:cBhvr>
                                      <p:to>
                                        <p:strVal val="visible"/>
                                      </p:to>
                                    </p:set>
                                    <p:animEffect transition="in" filter="barn(inVertical)">
                                      <p:cBhvr>
                                        <p:cTn id="99" dur="3000"/>
                                        <p:tgtEl>
                                          <p:spTgt spid="51"/>
                                        </p:tgtEl>
                                      </p:cBhvr>
                                    </p:animEffect>
                                  </p:childTnLst>
                                </p:cTn>
                              </p:par>
                            </p:childTnLst>
                          </p:cTn>
                        </p:par>
                        <p:par>
                          <p:cTn id="100" fill="hold">
                            <p:stCondLst>
                              <p:cond delay="121000"/>
                            </p:stCondLst>
                            <p:childTnLst>
                              <p:par>
                                <p:cTn id="101" presetID="16" presetClass="entr" presetSubtype="21" fill="hold" grpId="0" nodeType="afterEffect">
                                  <p:stCondLst>
                                    <p:cond delay="2000"/>
                                  </p:stCondLst>
                                  <p:childTnLst>
                                    <p:set>
                                      <p:cBhvr>
                                        <p:cTn id="102" dur="1" fill="hold">
                                          <p:stCondLst>
                                            <p:cond delay="0"/>
                                          </p:stCondLst>
                                        </p:cTn>
                                        <p:tgtEl>
                                          <p:spTgt spid="43"/>
                                        </p:tgtEl>
                                        <p:attrNameLst>
                                          <p:attrName>style.visibility</p:attrName>
                                        </p:attrNameLst>
                                      </p:cBhvr>
                                      <p:to>
                                        <p:strVal val="visible"/>
                                      </p:to>
                                    </p:set>
                                    <p:animEffect transition="in" filter="barn(inVertical)">
                                      <p:cBhvr>
                                        <p:cTn id="103" dur="3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3" grpId="0"/>
      <p:bldP spid="2"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48F8939-1380-4841-EDFC-31A9E5C9D19E}"/>
              </a:ext>
            </a:extLst>
          </p:cNvPr>
          <p:cNvSpPr/>
          <p:nvPr/>
        </p:nvSpPr>
        <p:spPr>
          <a:xfrm>
            <a:off x="0" y="0"/>
            <a:ext cx="12192000" cy="6156322"/>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1FBEE519-67BC-55C4-3825-DB65735E6876}"/>
              </a:ext>
            </a:extLst>
          </p:cNvPr>
          <p:cNvSpPr/>
          <p:nvPr/>
        </p:nvSpPr>
        <p:spPr>
          <a:xfrm>
            <a:off x="995842" y="752164"/>
            <a:ext cx="11566982" cy="531909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48373" y="37046"/>
            <a:ext cx="11091096" cy="692727"/>
          </a:xfrm>
          <a:prstGeom prst="roundRect">
            <a:avLst/>
          </a:prstGeom>
          <a:solidFill>
            <a:srgbClr val="FFFF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b="1" dirty="0">
                <a:ln w="0"/>
                <a:solidFill>
                  <a:srgbClr val="FF0000"/>
                </a:solidFill>
                <a:latin typeface="BIZ UDPゴシック" panose="020B0400000000000000" pitchFamily="50" charset="-128"/>
                <a:ea typeface="BIZ UDPゴシック" panose="020B0400000000000000" pitchFamily="50" charset="-128"/>
              </a:rPr>
              <a:t>自殺のサインを察知した際の具体的な対応</a:t>
            </a:r>
            <a:endParaRPr kumimoji="1" lang="ja-JP" altLang="en-US" sz="3600" b="1" dirty="0">
              <a:ln w="0"/>
              <a:solidFill>
                <a:srgbClr val="FF0000"/>
              </a:solidFill>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1108919" y="880843"/>
            <a:ext cx="10954449" cy="3538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児童生徒の危険サインや自殺危機を認知</a:t>
            </a:r>
          </a:p>
        </p:txBody>
      </p:sp>
      <p:sp>
        <p:nvSpPr>
          <p:cNvPr id="52" name="正方形/長方形 51"/>
          <p:cNvSpPr/>
          <p:nvPr/>
        </p:nvSpPr>
        <p:spPr>
          <a:xfrm>
            <a:off x="1108919" y="1411609"/>
            <a:ext cx="10954450" cy="1747531"/>
          </a:xfrm>
          <a:prstGeom prst="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b="1" u="sng" dirty="0">
                <a:solidFill>
                  <a:srgbClr val="00B050"/>
                </a:solidFill>
                <a:latin typeface="BIZ UDPゴシック" panose="020B0400000000000000" pitchFamily="50" charset="-128"/>
                <a:ea typeface="BIZ UDPゴシック" panose="020B0400000000000000" pitchFamily="50" charset="-128"/>
              </a:rPr>
              <a:t>１　「ＴＡＬＫの原則」に基づき、児童生徒本人に寄り添う</a:t>
            </a:r>
            <a:endParaRPr kumimoji="1" lang="en-US" altLang="ja-JP" sz="2400" b="1" u="sng" dirty="0">
              <a:solidFill>
                <a:srgbClr val="00B050"/>
              </a:solidFill>
              <a:latin typeface="BIZ UDPゴシック" panose="020B0400000000000000" pitchFamily="50" charset="-128"/>
              <a:ea typeface="BIZ UDPゴシック" panose="020B0400000000000000" pitchFamily="50" charset="-128"/>
            </a:endParaRPr>
          </a:p>
          <a:p>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留意点</a:t>
            </a:r>
            <a:r>
              <a:rPr kumimoji="1" lang="en-US" altLang="ja-JP" sz="1600" b="1" dirty="0">
                <a:latin typeface="BIZ UDPゴシック" panose="020B0400000000000000" pitchFamily="50" charset="-128"/>
                <a:ea typeface="BIZ UDPゴシック" panose="020B0400000000000000" pitchFamily="50" charset="-128"/>
              </a:rPr>
              <a:t>】</a:t>
            </a:r>
          </a:p>
          <a:p>
            <a:r>
              <a:rPr kumimoji="1" lang="ja-JP" altLang="en-US" sz="1600" b="1" dirty="0">
                <a:latin typeface="BIZ UDPゴシック" panose="020B0400000000000000" pitchFamily="50" charset="-128"/>
                <a:ea typeface="BIZ UDPゴシック" panose="020B0400000000000000" pitchFamily="50" charset="-128"/>
              </a:rPr>
              <a:t>〇児童生徒を一人にしない　　〇急に児童生徒との関係を切らない</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〇一人で抱え込まない</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〇秘密にしてほしいと言われた場合、児童生徒のつらい気持ちを尊重しつつ、</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　学校が組織として対応する必要があることを丁寧に説明し、理解を得る。</a:t>
            </a:r>
          </a:p>
        </p:txBody>
      </p:sp>
      <p:sp>
        <p:nvSpPr>
          <p:cNvPr id="54" name="正方形/長方形 53"/>
          <p:cNvSpPr/>
          <p:nvPr/>
        </p:nvSpPr>
        <p:spPr>
          <a:xfrm>
            <a:off x="1108919" y="3321753"/>
            <a:ext cx="10954450" cy="1243595"/>
          </a:xfrm>
          <a:prstGeom prst="rect">
            <a:avLst/>
          </a:prstGeom>
          <a:ln w="3810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b="1" u="sng" dirty="0">
                <a:solidFill>
                  <a:srgbClr val="FFC000"/>
                </a:solidFill>
                <a:latin typeface="BIZ UDPゴシック" panose="020B0400000000000000" pitchFamily="50" charset="-128"/>
                <a:ea typeface="BIZ UDPゴシック" panose="020B0400000000000000" pitchFamily="50" charset="-128"/>
              </a:rPr>
              <a:t>２　児童生徒の安全を確保する</a:t>
            </a:r>
            <a:endParaRPr kumimoji="1" lang="en-US" altLang="ja-JP" sz="2400" b="1" u="sng" dirty="0">
              <a:solidFill>
                <a:srgbClr val="FFC000"/>
              </a:solidFill>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①管理職、生徒指導主任、学年主任、養護教諭等に報告する</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②生徒</a:t>
            </a:r>
            <a:r>
              <a:rPr kumimoji="1" lang="ja-JP" altLang="en-US" sz="1600" b="1">
                <a:latin typeface="BIZ UDPゴシック" panose="020B0400000000000000" pitchFamily="50" charset="-128"/>
                <a:ea typeface="BIZ UDPゴシック" panose="020B0400000000000000" pitchFamily="50" charset="-128"/>
              </a:rPr>
              <a:t>指導部会や</a:t>
            </a:r>
            <a:r>
              <a:rPr kumimoji="1" lang="ja-JP" altLang="en-US" sz="1600" b="1" dirty="0">
                <a:latin typeface="BIZ UDPゴシック" panose="020B0400000000000000" pitchFamily="50" charset="-128"/>
                <a:ea typeface="BIZ UDPゴシック" panose="020B0400000000000000" pitchFamily="50" charset="-128"/>
              </a:rPr>
              <a:t>学年会等、校内組織で情報共有し、対応策を検討する</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③事案に応じた組織を編成し、ＳＣ、ＳＳＷ、学校医等の助言を得ながら対応する</a:t>
            </a:r>
            <a:endParaRPr kumimoji="1" lang="en-US" altLang="ja-JP" sz="1600" b="1" dirty="0">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8887014" y="2002413"/>
            <a:ext cx="2236510" cy="707886"/>
          </a:xfrm>
          <a:prstGeom prst="rect">
            <a:avLst/>
          </a:prstGeom>
          <a:noFill/>
        </p:spPr>
        <p:txBody>
          <a:bodyPr wrap="none" lIns="91440" tIns="45720" rIns="91440" bIns="45720">
            <a:spAutoFit/>
          </a:bodyPr>
          <a:lstStyle/>
          <a:p>
            <a:pPr algn="ctr"/>
            <a:r>
              <a:rPr lang="ja-JP" altLang="en-US" sz="4000" b="1" dirty="0">
                <a:ln w="0"/>
                <a:solidFill>
                  <a:srgbClr val="FF0000"/>
                </a:solidFill>
                <a:latin typeface="BIZ UDPゴシック" panose="020B0400000000000000" pitchFamily="50" charset="-128"/>
                <a:ea typeface="BIZ UDPゴシック" panose="020B0400000000000000" pitchFamily="50" charset="-128"/>
              </a:rPr>
              <a:t>個人対応</a:t>
            </a:r>
            <a:endParaRPr lang="ja-JP" altLang="en-US" sz="4000" b="1" cap="none" spc="0" dirty="0">
              <a:ln w="0"/>
              <a:solidFill>
                <a:srgbClr val="FF0000"/>
              </a:solidFill>
              <a:latin typeface="BIZ UDPゴシック" panose="020B0400000000000000" pitchFamily="50" charset="-128"/>
              <a:ea typeface="BIZ UDPゴシック" panose="020B0400000000000000" pitchFamily="50" charset="-128"/>
            </a:endParaRPr>
          </a:p>
        </p:txBody>
      </p:sp>
      <p:sp>
        <p:nvSpPr>
          <p:cNvPr id="56" name="正方形/長方形 55"/>
          <p:cNvSpPr/>
          <p:nvPr/>
        </p:nvSpPr>
        <p:spPr>
          <a:xfrm>
            <a:off x="8887014" y="3669217"/>
            <a:ext cx="2236510" cy="707886"/>
          </a:xfrm>
          <a:prstGeom prst="rect">
            <a:avLst/>
          </a:prstGeom>
          <a:noFill/>
        </p:spPr>
        <p:txBody>
          <a:bodyPr wrap="none" lIns="91440" tIns="45720" rIns="91440" bIns="45720">
            <a:spAutoFit/>
          </a:bodyPr>
          <a:lstStyle/>
          <a:p>
            <a:pPr algn="ctr"/>
            <a:r>
              <a:rPr lang="ja-JP" altLang="en-US" sz="4000" b="1" dirty="0">
                <a:ln w="0"/>
                <a:solidFill>
                  <a:srgbClr val="FF0000"/>
                </a:solidFill>
                <a:latin typeface="BIZ UDゴシック" panose="020B0400000000000000" pitchFamily="49" charset="-128"/>
                <a:ea typeface="BIZ UDゴシック" panose="020B0400000000000000" pitchFamily="49" charset="-128"/>
              </a:rPr>
              <a:t>組織対応</a:t>
            </a:r>
            <a:endParaRPr lang="ja-JP" altLang="en-US" sz="4000" b="1" cap="none" spc="0" dirty="0">
              <a:ln w="0"/>
              <a:solidFill>
                <a:srgbClr val="FF0000"/>
              </a:solidFill>
              <a:latin typeface="BIZ UDゴシック" panose="020B0400000000000000" pitchFamily="49" charset="-128"/>
              <a:ea typeface="BIZ UDゴシック" panose="020B0400000000000000" pitchFamily="49" charset="-128"/>
            </a:endParaRPr>
          </a:p>
        </p:txBody>
      </p:sp>
      <p:sp>
        <p:nvSpPr>
          <p:cNvPr id="8" name="下矢印 7"/>
          <p:cNvSpPr/>
          <p:nvPr/>
        </p:nvSpPr>
        <p:spPr>
          <a:xfrm>
            <a:off x="9889704" y="2710299"/>
            <a:ext cx="23113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6384523" y="4744760"/>
            <a:ext cx="5678845" cy="1243595"/>
          </a:xfrm>
          <a:prstGeom prst="rect">
            <a:avLst/>
          </a:prstGeom>
          <a:ln w="38100">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b="1" u="sng" dirty="0">
                <a:solidFill>
                  <a:srgbClr val="7030A0"/>
                </a:solidFill>
                <a:latin typeface="BIZ UDPゴシック" panose="020B0400000000000000" pitchFamily="50" charset="-128"/>
                <a:ea typeface="BIZ UDPゴシック" panose="020B0400000000000000" pitchFamily="50" charset="-128"/>
              </a:rPr>
              <a:t>４　関係機関との連携</a:t>
            </a:r>
            <a:endParaRPr kumimoji="1" lang="en-US" altLang="ja-JP" sz="2400" b="1" u="sng" dirty="0">
              <a:solidFill>
                <a:srgbClr val="7030A0"/>
              </a:solidFill>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①警察との連携</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②医療機関への相談（主治医との連携）</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③児童相談所等、福祉機関との連携</a:t>
            </a:r>
            <a:endParaRPr kumimoji="1" lang="en-US" altLang="ja-JP" sz="1600" b="1" dirty="0">
              <a:latin typeface="BIZ UDPゴシック" panose="020B0400000000000000" pitchFamily="50" charset="-128"/>
              <a:ea typeface="BIZ UDPゴシック" panose="020B0400000000000000" pitchFamily="50" charset="-128"/>
            </a:endParaRPr>
          </a:p>
        </p:txBody>
      </p:sp>
      <p:sp>
        <p:nvSpPr>
          <p:cNvPr id="3" name="スライド番号プレースホルダー 5">
            <a:extLst>
              <a:ext uri="{FF2B5EF4-FFF2-40B4-BE49-F238E27FC236}">
                <a16:creationId xmlns:a16="http://schemas.microsoft.com/office/drawing/2014/main" id="{1C196E44-B586-5BC8-0780-17965CED600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16</a:t>
            </a:fld>
            <a:endParaRPr lang="ja-JP" altLang="en-US" b="1" dirty="0">
              <a:solidFill>
                <a:schemeClr val="bg1"/>
              </a:solidFill>
            </a:endParaRPr>
          </a:p>
        </p:txBody>
      </p:sp>
      <p:sp>
        <p:nvSpPr>
          <p:cNvPr id="10" name="タイトル 2">
            <a:extLst>
              <a:ext uri="{FF2B5EF4-FFF2-40B4-BE49-F238E27FC236}">
                <a16:creationId xmlns:a16="http://schemas.microsoft.com/office/drawing/2014/main" id="{85339B4C-EB63-0EDC-AE8A-32E55F1BCDFC}"/>
              </a:ext>
            </a:extLst>
          </p:cNvPr>
          <p:cNvSpPr txBox="1">
            <a:spLocks/>
          </p:cNvSpPr>
          <p:nvPr/>
        </p:nvSpPr>
        <p:spPr>
          <a:xfrm>
            <a:off x="0" y="6319137"/>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11" name="Picture 2" descr="C:\Users\791878\Desktop\H29\コバトン（png形式）\53-1-04.png">
            <a:extLst>
              <a:ext uri="{FF2B5EF4-FFF2-40B4-BE49-F238E27FC236}">
                <a16:creationId xmlns:a16="http://schemas.microsoft.com/office/drawing/2014/main" id="{41426697-D74C-C22D-CE5E-4662F0AD0F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a:extLst>
              <a:ext uri="{FF2B5EF4-FFF2-40B4-BE49-F238E27FC236}">
                <a16:creationId xmlns:a16="http://schemas.microsoft.com/office/drawing/2014/main" id="{F9A2093F-D935-1E14-3A5F-C7426F627239}"/>
              </a:ext>
            </a:extLst>
          </p:cNvPr>
          <p:cNvSpPr/>
          <p:nvPr/>
        </p:nvSpPr>
        <p:spPr>
          <a:xfrm>
            <a:off x="158114" y="838471"/>
            <a:ext cx="695739" cy="5214857"/>
          </a:xfrm>
          <a:prstGeom prst="rec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具体的な対応</a:t>
            </a:r>
          </a:p>
        </p:txBody>
      </p:sp>
      <p:sp>
        <p:nvSpPr>
          <p:cNvPr id="15" name="楕円 14">
            <a:extLst>
              <a:ext uri="{FF2B5EF4-FFF2-40B4-BE49-F238E27FC236}">
                <a16:creationId xmlns:a16="http://schemas.microsoft.com/office/drawing/2014/main" id="{9D9102BD-9EF5-241B-71C9-4B74BF80BD02}"/>
              </a:ext>
            </a:extLst>
          </p:cNvPr>
          <p:cNvSpPr/>
          <p:nvPr/>
        </p:nvSpPr>
        <p:spPr>
          <a:xfrm>
            <a:off x="0" y="8752"/>
            <a:ext cx="995842" cy="995842"/>
          </a:xfrm>
          <a:prstGeom prst="ellipse">
            <a:avLst/>
          </a:prstGeom>
          <a:ln>
            <a:solidFill>
              <a:srgbClr val="FF66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7" name="グラフィックス 16" descr="役員室 単色塗りつぶし">
            <a:extLst>
              <a:ext uri="{FF2B5EF4-FFF2-40B4-BE49-F238E27FC236}">
                <a16:creationId xmlns:a16="http://schemas.microsoft.com/office/drawing/2014/main" id="{F739307B-49E4-760E-C591-90F41927CE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31" y="49940"/>
            <a:ext cx="914400" cy="914400"/>
          </a:xfrm>
          <a:prstGeom prst="rect">
            <a:avLst/>
          </a:prstGeom>
        </p:spPr>
      </p:pic>
      <p:sp>
        <p:nvSpPr>
          <p:cNvPr id="5" name="下矢印 4"/>
          <p:cNvSpPr/>
          <p:nvPr/>
        </p:nvSpPr>
        <p:spPr>
          <a:xfrm>
            <a:off x="5857624" y="1271948"/>
            <a:ext cx="484632" cy="165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下矢印 52"/>
          <p:cNvSpPr/>
          <p:nvPr/>
        </p:nvSpPr>
        <p:spPr>
          <a:xfrm>
            <a:off x="5857624" y="3193601"/>
            <a:ext cx="484632" cy="165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1108919" y="4745680"/>
            <a:ext cx="5246693" cy="1243595"/>
          </a:xfrm>
          <a:prstGeom prst="rect">
            <a:avLst/>
          </a:prstGeom>
          <a:ln w="3810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b="1" u="sng" dirty="0">
                <a:solidFill>
                  <a:srgbClr val="0070C0"/>
                </a:solidFill>
                <a:latin typeface="BIZ UDPゴシック" panose="020B0400000000000000" pitchFamily="50" charset="-128"/>
                <a:ea typeface="BIZ UDPゴシック" panose="020B0400000000000000" pitchFamily="50" charset="-128"/>
              </a:rPr>
              <a:t>３　保護者との連携</a:t>
            </a:r>
            <a:endParaRPr kumimoji="1" lang="en-US" altLang="ja-JP" sz="2400" b="1" u="sng" dirty="0">
              <a:solidFill>
                <a:srgbClr val="0070C0"/>
              </a:solidFill>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①情報共有と相談を並行して行う</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②学校の対応方針を示す</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600" b="1" dirty="0">
                <a:latin typeface="BIZ UDPゴシック" panose="020B0400000000000000" pitchFamily="50" charset="-128"/>
                <a:ea typeface="BIZ UDPゴシック" panose="020B0400000000000000" pitchFamily="50" charset="-128"/>
              </a:rPr>
              <a:t>③家庭における児童生徒の見守りを依頼する</a:t>
            </a:r>
            <a:endParaRPr kumimoji="1" lang="en-US" altLang="ja-JP" sz="1600" b="1" dirty="0">
              <a:latin typeface="BIZ UDPゴシック" panose="020B0400000000000000" pitchFamily="50" charset="-128"/>
              <a:ea typeface="BIZ UDPゴシック" panose="020B0400000000000000" pitchFamily="50" charset="-128"/>
            </a:endParaRPr>
          </a:p>
        </p:txBody>
      </p:sp>
      <p:sp>
        <p:nvSpPr>
          <p:cNvPr id="55" name="下矢印 54"/>
          <p:cNvSpPr/>
          <p:nvPr/>
        </p:nvSpPr>
        <p:spPr>
          <a:xfrm>
            <a:off x="5857624" y="4610129"/>
            <a:ext cx="484632" cy="165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3969245"/>
      </p:ext>
    </p:extLst>
  </p:cSld>
  <p:clrMapOvr>
    <a:masterClrMapping/>
  </p:clrMapOvr>
  <mc:AlternateContent xmlns:mc="http://schemas.openxmlformats.org/markup-compatibility/2006" xmlns:p14="http://schemas.microsoft.com/office/powerpoint/2010/main">
    <mc:Choice Requires="p14">
      <p:transition spd="slow" p14:dur="200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par>
                          <p:cTn id="8" fill="hold">
                            <p:stCondLst>
                              <p:cond delay="6000"/>
                            </p:stCondLst>
                            <p:childTnLst>
                              <p:par>
                                <p:cTn id="9" presetID="10" presetClass="entr" presetSubtype="0" fill="hold" grpId="0"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par>
                          <p:cTn id="12" fill="hold">
                            <p:stCondLst>
                              <p:cond delay="1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1500"/>
                            </p:stCondLst>
                            <p:childTnLst>
                              <p:par>
                                <p:cTn id="17" presetID="10" presetClass="entr" presetSubtype="0" fill="hold" grpId="0" nodeType="afterEffect">
                                  <p:stCondLst>
                                    <p:cond delay="200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3000"/>
                                        <p:tgtEl>
                                          <p:spTgt spid="52"/>
                                        </p:tgtEl>
                                      </p:cBhvr>
                                    </p:animEffect>
                                  </p:childTnLst>
                                </p:cTn>
                              </p:par>
                            </p:childTnLst>
                          </p:cTn>
                        </p:par>
                        <p:par>
                          <p:cTn id="20" fill="hold">
                            <p:stCondLst>
                              <p:cond delay="16500"/>
                            </p:stCondLst>
                            <p:childTnLst>
                              <p:par>
                                <p:cTn id="21" presetID="22" presetClass="entr" presetSubtype="4" fill="hold" grpId="0" nodeType="afterEffect">
                                  <p:stCondLst>
                                    <p:cond delay="200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3000"/>
                                        <p:tgtEl>
                                          <p:spTgt spid="6"/>
                                        </p:tgtEl>
                                      </p:cBhvr>
                                    </p:animEffect>
                                  </p:childTnLst>
                                </p:cTn>
                              </p:par>
                            </p:childTnLst>
                          </p:cTn>
                        </p:par>
                        <p:par>
                          <p:cTn id="24" fill="hold">
                            <p:stCondLst>
                              <p:cond delay="215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22000"/>
                            </p:stCondLst>
                            <p:childTnLst>
                              <p:par>
                                <p:cTn id="32" presetID="10" presetClass="entr" presetSubtype="0" fill="hold" grpId="0" nodeType="afterEffect">
                                  <p:stCondLst>
                                    <p:cond delay="200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3000"/>
                                        <p:tgtEl>
                                          <p:spTgt spid="54"/>
                                        </p:tgtEl>
                                      </p:cBhvr>
                                    </p:animEffect>
                                  </p:childTnLst>
                                </p:cTn>
                              </p:par>
                            </p:childTnLst>
                          </p:cTn>
                        </p:par>
                        <p:par>
                          <p:cTn id="35" fill="hold">
                            <p:stCondLst>
                              <p:cond delay="27000"/>
                            </p:stCondLst>
                            <p:childTnLst>
                              <p:par>
                                <p:cTn id="36" presetID="10" presetClass="entr" presetSubtype="0" fill="hold" grpId="0" nodeType="afterEffect">
                                  <p:stCondLst>
                                    <p:cond delay="2000"/>
                                  </p:stCondLst>
                                  <p:childTnLst>
                                    <p:set>
                                      <p:cBhvr>
                                        <p:cTn id="37" dur="1" fill="hold">
                                          <p:stCondLst>
                                            <p:cond delay="0"/>
                                          </p:stCondLst>
                                        </p:cTn>
                                        <p:tgtEl>
                                          <p:spTgt spid="56">
                                            <p:txEl>
                                              <p:pRg st="0" end="0"/>
                                            </p:txEl>
                                          </p:spTgt>
                                        </p:tgtEl>
                                        <p:attrNameLst>
                                          <p:attrName>style.visibility</p:attrName>
                                        </p:attrNameLst>
                                      </p:cBhvr>
                                      <p:to>
                                        <p:strVal val="visible"/>
                                      </p:to>
                                    </p:set>
                                    <p:animEffect transition="in" filter="fade">
                                      <p:cBhvr>
                                        <p:cTn id="38" dur="3000"/>
                                        <p:tgtEl>
                                          <p:spTgt spid="56">
                                            <p:txEl>
                                              <p:pRg st="0" end="0"/>
                                            </p:txEl>
                                          </p:spTgt>
                                        </p:tgtEl>
                                      </p:cBhvr>
                                    </p:animEffect>
                                  </p:childTnLst>
                                </p:cTn>
                              </p:par>
                            </p:childTnLst>
                          </p:cTn>
                        </p:par>
                        <p:par>
                          <p:cTn id="39" fill="hold">
                            <p:stCondLst>
                              <p:cond delay="32000"/>
                            </p:stCondLst>
                            <p:childTnLst>
                              <p:par>
                                <p:cTn id="40" presetID="10" presetClass="entr" presetSubtype="0"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par>
                          <p:cTn id="43" fill="hold">
                            <p:stCondLst>
                              <p:cond delay="32500"/>
                            </p:stCondLst>
                            <p:childTnLst>
                              <p:par>
                                <p:cTn id="44" presetID="10" presetClass="entr" presetSubtype="0" fill="hold" grpId="0" nodeType="afterEffect">
                                  <p:stCondLst>
                                    <p:cond delay="200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3000"/>
                                        <p:tgtEl>
                                          <p:spTgt spid="57"/>
                                        </p:tgtEl>
                                      </p:cBhvr>
                                    </p:animEffect>
                                  </p:childTnLst>
                                </p:cTn>
                              </p:par>
                            </p:childTnLst>
                          </p:cTn>
                        </p:par>
                        <p:par>
                          <p:cTn id="47" fill="hold">
                            <p:stCondLst>
                              <p:cond delay="37500"/>
                            </p:stCondLst>
                            <p:childTnLst>
                              <p:par>
                                <p:cTn id="48" presetID="10" presetClass="entr" presetSubtype="0" fill="hold" grpId="0" nodeType="afterEffect">
                                  <p:stCondLst>
                                    <p:cond delay="200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3000"/>
                                        <p:tgtEl>
                                          <p:spTgt spid="58"/>
                                        </p:tgtEl>
                                      </p:cBhvr>
                                    </p:animEffect>
                                  </p:childTnLst>
                                </p:cTn>
                              </p:par>
                            </p:childTnLst>
                          </p:cTn>
                        </p:par>
                        <p:par>
                          <p:cTn id="51" fill="hold">
                            <p:stCondLst>
                              <p:cond delay="42500"/>
                            </p:stCondLst>
                            <p:childTnLst>
                              <p:par>
                                <p:cTn id="52" presetID="6" presetClass="emph" presetSubtype="0" fill="hold" grpId="1" nodeType="afterEffect">
                                  <p:stCondLst>
                                    <p:cond delay="0"/>
                                  </p:stCondLst>
                                  <p:childTnLst>
                                    <p:animScale>
                                      <p:cBhvr>
                                        <p:cTn id="53" dur="2000" fill="hold"/>
                                        <p:tgtEl>
                                          <p:spTgt spid="56">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2" grpId="0" animBg="1"/>
      <p:bldP spid="54" grpId="0" animBg="1"/>
      <p:bldP spid="6" grpId="0"/>
      <p:bldP spid="56" grpId="0" build="allAtOnce"/>
      <p:bldP spid="56" grpId="1" build="allAtOnce"/>
      <p:bldP spid="8" grpId="0" animBg="1"/>
      <p:bldP spid="58" grpId="0" animBg="1"/>
      <p:bldP spid="5" grpId="0" animBg="1"/>
      <p:bldP spid="53" grpId="0" animBg="1"/>
      <p:bldP spid="57" grpId="0" animBg="1"/>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E24C39-2611-42A7-697E-D404DFB6C149}"/>
              </a:ext>
            </a:extLst>
          </p:cNvPr>
          <p:cNvSpPr/>
          <p:nvPr/>
        </p:nvSpPr>
        <p:spPr>
          <a:xfrm>
            <a:off x="0" y="0"/>
            <a:ext cx="12192000" cy="6156322"/>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928B24FC-01D9-3F78-AA6A-95994CF7503F}"/>
              </a:ext>
            </a:extLst>
          </p:cNvPr>
          <p:cNvSpPr/>
          <p:nvPr/>
        </p:nvSpPr>
        <p:spPr>
          <a:xfrm>
            <a:off x="995842" y="752164"/>
            <a:ext cx="11566982" cy="5319096"/>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61215" y="7660"/>
            <a:ext cx="10984846"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b="1" dirty="0">
                <a:ln w="0"/>
                <a:solidFill>
                  <a:srgbClr val="FF0000"/>
                </a:solidFill>
                <a:latin typeface="BIZ UDPゴシック" panose="020B0400000000000000" pitchFamily="50" charset="-128"/>
                <a:ea typeface="BIZ UDPゴシック" panose="020B0400000000000000" pitchFamily="50" charset="-128"/>
              </a:rPr>
              <a:t>自傷する児童生徒への対応</a:t>
            </a:r>
            <a:endParaRPr kumimoji="1" lang="ja-JP" altLang="en-US" sz="3600" b="1" dirty="0">
              <a:ln w="0"/>
              <a:solidFill>
                <a:srgbClr val="FF0000"/>
              </a:solidFill>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1672082" y="5798059"/>
            <a:ext cx="10705330" cy="307777"/>
          </a:xfrm>
          <a:prstGeom prst="rect">
            <a:avLst/>
          </a:prstGeom>
        </p:spPr>
        <p:txBody>
          <a:bodyPr wrap="square">
            <a:spAutoFit/>
          </a:bodyPr>
          <a:lstStyle/>
          <a:p>
            <a:pPr algn="dist"/>
            <a:r>
              <a:rPr lang="ja-JP" altLang="en-US" sz="1400" b="1" dirty="0">
                <a:latin typeface="BIZ UDゴシック" panose="020B0400000000000000" pitchFamily="49" charset="-128"/>
                <a:ea typeface="BIZ UDゴシック" panose="020B0400000000000000" pitchFamily="49" charset="-128"/>
              </a:rPr>
              <a:t>参考：自傷・自殺のことがわかる本　自分を傷つけない生き方のレッスン（監修　松本俊彦）</a:t>
            </a:r>
            <a:endParaRPr lang="ja-JP" altLang="en-US" sz="16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16" name="正方形/長方形 15"/>
          <p:cNvSpPr/>
          <p:nvPr/>
        </p:nvSpPr>
        <p:spPr>
          <a:xfrm>
            <a:off x="1061216" y="803940"/>
            <a:ext cx="10984846" cy="1384995"/>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r>
              <a:rPr lang="ja-JP" altLang="en-US" sz="1400" b="1" dirty="0">
                <a:ln w="0"/>
                <a:latin typeface="BIZ UDPゴシック" panose="020B0400000000000000" pitchFamily="50" charset="-128"/>
                <a:ea typeface="BIZ UDPゴシック" panose="020B0400000000000000" pitchFamily="50" charset="-128"/>
              </a:rPr>
              <a:t>　中高生を対象にした複数の調査では、</a:t>
            </a:r>
            <a:r>
              <a:rPr lang="ja-JP" altLang="en-US" sz="1400" b="1" dirty="0">
                <a:ln w="0"/>
                <a:solidFill>
                  <a:srgbClr val="0070C0"/>
                </a:solidFill>
                <a:latin typeface="BIZ UDPゴシック" panose="020B0400000000000000" pitchFamily="50" charset="-128"/>
                <a:ea typeface="BIZ UDPゴシック" panose="020B0400000000000000" pitchFamily="50" charset="-128"/>
              </a:rPr>
              <a:t>およそ１割の子が「わざと自分の体を刃物で傷つけたことがある」と回答</a:t>
            </a:r>
            <a:r>
              <a:rPr lang="ja-JP" altLang="en-US" sz="1400" b="1" dirty="0">
                <a:ln w="0"/>
                <a:latin typeface="BIZ UDPゴシック" panose="020B0400000000000000" pitchFamily="50" charset="-128"/>
                <a:ea typeface="BIZ UDPゴシック" panose="020B0400000000000000" pitchFamily="50" charset="-128"/>
              </a:rPr>
              <a:t>しているそうです。自傷の多くは、つらい気持ちを解消するために繰り返されますが、必ずしも「死にたい」と思って行われるわけではありません。しかしながら、</a:t>
            </a:r>
            <a:r>
              <a:rPr lang="ja-JP" altLang="en-US" sz="1400" b="1" dirty="0">
                <a:ln w="0"/>
                <a:solidFill>
                  <a:srgbClr val="0070C0"/>
                </a:solidFill>
                <a:latin typeface="BIZ UDPゴシック" panose="020B0400000000000000" pitchFamily="50" charset="-128"/>
                <a:ea typeface="BIZ UDPゴシック" panose="020B0400000000000000" pitchFamily="50" charset="-128"/>
              </a:rPr>
              <a:t>１０代で自傷した経験のある人は、その後１０年以内に自殺に至るリスクが、そうでない人の数百倍にも上る</a:t>
            </a:r>
            <a:r>
              <a:rPr lang="ja-JP" altLang="en-US" sz="1400" b="1" dirty="0">
                <a:ln w="0"/>
                <a:latin typeface="BIZ UDPゴシック" panose="020B0400000000000000" pitchFamily="50" charset="-128"/>
                <a:ea typeface="BIZ UDPゴシック" panose="020B0400000000000000" pitchFamily="50" charset="-128"/>
              </a:rPr>
              <a:t>と報告されています。また、</a:t>
            </a:r>
            <a:r>
              <a:rPr lang="ja-JP" altLang="en-US" sz="1400" b="1" dirty="0">
                <a:ln w="0"/>
                <a:solidFill>
                  <a:srgbClr val="0070C0"/>
                </a:solidFill>
                <a:latin typeface="BIZ UDPゴシック" panose="020B0400000000000000" pitchFamily="50" charset="-128"/>
                <a:ea typeface="BIZ UDPゴシック" panose="020B0400000000000000" pitchFamily="50" charset="-128"/>
              </a:rPr>
              <a:t>オーバードーズ（処方された薬等の過剰摂取）の経験者については、さらにその危険性が高まる</a:t>
            </a:r>
            <a:r>
              <a:rPr lang="ja-JP" altLang="en-US" sz="1400" b="1" dirty="0">
                <a:ln w="0"/>
                <a:latin typeface="BIZ UDPゴシック" panose="020B0400000000000000" pitchFamily="50" charset="-128"/>
                <a:ea typeface="BIZ UDPゴシック" panose="020B0400000000000000" pitchFamily="50" charset="-128"/>
              </a:rPr>
              <a:t>と考えるべきでしょう。</a:t>
            </a:r>
            <a:endParaRPr lang="en-US" altLang="ja-JP" sz="1400" b="1" dirty="0">
              <a:ln w="0"/>
              <a:latin typeface="BIZ UDPゴシック" panose="020B0400000000000000" pitchFamily="50" charset="-128"/>
              <a:ea typeface="BIZ UDPゴシック" panose="020B0400000000000000" pitchFamily="50" charset="-128"/>
            </a:endParaRPr>
          </a:p>
          <a:p>
            <a:r>
              <a:rPr lang="ja-JP" altLang="en-US" sz="1400" b="1" dirty="0">
                <a:ln w="0"/>
                <a:latin typeface="BIZ UDPゴシック" panose="020B0400000000000000" pitchFamily="50" charset="-128"/>
                <a:ea typeface="BIZ UDPゴシック" panose="020B0400000000000000" pitchFamily="50" charset="-128"/>
              </a:rPr>
              <a:t>　リストカット等の行為は、その後の自殺にもつながりかねない危険なサインであるという認識をもち、以下のポイントを理解しておくことが大切です。</a:t>
            </a:r>
            <a:endParaRPr lang="en-US" altLang="ja-JP" sz="1400" b="1" dirty="0">
              <a:ln w="0"/>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1061215" y="2215586"/>
            <a:ext cx="10984846" cy="1095477"/>
          </a:xfrm>
          <a:prstGeom prst="rect">
            <a:avLst/>
          </a:prstGeom>
          <a:solidFill>
            <a:srgbClr val="FFFF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FF0000"/>
                </a:solidFill>
                <a:latin typeface="BIZ UDPゴシック" panose="020B0400000000000000" pitchFamily="50" charset="-128"/>
                <a:ea typeface="BIZ UDPゴシック" panose="020B0400000000000000" pitchFamily="50" charset="-128"/>
              </a:rPr>
              <a:t>ＳＴＥＰ１　自傷する人を追い詰める言動を控える</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自傷は、誰からの助けも得られない状況に対処するための本人なりの手段ですので、いきなり「やめなさい」と言ったり、叱責したりするのは避けるべきですし、逆に冷淡すぎる過小な反応が良いわけでもありません。感情のままにふるまわない冷静さが必要です。</a:t>
            </a:r>
          </a:p>
        </p:txBody>
      </p:sp>
      <p:sp>
        <p:nvSpPr>
          <p:cNvPr id="30" name="正方形/長方形 29"/>
          <p:cNvSpPr/>
          <p:nvPr/>
        </p:nvSpPr>
        <p:spPr>
          <a:xfrm>
            <a:off x="1061215" y="3331146"/>
            <a:ext cx="10984846" cy="1143609"/>
          </a:xfrm>
          <a:prstGeom prst="rect">
            <a:avLst/>
          </a:prstGeom>
          <a:solidFill>
            <a:srgbClr val="FFFF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FF0000"/>
                </a:solidFill>
                <a:latin typeface="BIZ UDPゴシック" panose="020B0400000000000000" pitchFamily="50" charset="-128"/>
                <a:ea typeface="BIZ UDPゴシック" panose="020B0400000000000000" pitchFamily="50" charset="-128"/>
              </a:rPr>
              <a:t>ＳＴＥＰ２　行動の裏にある思いに耳を傾ける</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相談されたら、解決策を示そうとあせらず、基本的には聴き役に徹しましょう。自傷がなぜいけないのか説得しようとしても、自傷を繰り返す本人の心には響かないといいます。行動の裏にある思いを聴き出すためには、自傷という行動を頭ごなしに否定せず、話せたことを評価していくことが大切です。</a:t>
            </a:r>
          </a:p>
        </p:txBody>
      </p:sp>
      <p:sp>
        <p:nvSpPr>
          <p:cNvPr id="31" name="正方形/長方形 30"/>
          <p:cNvSpPr/>
          <p:nvPr/>
        </p:nvSpPr>
        <p:spPr>
          <a:xfrm>
            <a:off x="1061215" y="4513298"/>
            <a:ext cx="10984846" cy="1301348"/>
          </a:xfrm>
          <a:prstGeom prst="rect">
            <a:avLst/>
          </a:prstGeom>
          <a:solidFill>
            <a:srgbClr val="FFFF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FF0000"/>
                </a:solidFill>
                <a:latin typeface="BIZ UDPゴシック" panose="020B0400000000000000" pitchFamily="50" charset="-128"/>
                <a:ea typeface="BIZ UDPゴシック" panose="020B0400000000000000" pitchFamily="50" charset="-128"/>
              </a:rPr>
              <a:t>ＳＴＥＰ３　より良い手段を一緒に考える、提案する</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solidFill>
                <a:latin typeface="BIZ UDPゴシック" panose="020B0400000000000000" pitchFamily="50" charset="-128"/>
                <a:ea typeface="BIZ UDPゴシック" panose="020B0400000000000000" pitchFamily="50" charset="-128"/>
              </a:rPr>
              <a:t>本人のつらさを受け止めるだけでなく、つらさを減らすためにどうすればよいかを一緒に考え、関わりを続けていきましょう。自傷に頼り切ることの危険性は懸念としてはっきり伝えることが大切です。その上で、切りたい衝動がすぐに切ることにつながらないようにするための方法（氷を握りしめる等の置換スキル）を一緒に考えたり、専門的な相談窓口を伝えたりするとよいでしょう。</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5">
            <a:extLst>
              <a:ext uri="{FF2B5EF4-FFF2-40B4-BE49-F238E27FC236}">
                <a16:creationId xmlns:a16="http://schemas.microsoft.com/office/drawing/2014/main" id="{0FB8CBAA-B55E-8A0D-6582-E7AE5EF169E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17</a:t>
            </a:fld>
            <a:endParaRPr lang="ja-JP" altLang="en-US" b="1" dirty="0">
              <a:solidFill>
                <a:schemeClr val="bg1"/>
              </a:solidFill>
            </a:endParaRPr>
          </a:p>
        </p:txBody>
      </p:sp>
      <p:sp>
        <p:nvSpPr>
          <p:cNvPr id="6" name="タイトル 2">
            <a:extLst>
              <a:ext uri="{FF2B5EF4-FFF2-40B4-BE49-F238E27FC236}">
                <a16:creationId xmlns:a16="http://schemas.microsoft.com/office/drawing/2014/main" id="{6A7A6C2B-5253-5BF3-8F77-965F7E2CD9F3}"/>
              </a:ext>
            </a:extLst>
          </p:cNvPr>
          <p:cNvSpPr txBox="1">
            <a:spLocks/>
          </p:cNvSpPr>
          <p:nvPr/>
        </p:nvSpPr>
        <p:spPr>
          <a:xfrm>
            <a:off x="0" y="6259875"/>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8" name="Picture 2" descr="C:\Users\791878\Desktop\H29\コバトン（png形式）\53-1-04.png">
            <a:extLst>
              <a:ext uri="{FF2B5EF4-FFF2-40B4-BE49-F238E27FC236}">
                <a16:creationId xmlns:a16="http://schemas.microsoft.com/office/drawing/2014/main" id="{6138431F-1B93-EC69-1CF1-70C23D162B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8">
            <a:extLst>
              <a:ext uri="{FF2B5EF4-FFF2-40B4-BE49-F238E27FC236}">
                <a16:creationId xmlns:a16="http://schemas.microsoft.com/office/drawing/2014/main" id="{279FC229-0DC4-AF9B-DC4E-31C9AC880948}"/>
              </a:ext>
            </a:extLst>
          </p:cNvPr>
          <p:cNvSpPr/>
          <p:nvPr/>
        </p:nvSpPr>
        <p:spPr>
          <a:xfrm>
            <a:off x="158114" y="838471"/>
            <a:ext cx="695739" cy="5214857"/>
          </a:xfrm>
          <a:prstGeom prst="rec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具体的な対応</a:t>
            </a:r>
          </a:p>
        </p:txBody>
      </p:sp>
      <p:sp>
        <p:nvSpPr>
          <p:cNvPr id="10" name="楕円 9">
            <a:extLst>
              <a:ext uri="{FF2B5EF4-FFF2-40B4-BE49-F238E27FC236}">
                <a16:creationId xmlns:a16="http://schemas.microsoft.com/office/drawing/2014/main" id="{1236DA4F-FDE0-3CC1-A3C4-0B61E764D078}"/>
              </a:ext>
            </a:extLst>
          </p:cNvPr>
          <p:cNvSpPr/>
          <p:nvPr/>
        </p:nvSpPr>
        <p:spPr>
          <a:xfrm>
            <a:off x="0" y="8752"/>
            <a:ext cx="995842" cy="995842"/>
          </a:xfrm>
          <a:prstGeom prst="ellipse">
            <a:avLst/>
          </a:prstGeom>
          <a:ln>
            <a:solidFill>
              <a:srgbClr val="FF66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1" name="グラフィックス 10" descr="役員室 単色塗りつぶし">
            <a:extLst>
              <a:ext uri="{FF2B5EF4-FFF2-40B4-BE49-F238E27FC236}">
                <a16:creationId xmlns:a16="http://schemas.microsoft.com/office/drawing/2014/main" id="{56F8CC13-6B5C-6B4D-8FD8-831A192356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31" y="49940"/>
            <a:ext cx="914400" cy="914400"/>
          </a:xfrm>
          <a:prstGeom prst="rect">
            <a:avLst/>
          </a:prstGeom>
        </p:spPr>
      </p:pic>
      <p:sp>
        <p:nvSpPr>
          <p:cNvPr id="13" name="正方形/長方形 12">
            <a:extLst>
              <a:ext uri="{FF2B5EF4-FFF2-40B4-BE49-F238E27FC236}">
                <a16:creationId xmlns:a16="http://schemas.microsoft.com/office/drawing/2014/main" id="{54B8EA4A-3360-743F-484F-D0071998CD20}"/>
              </a:ext>
            </a:extLst>
          </p:cNvPr>
          <p:cNvSpPr/>
          <p:nvPr/>
        </p:nvSpPr>
        <p:spPr>
          <a:xfrm>
            <a:off x="10954817" y="6163227"/>
            <a:ext cx="1334019" cy="707886"/>
          </a:xfrm>
          <a:prstGeom prst="rect">
            <a:avLst/>
          </a:prstGeom>
          <a:noFill/>
        </p:spPr>
        <p:txBody>
          <a:bodyPr wrap="none" lIns="91440" tIns="45720" rIns="91440" bIns="45720">
            <a:spAutoFit/>
          </a:bodyPr>
          <a:lstStyle/>
          <a:p>
            <a:pPr algn="ctr"/>
            <a:r>
              <a:rPr lang="ja-JP" altLang="en-US" sz="4000" dirty="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ＥＮＤ</a:t>
            </a:r>
            <a:endParaRPr lang="ja-JP" altLang="en-US" sz="4000" b="0" cap="none" spc="0" dirty="0">
              <a:ln w="0"/>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529658117"/>
      </p:ext>
    </p:extLst>
  </p:cSld>
  <p:clrMapOvr>
    <a:masterClrMapping/>
  </p:clrMapOvr>
  <mc:AlternateContent xmlns:mc="http://schemas.openxmlformats.org/markup-compatibility/2006" xmlns:p14="http://schemas.microsoft.com/office/powerpoint/2010/main">
    <mc:Choice Requires="p14">
      <p:transition spd="slow" p14:dur="200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par>
                          <p:cTn id="8" fill="hold">
                            <p:stCondLst>
                              <p:cond delay="6000"/>
                            </p:stCondLst>
                            <p:childTnLst>
                              <p:par>
                                <p:cTn id="9" presetID="10" presetClass="entr" presetSubtype="0" fill="hold" grpId="0" nodeType="afterEffect">
                                  <p:stCondLst>
                                    <p:cond delay="2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3000"/>
                                        <p:tgtEl>
                                          <p:spTgt spid="16"/>
                                        </p:tgtEl>
                                      </p:cBhvr>
                                    </p:animEffect>
                                  </p:childTnLst>
                                </p:cTn>
                              </p:par>
                            </p:childTnLst>
                          </p:cTn>
                        </p:par>
                        <p:par>
                          <p:cTn id="12" fill="hold">
                            <p:stCondLst>
                              <p:cond delay="11000"/>
                            </p:stCondLst>
                            <p:childTnLst>
                              <p:par>
                                <p:cTn id="13" presetID="10" presetClass="entr" presetSubtype="0" fill="hold" grpId="0" nodeType="after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childTnLst>
                                </p:cTn>
                              </p:par>
                            </p:childTnLst>
                          </p:cTn>
                        </p:par>
                        <p:par>
                          <p:cTn id="16" fill="hold">
                            <p:stCondLst>
                              <p:cond delay="16000"/>
                            </p:stCondLst>
                            <p:childTnLst>
                              <p:par>
                                <p:cTn id="17" presetID="10" presetClass="entr" presetSubtype="0" fill="hold" grpId="0" nodeType="afterEffect">
                                  <p:stCondLst>
                                    <p:cond delay="20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3000"/>
                                        <p:tgtEl>
                                          <p:spTgt spid="30"/>
                                        </p:tgtEl>
                                      </p:cBhvr>
                                    </p:animEffect>
                                  </p:childTnLst>
                                </p:cTn>
                              </p:par>
                            </p:childTnLst>
                          </p:cTn>
                        </p:par>
                        <p:par>
                          <p:cTn id="20" fill="hold">
                            <p:stCondLst>
                              <p:cond delay="21000"/>
                            </p:stCondLst>
                            <p:childTnLst>
                              <p:par>
                                <p:cTn id="21" presetID="10" presetClass="entr" presetSubtype="0" fill="hold" grpId="0" nodeType="afterEffect">
                                  <p:stCondLst>
                                    <p:cond delay="200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3000"/>
                                        <p:tgtEl>
                                          <p:spTgt spid="31"/>
                                        </p:tgtEl>
                                      </p:cBhvr>
                                    </p:animEffect>
                                  </p:childTnLst>
                                </p:cTn>
                              </p:par>
                            </p:childTnLst>
                          </p:cTn>
                        </p:par>
                        <p:par>
                          <p:cTn id="24" fill="hold">
                            <p:stCondLst>
                              <p:cond delay="26000"/>
                            </p:stCondLst>
                            <p:childTnLst>
                              <p:par>
                                <p:cTn id="25" presetID="22" presetClass="entr" presetSubtype="4" fill="hold" grpId="0" nodeType="afterEffect">
                                  <p:stCondLst>
                                    <p:cond delay="2000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2750"/>
                                        <p:tgtEl>
                                          <p:spTgt spid="12"/>
                                        </p:tgtEl>
                                      </p:cBhvr>
                                    </p:animEffect>
                                  </p:childTnLst>
                                </p:cTn>
                              </p:par>
                            </p:childTnLst>
                          </p:cTn>
                        </p:par>
                        <p:par>
                          <p:cTn id="28" fill="hold">
                            <p:stCondLst>
                              <p:cond delay="48750"/>
                            </p:stCondLst>
                            <p:childTnLst>
                              <p:par>
                                <p:cTn id="29" presetID="2" presetClass="exit" presetSubtype="4" fill="hold" nodeType="afterEffect">
                                  <p:stCondLst>
                                    <p:cond delay="0"/>
                                  </p:stCondLst>
                                  <p:childTnLst>
                                    <p:anim calcmode="lin" valueType="num">
                                      <p:cBhvr additive="base">
                                        <p:cTn id="30" dur="500"/>
                                        <p:tgtEl>
                                          <p:spTgt spid="8"/>
                                        </p:tgtEl>
                                        <p:attrNameLst>
                                          <p:attrName>ppt_x</p:attrName>
                                        </p:attrNameLst>
                                      </p:cBhvr>
                                      <p:tavLst>
                                        <p:tav tm="0">
                                          <p:val>
                                            <p:strVal val="ppt_x"/>
                                          </p:val>
                                        </p:tav>
                                        <p:tav tm="100000">
                                          <p:val>
                                            <p:strVal val="ppt_x"/>
                                          </p:val>
                                        </p:tav>
                                      </p:tavLst>
                                    </p:anim>
                                    <p:anim calcmode="lin" valueType="num">
                                      <p:cBhvr additive="base">
                                        <p:cTn id="31" dur="500"/>
                                        <p:tgtEl>
                                          <p:spTgt spid="8"/>
                                        </p:tgtEl>
                                        <p:attrNameLst>
                                          <p:attrName>ppt_y</p:attrName>
                                        </p:attrNameLst>
                                      </p:cBhvr>
                                      <p:tavLst>
                                        <p:tav tm="0">
                                          <p:val>
                                            <p:strVal val="ppt_y"/>
                                          </p:val>
                                        </p:tav>
                                        <p:tav tm="100000">
                                          <p:val>
                                            <p:strVal val="1+ppt_h/2"/>
                                          </p:val>
                                        </p:tav>
                                      </p:tavLst>
                                    </p:anim>
                                    <p:set>
                                      <p:cBhvr>
                                        <p:cTn id="32" dur="1" fill="hold">
                                          <p:stCondLst>
                                            <p:cond delay="499"/>
                                          </p:stCondLst>
                                        </p:cTn>
                                        <p:tgtEl>
                                          <p:spTgt spid="8"/>
                                        </p:tgtEl>
                                        <p:attrNameLst>
                                          <p:attrName>style.visibility</p:attrName>
                                        </p:attrNameLst>
                                      </p:cBhvr>
                                      <p:to>
                                        <p:strVal val="hidden"/>
                                      </p:to>
                                    </p:set>
                                  </p:childTnLst>
                                </p:cTn>
                              </p:par>
                            </p:childTnLst>
                          </p:cTn>
                        </p:par>
                        <p:par>
                          <p:cTn id="33" fill="hold">
                            <p:stCondLst>
                              <p:cond delay="4925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3250" fill="hold"/>
                                        <p:tgtEl>
                                          <p:spTgt spid="13"/>
                                        </p:tgtEl>
                                        <p:attrNameLst>
                                          <p:attrName>ppt_x</p:attrName>
                                        </p:attrNameLst>
                                      </p:cBhvr>
                                      <p:tavLst>
                                        <p:tav tm="0">
                                          <p:val>
                                            <p:strVal val="#ppt_x"/>
                                          </p:val>
                                        </p:tav>
                                        <p:tav tm="100000">
                                          <p:val>
                                            <p:strVal val="#ppt_x"/>
                                          </p:val>
                                        </p:tav>
                                      </p:tavLst>
                                    </p:anim>
                                    <p:anim calcmode="lin" valueType="num">
                                      <p:cBhvr additive="base">
                                        <p:cTn id="37" dur="325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52500"/>
                            </p:stCondLst>
                            <p:childTnLst>
                              <p:par>
                                <p:cTn id="39" presetID="27" presetClass="emph" presetSubtype="0" fill="remove" grpId="1" nodeType="afterEffect">
                                  <p:stCondLst>
                                    <p:cond delay="0"/>
                                  </p:stCondLst>
                                  <p:childTnLst>
                                    <p:animClr clrSpc="rgb" dir="cw">
                                      <p:cBhvr override="childStyle">
                                        <p:cTn id="40" dur="1375" autoRev="1" fill="remove"/>
                                        <p:tgtEl>
                                          <p:spTgt spid="13"/>
                                        </p:tgtEl>
                                        <p:attrNameLst>
                                          <p:attrName>style.color</p:attrName>
                                        </p:attrNameLst>
                                      </p:cBhvr>
                                      <p:to>
                                        <a:schemeClr val="bg1"/>
                                      </p:to>
                                    </p:animClr>
                                    <p:animClr clrSpc="rgb" dir="cw">
                                      <p:cBhvr>
                                        <p:cTn id="41" dur="1375" autoRev="1" fill="remove"/>
                                        <p:tgtEl>
                                          <p:spTgt spid="13"/>
                                        </p:tgtEl>
                                        <p:attrNameLst>
                                          <p:attrName>fillcolor</p:attrName>
                                        </p:attrNameLst>
                                      </p:cBhvr>
                                      <p:to>
                                        <a:schemeClr val="bg1"/>
                                      </p:to>
                                    </p:animClr>
                                    <p:set>
                                      <p:cBhvr>
                                        <p:cTn id="42" dur="1375" autoRev="1" fill="remove"/>
                                        <p:tgtEl>
                                          <p:spTgt spid="13"/>
                                        </p:tgtEl>
                                        <p:attrNameLst>
                                          <p:attrName>fill.type</p:attrName>
                                        </p:attrNameLst>
                                      </p:cBhvr>
                                      <p:to>
                                        <p:strVal val="solid"/>
                                      </p:to>
                                    </p:set>
                                    <p:set>
                                      <p:cBhvr>
                                        <p:cTn id="43" dur="1375"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6" grpId="0" animBg="1"/>
      <p:bldP spid="4" grpId="0" animBg="1"/>
      <p:bldP spid="30" grpId="0" animBg="1"/>
      <p:bldP spid="31" grpId="0" animBg="1"/>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BB093-AC25-3253-5681-532FFE2836C1}"/>
            </a:ext>
          </a:extLst>
        </p:cNvPr>
        <p:cNvGrpSpPr/>
        <p:nvPr/>
      </p:nvGrpSpPr>
      <p:grpSpPr>
        <a:xfrm>
          <a:off x="0" y="0"/>
          <a:ext cx="0" cy="0"/>
          <a:chOff x="0" y="0"/>
          <a:chExt cx="0" cy="0"/>
        </a:xfrm>
      </p:grpSpPr>
      <p:pic>
        <p:nvPicPr>
          <p:cNvPr id="8" name="図 7" descr="黒板とチョーク">
            <a:extLst>
              <a:ext uri="{FF2B5EF4-FFF2-40B4-BE49-F238E27FC236}">
                <a16:creationId xmlns:a16="http://schemas.microsoft.com/office/drawing/2014/main" id="{D99C6D87-2177-3EB9-C276-0549B5563A9B}"/>
              </a:ext>
            </a:extLst>
          </p:cNvPr>
          <p:cNvPicPr>
            <a:picLocks noChangeAspect="1"/>
          </p:cNvPicPr>
          <p:nvPr/>
        </p:nvPicPr>
        <p:blipFill>
          <a:blip r:embed="rId3" cstate="print">
            <a:extLst>
              <a:ext uri="{28A0092B-C50C-407E-A947-70E740481C1C}">
                <a14:useLocalDpi xmlns:a14="http://schemas.microsoft.com/office/drawing/2010/main" val="0"/>
              </a:ext>
            </a:extLst>
          </a:blip>
          <a:srcRect b="24018"/>
          <a:stretch>
            <a:fillRect/>
          </a:stretch>
        </p:blipFill>
        <p:spPr>
          <a:xfrm>
            <a:off x="0" y="0"/>
            <a:ext cx="12186894" cy="6198980"/>
          </a:xfrm>
          <a:prstGeom prst="rect">
            <a:avLst/>
          </a:prstGeom>
        </p:spPr>
      </p:pic>
      <p:sp>
        <p:nvSpPr>
          <p:cNvPr id="2" name="タイトル 1">
            <a:extLst>
              <a:ext uri="{FF2B5EF4-FFF2-40B4-BE49-F238E27FC236}">
                <a16:creationId xmlns:a16="http://schemas.microsoft.com/office/drawing/2014/main" id="{8F8ADAF3-D1C3-9564-511A-8585D47E3C25}"/>
              </a:ext>
            </a:extLst>
          </p:cNvPr>
          <p:cNvSpPr>
            <a:spLocks noGrp="1"/>
          </p:cNvSpPr>
          <p:nvPr>
            <p:ph type="ctrTitle" idx="4294967295"/>
          </p:nvPr>
        </p:nvSpPr>
        <p:spPr>
          <a:xfrm>
            <a:off x="747714" y="1576060"/>
            <a:ext cx="10606086" cy="1099861"/>
          </a:xfrm>
        </p:spPr>
        <p:txBody>
          <a:bodyPr>
            <a:noAutofit/>
          </a:bodyPr>
          <a:lstStyle/>
          <a:p>
            <a:r>
              <a:rPr lang="ja-JP" altLang="en-US" sz="8800" b="1" dirty="0">
                <a:ln w="9525">
                  <a:solidFill>
                    <a:schemeClr val="tx1"/>
                  </a:solidFill>
                </a:ln>
                <a:solidFill>
                  <a:schemeClr val="bg1"/>
                </a:solidFill>
                <a:latin typeface="BIZ UDPゴシック" panose="020B0400000000000000" pitchFamily="50" charset="-128"/>
                <a:ea typeface="BIZ UDPゴシック" panose="020B0400000000000000" pitchFamily="50" charset="-128"/>
              </a:rPr>
              <a:t>児童生徒の</a:t>
            </a:r>
            <a:r>
              <a:rPr lang="ja-JP" altLang="en-US" sz="8800" b="1" dirty="0">
                <a:ln w="9525">
                  <a:solidFill>
                    <a:schemeClr val="bg1"/>
                  </a:solidFill>
                </a:ln>
                <a:solidFill>
                  <a:srgbClr val="FF0000"/>
                </a:solidFill>
                <a:latin typeface="BIZ UDPゴシック" panose="020B0400000000000000" pitchFamily="50" charset="-128"/>
                <a:ea typeface="BIZ UDPゴシック" panose="020B0400000000000000" pitchFamily="50" charset="-128"/>
              </a:rPr>
              <a:t>自殺予防</a:t>
            </a:r>
            <a:endParaRPr kumimoji="1" lang="ja-JP" altLang="en-US" sz="6000" b="1" dirty="0">
              <a:ln w="9525">
                <a:solidFill>
                  <a:schemeClr val="bg1"/>
                </a:solidFill>
              </a:ln>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81F572E0-6FBC-2093-D3A8-DE1077527546}"/>
              </a:ext>
            </a:extLst>
          </p:cNvPr>
          <p:cNvSpPr/>
          <p:nvPr/>
        </p:nvSpPr>
        <p:spPr>
          <a:xfrm>
            <a:off x="462306" y="3198168"/>
            <a:ext cx="10685322" cy="1600438"/>
          </a:xfrm>
          <a:prstGeom prst="rect">
            <a:avLst/>
          </a:prstGeom>
        </p:spPr>
        <p:txBody>
          <a:bodyPr wrap="square">
            <a:spAutoFit/>
          </a:bodyPr>
          <a:lstStyle/>
          <a:p>
            <a:endParaRPr lang="en-US" altLang="ja-JP" sz="6600" b="1" i="1" dirty="0">
              <a:solidFill>
                <a:srgbClr val="002060"/>
              </a:solidFill>
              <a:effectLst>
                <a:outerShdw blurRad="38100" dist="38100" dir="2700000" algn="tl">
                  <a:srgbClr val="000000">
                    <a:alpha val="43137"/>
                  </a:srgbClr>
                </a:outerShdw>
              </a:effectLst>
              <a:latin typeface="FGP楷書体NT-M" panose="03000600000000000000" pitchFamily="66" charset="-128"/>
              <a:ea typeface="FGP楷書体NT-M" panose="03000600000000000000" pitchFamily="66" charset="-128"/>
              <a:cs typeface="Times New Roman" panose="02020603050405020304" pitchFamily="18" charset="0"/>
            </a:endParaRPr>
          </a:p>
          <a:p>
            <a:endParaRPr lang="ja-JP" altLang="en-US" sz="3200" b="1" dirty="0">
              <a:solidFill>
                <a:schemeClr val="bg1"/>
              </a:solidFill>
              <a:effectLst>
                <a:outerShdw blurRad="38100" dist="38100" dir="2700000" algn="tl">
                  <a:srgbClr val="000000">
                    <a:alpha val="43137"/>
                  </a:srgbClr>
                </a:outerShdw>
              </a:effectLst>
              <a:latin typeface="FGP楷書体NT-M" panose="03000600000000000000" pitchFamily="66" charset="-128"/>
              <a:ea typeface="FGP楷書体NT-M" panose="03000600000000000000" pitchFamily="66" charset="-128"/>
            </a:endParaRPr>
          </a:p>
        </p:txBody>
      </p:sp>
      <p:sp>
        <p:nvSpPr>
          <p:cNvPr id="5" name="スライド番号プレースホルダー 5">
            <a:extLst>
              <a:ext uri="{FF2B5EF4-FFF2-40B4-BE49-F238E27FC236}">
                <a16:creationId xmlns:a16="http://schemas.microsoft.com/office/drawing/2014/main" id="{9FF4CC18-7EB7-0DED-BF5C-1074CCDA062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2</a:t>
            </a:fld>
            <a:endParaRPr lang="ja-JP" altLang="en-US" b="1" dirty="0">
              <a:solidFill>
                <a:schemeClr val="bg1"/>
              </a:solidFill>
            </a:endParaRPr>
          </a:p>
        </p:txBody>
      </p:sp>
      <p:pic>
        <p:nvPicPr>
          <p:cNvPr id="7" name="Picture 2" descr="C:\Users\791878\Desktop\H29\コバトン（png形式）\53-1-04.png">
            <a:extLst>
              <a:ext uri="{FF2B5EF4-FFF2-40B4-BE49-F238E27FC236}">
                <a16:creationId xmlns:a16="http://schemas.microsoft.com/office/drawing/2014/main" id="{2AB17BAE-AF70-54C0-BFEF-04F5A97713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DB280162-3987-F83C-777A-5B99B0062637}"/>
              </a:ext>
            </a:extLst>
          </p:cNvPr>
          <p:cNvSpPr txBox="1"/>
          <p:nvPr/>
        </p:nvSpPr>
        <p:spPr>
          <a:xfrm>
            <a:off x="171762" y="3253535"/>
            <a:ext cx="11757990" cy="1107996"/>
          </a:xfrm>
          <a:prstGeom prst="rect">
            <a:avLst/>
          </a:prstGeom>
          <a:noFill/>
        </p:spPr>
        <p:txBody>
          <a:bodyPr wrap="square">
            <a:spAutoFit/>
          </a:bodyPr>
          <a:lstStyle/>
          <a:p>
            <a:r>
              <a:rPr lang="ja-JP" altLang="en-US" sz="4400" b="1" i="1" dirty="0">
                <a:ln w="3175">
                  <a:solidFill>
                    <a:schemeClr val="tx1"/>
                  </a:solidFill>
                </a:ln>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子供たちが出す</a:t>
            </a:r>
            <a:r>
              <a:rPr lang="ja-JP" altLang="en-US" sz="6600" b="1" i="1" dirty="0">
                <a:ln w="0">
                  <a:solidFill>
                    <a:schemeClr val="bg1"/>
                  </a:solidFill>
                </a:ln>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ＳＯＳ</a:t>
            </a:r>
            <a:r>
              <a:rPr lang="ja-JP" altLang="en-US" sz="4400" b="1" i="1" dirty="0">
                <a:ln w="3175">
                  <a:solidFill>
                    <a:schemeClr val="tx1"/>
                  </a:solidFill>
                </a:ln>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に対する感度を上げる</a:t>
            </a:r>
            <a:endParaRPr lang="en-US" altLang="ja-JP" sz="4400" b="1" i="1" dirty="0">
              <a:ln w="3175">
                <a:solidFill>
                  <a:schemeClr val="tx1"/>
                </a:solidFill>
              </a:ln>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2" name="タイトル 2">
            <a:extLst>
              <a:ext uri="{FF2B5EF4-FFF2-40B4-BE49-F238E27FC236}">
                <a16:creationId xmlns:a16="http://schemas.microsoft.com/office/drawing/2014/main" id="{05191E42-0038-3783-ECAF-D102685ACFAA}"/>
              </a:ext>
            </a:extLst>
          </p:cNvPr>
          <p:cNvSpPr txBox="1">
            <a:spLocks/>
          </p:cNvSpPr>
          <p:nvPr/>
        </p:nvSpPr>
        <p:spPr>
          <a:xfrm>
            <a:off x="0" y="6320772"/>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sp>
        <p:nvSpPr>
          <p:cNvPr id="3" name="フリーフォーム: 図形 2">
            <a:extLst>
              <a:ext uri="{FF2B5EF4-FFF2-40B4-BE49-F238E27FC236}">
                <a16:creationId xmlns:a16="http://schemas.microsoft.com/office/drawing/2014/main" id="{192A2523-4DAB-C211-E6B8-A6AB9A326C90}"/>
              </a:ext>
            </a:extLst>
          </p:cNvPr>
          <p:cNvSpPr/>
          <p:nvPr/>
        </p:nvSpPr>
        <p:spPr>
          <a:xfrm>
            <a:off x="-26380931" y="-57856450"/>
            <a:ext cx="97679169" cy="121064741"/>
          </a:xfrm>
          <a:custGeom>
            <a:avLst/>
            <a:gdLst/>
            <a:ahLst/>
            <a:cxnLst/>
            <a:rect l="l" t="t" r="r" b="b"/>
            <a:pathLst>
              <a:path w="12186894" h="6858000">
                <a:moveTo>
                  <a:pt x="915672" y="3952071"/>
                </a:moveTo>
                <a:lnTo>
                  <a:pt x="2101279" y="3952071"/>
                </a:lnTo>
                <a:lnTo>
                  <a:pt x="2101279" y="4148652"/>
                </a:lnTo>
                <a:lnTo>
                  <a:pt x="915672" y="4148652"/>
                </a:lnTo>
                <a:close/>
                <a:moveTo>
                  <a:pt x="5034297" y="3684276"/>
                </a:moveTo>
                <a:lnTo>
                  <a:pt x="5254060" y="3684276"/>
                </a:lnTo>
                <a:cubicBezTo>
                  <a:pt x="5232176" y="3701708"/>
                  <a:pt x="5209612" y="3725941"/>
                  <a:pt x="5186369" y="3756974"/>
                </a:cubicBezTo>
                <a:cubicBezTo>
                  <a:pt x="5171904" y="3785904"/>
                  <a:pt x="5160406" y="3803893"/>
                  <a:pt x="5151875" y="3810940"/>
                </a:cubicBezTo>
                <a:cubicBezTo>
                  <a:pt x="5109715" y="3773355"/>
                  <a:pt x="5070522" y="3731134"/>
                  <a:pt x="5034297" y="3684276"/>
                </a:cubicBezTo>
                <a:close/>
                <a:moveTo>
                  <a:pt x="915672" y="3311884"/>
                </a:moveTo>
                <a:lnTo>
                  <a:pt x="2101279" y="3311884"/>
                </a:lnTo>
                <a:lnTo>
                  <a:pt x="2101279" y="3520334"/>
                </a:lnTo>
                <a:lnTo>
                  <a:pt x="915672" y="3520334"/>
                </a:lnTo>
                <a:close/>
                <a:moveTo>
                  <a:pt x="9815245" y="3243451"/>
                </a:moveTo>
                <a:lnTo>
                  <a:pt x="9855488" y="3307260"/>
                </a:lnTo>
                <a:cubicBezTo>
                  <a:pt x="9938664" y="3446188"/>
                  <a:pt x="9972046" y="3548431"/>
                  <a:pt x="9955633" y="3613989"/>
                </a:cubicBezTo>
                <a:cubicBezTo>
                  <a:pt x="9941663" y="3683348"/>
                  <a:pt x="9894866" y="3718028"/>
                  <a:pt x="9815245" y="3718028"/>
                </a:cubicBezTo>
                <a:close/>
                <a:moveTo>
                  <a:pt x="915672" y="2683567"/>
                </a:moveTo>
                <a:lnTo>
                  <a:pt x="2101279" y="2683567"/>
                </a:lnTo>
                <a:lnTo>
                  <a:pt x="2101279" y="2880148"/>
                </a:lnTo>
                <a:lnTo>
                  <a:pt x="915672" y="2880148"/>
                </a:lnTo>
                <a:close/>
                <a:moveTo>
                  <a:pt x="9815245" y="2543920"/>
                </a:moveTo>
                <a:lnTo>
                  <a:pt x="9953593" y="2543920"/>
                </a:lnTo>
                <a:lnTo>
                  <a:pt x="9815245" y="2971931"/>
                </a:lnTo>
                <a:close/>
                <a:moveTo>
                  <a:pt x="7384064" y="2543920"/>
                </a:moveTo>
                <a:lnTo>
                  <a:pt x="7906302" y="2543920"/>
                </a:lnTo>
                <a:lnTo>
                  <a:pt x="7661688" y="2670585"/>
                </a:lnTo>
                <a:cubicBezTo>
                  <a:pt x="7587753" y="2622862"/>
                  <a:pt x="7495212" y="2580640"/>
                  <a:pt x="7384064" y="2543920"/>
                </a:cubicBezTo>
                <a:close/>
                <a:moveTo>
                  <a:pt x="8423718" y="2076948"/>
                </a:moveTo>
                <a:lnTo>
                  <a:pt x="8370307" y="2112184"/>
                </a:lnTo>
                <a:lnTo>
                  <a:pt x="6556384" y="2112184"/>
                </a:lnTo>
                <a:lnTo>
                  <a:pt x="6556384" y="2543920"/>
                </a:lnTo>
                <a:lnTo>
                  <a:pt x="7231435" y="2543920"/>
                </a:lnTo>
                <a:lnTo>
                  <a:pt x="6987007" y="2802814"/>
                </a:lnTo>
                <a:cubicBezTo>
                  <a:pt x="7068854" y="2844603"/>
                  <a:pt x="7168133" y="2908337"/>
                  <a:pt x="7284846" y="2994017"/>
                </a:cubicBezTo>
                <a:cubicBezTo>
                  <a:pt x="7404278" y="3076111"/>
                  <a:pt x="7475678" y="3115736"/>
                  <a:pt x="7499045" y="3112893"/>
                </a:cubicBezTo>
                <a:lnTo>
                  <a:pt x="6265407" y="3112893"/>
                </a:lnTo>
                <a:lnTo>
                  <a:pt x="6265407" y="3544629"/>
                </a:lnTo>
                <a:lnTo>
                  <a:pt x="7382580" y="3544629"/>
                </a:lnTo>
                <a:lnTo>
                  <a:pt x="7382580" y="4222648"/>
                </a:lnTo>
                <a:cubicBezTo>
                  <a:pt x="7390369" y="4274080"/>
                  <a:pt x="7363045" y="4299859"/>
                  <a:pt x="7300610" y="4299982"/>
                </a:cubicBezTo>
                <a:lnTo>
                  <a:pt x="6917091" y="4299982"/>
                </a:lnTo>
                <a:lnTo>
                  <a:pt x="7053956" y="4778267"/>
                </a:lnTo>
                <a:lnTo>
                  <a:pt x="7557834" y="4778267"/>
                </a:lnTo>
                <a:cubicBezTo>
                  <a:pt x="7646233" y="4778267"/>
                  <a:pt x="7717200" y="4747050"/>
                  <a:pt x="7770735" y="4684613"/>
                </a:cubicBezTo>
                <a:cubicBezTo>
                  <a:pt x="7823280" y="4623290"/>
                  <a:pt x="7849553" y="4549541"/>
                  <a:pt x="7849553" y="4463367"/>
                </a:cubicBezTo>
                <a:lnTo>
                  <a:pt x="7849553" y="3544629"/>
                </a:lnTo>
                <a:lnTo>
                  <a:pt x="8278693" y="3544629"/>
                </a:lnTo>
                <a:cubicBezTo>
                  <a:pt x="8190540" y="3627959"/>
                  <a:pt x="8066409" y="3729217"/>
                  <a:pt x="7906302" y="3848402"/>
                </a:cubicBezTo>
                <a:lnTo>
                  <a:pt x="8279249" y="4196313"/>
                </a:lnTo>
                <a:cubicBezTo>
                  <a:pt x="8389655" y="4103957"/>
                  <a:pt x="8526645" y="3964249"/>
                  <a:pt x="8690215" y="3777188"/>
                </a:cubicBezTo>
                <a:cubicBezTo>
                  <a:pt x="8846738" y="3596927"/>
                  <a:pt x="8946635" y="3464389"/>
                  <a:pt x="8989908" y="3379575"/>
                </a:cubicBezTo>
                <a:lnTo>
                  <a:pt x="8644222" y="3066158"/>
                </a:lnTo>
                <a:lnTo>
                  <a:pt x="8605648" y="3112893"/>
                </a:lnTo>
                <a:lnTo>
                  <a:pt x="7965832" y="3112893"/>
                </a:lnTo>
                <a:lnTo>
                  <a:pt x="8105479" y="3010337"/>
                </a:lnTo>
                <a:lnTo>
                  <a:pt x="8000883" y="2942831"/>
                </a:lnTo>
                <a:cubicBezTo>
                  <a:pt x="8302431" y="2733640"/>
                  <a:pt x="8546796" y="2548124"/>
                  <a:pt x="8733982" y="2386285"/>
                </a:cubicBezTo>
                <a:close/>
                <a:moveTo>
                  <a:pt x="10942618" y="2030770"/>
                </a:moveTo>
                <a:lnTo>
                  <a:pt x="10942618" y="2391477"/>
                </a:lnTo>
                <a:lnTo>
                  <a:pt x="10443747" y="2391477"/>
                </a:lnTo>
                <a:lnTo>
                  <a:pt x="10478613" y="2330463"/>
                </a:lnTo>
                <a:lnTo>
                  <a:pt x="10173356" y="2065449"/>
                </a:lnTo>
                <a:lnTo>
                  <a:pt x="10133484" y="2100500"/>
                </a:lnTo>
                <a:lnTo>
                  <a:pt x="9348457" y="2100500"/>
                </a:lnTo>
                <a:lnTo>
                  <a:pt x="9348457" y="4789951"/>
                </a:lnTo>
                <a:lnTo>
                  <a:pt x="9815245" y="4789951"/>
                </a:lnTo>
                <a:lnTo>
                  <a:pt x="9815245" y="3835606"/>
                </a:lnTo>
                <a:lnTo>
                  <a:pt x="9883863" y="4161448"/>
                </a:lnTo>
                <a:cubicBezTo>
                  <a:pt x="10088975" y="4145252"/>
                  <a:pt x="10216381" y="4112241"/>
                  <a:pt x="10266083" y="4062416"/>
                </a:cubicBezTo>
                <a:cubicBezTo>
                  <a:pt x="10317145" y="4036947"/>
                  <a:pt x="10359490" y="3982176"/>
                  <a:pt x="10393119" y="3898104"/>
                </a:cubicBezTo>
                <a:cubicBezTo>
                  <a:pt x="10434536" y="3806613"/>
                  <a:pt x="10451227" y="3711228"/>
                  <a:pt x="10443191" y="3611949"/>
                </a:cubicBezTo>
                <a:cubicBezTo>
                  <a:pt x="10427489" y="3439600"/>
                  <a:pt x="10353926" y="3257732"/>
                  <a:pt x="10222501" y="3066344"/>
                </a:cubicBezTo>
                <a:lnTo>
                  <a:pt x="10314301" y="2613651"/>
                </a:lnTo>
                <a:lnTo>
                  <a:pt x="10314301" y="2823214"/>
                </a:lnTo>
                <a:lnTo>
                  <a:pt x="10628459" y="2823214"/>
                </a:lnTo>
                <a:lnTo>
                  <a:pt x="10628459" y="3253096"/>
                </a:lnTo>
                <a:cubicBezTo>
                  <a:pt x="10628459" y="3444978"/>
                  <a:pt x="10601878" y="3617018"/>
                  <a:pt x="10548714" y="3769213"/>
                </a:cubicBezTo>
                <a:cubicBezTo>
                  <a:pt x="10464024" y="4015620"/>
                  <a:pt x="10296683" y="4231364"/>
                  <a:pt x="10046691" y="4416447"/>
                </a:cubicBezTo>
                <a:lnTo>
                  <a:pt x="10365857" y="4801449"/>
                </a:lnTo>
                <a:cubicBezTo>
                  <a:pt x="10614860" y="4646286"/>
                  <a:pt x="10801179" y="4410204"/>
                  <a:pt x="10924814" y="4093201"/>
                </a:cubicBezTo>
                <a:cubicBezTo>
                  <a:pt x="11022982" y="3831464"/>
                  <a:pt x="11072065" y="3621469"/>
                  <a:pt x="11072065" y="3463215"/>
                </a:cubicBezTo>
                <a:lnTo>
                  <a:pt x="11396609" y="3463215"/>
                </a:lnTo>
                <a:lnTo>
                  <a:pt x="11361559" y="4148095"/>
                </a:lnTo>
                <a:cubicBezTo>
                  <a:pt x="11354882" y="4249353"/>
                  <a:pt x="11324097" y="4299982"/>
                  <a:pt x="11269203" y="4299982"/>
                </a:cubicBezTo>
                <a:lnTo>
                  <a:pt x="10849520" y="4299982"/>
                </a:lnTo>
                <a:lnTo>
                  <a:pt x="11011607" y="4766584"/>
                </a:lnTo>
                <a:lnTo>
                  <a:pt x="11467081" y="4766584"/>
                </a:lnTo>
                <a:cubicBezTo>
                  <a:pt x="11666383" y="4766584"/>
                  <a:pt x="11778891" y="4659206"/>
                  <a:pt x="11804607" y="4444451"/>
                </a:cubicBezTo>
                <a:lnTo>
                  <a:pt x="11839288" y="4086710"/>
                </a:lnTo>
                <a:lnTo>
                  <a:pt x="11886764" y="3031478"/>
                </a:lnTo>
                <a:lnTo>
                  <a:pt x="11095432" y="3031478"/>
                </a:lnTo>
                <a:lnTo>
                  <a:pt x="11095432" y="2823214"/>
                </a:lnTo>
                <a:lnTo>
                  <a:pt x="12026410" y="2823214"/>
                </a:lnTo>
                <a:lnTo>
                  <a:pt x="12026410" y="2391477"/>
                </a:lnTo>
                <a:lnTo>
                  <a:pt x="11409591" y="2391477"/>
                </a:lnTo>
                <a:lnTo>
                  <a:pt x="11409591" y="2030770"/>
                </a:lnTo>
                <a:close/>
                <a:moveTo>
                  <a:pt x="4181952" y="2007217"/>
                </a:moveTo>
                <a:cubicBezTo>
                  <a:pt x="4124585" y="2092155"/>
                  <a:pt x="4051825" y="2165842"/>
                  <a:pt x="3963673" y="2228278"/>
                </a:cubicBezTo>
                <a:cubicBezTo>
                  <a:pt x="3939193" y="2209238"/>
                  <a:pt x="3887513" y="2179936"/>
                  <a:pt x="3808634" y="2140373"/>
                </a:cubicBezTo>
                <a:cubicBezTo>
                  <a:pt x="3703914" y="2092031"/>
                  <a:pt x="3610507" y="2055373"/>
                  <a:pt x="3528413" y="2030399"/>
                </a:cubicBezTo>
                <a:lnTo>
                  <a:pt x="3252458" y="2378310"/>
                </a:lnTo>
                <a:cubicBezTo>
                  <a:pt x="3412195" y="2424550"/>
                  <a:pt x="3532431" y="2474808"/>
                  <a:pt x="3613165" y="2529084"/>
                </a:cubicBezTo>
                <a:cubicBezTo>
                  <a:pt x="3573107" y="2566051"/>
                  <a:pt x="3417944" y="2638749"/>
                  <a:pt x="3147676" y="2747178"/>
                </a:cubicBezTo>
                <a:lnTo>
                  <a:pt x="3464061" y="3090824"/>
                </a:lnTo>
                <a:cubicBezTo>
                  <a:pt x="3537871" y="3066622"/>
                  <a:pt x="3609325" y="3036770"/>
                  <a:pt x="3678425" y="3001267"/>
                </a:cubicBezTo>
                <a:lnTo>
                  <a:pt x="3706263" y="2986031"/>
                </a:lnTo>
                <a:lnTo>
                  <a:pt x="3706263" y="3252539"/>
                </a:lnTo>
                <a:lnTo>
                  <a:pt x="3170858" y="3252539"/>
                </a:lnTo>
                <a:lnTo>
                  <a:pt x="3170858" y="3684276"/>
                </a:lnTo>
                <a:lnTo>
                  <a:pt x="3578300" y="3684276"/>
                </a:lnTo>
                <a:cubicBezTo>
                  <a:pt x="3480256" y="3831650"/>
                  <a:pt x="3332820" y="3981558"/>
                  <a:pt x="3135993" y="4134001"/>
                </a:cubicBezTo>
                <a:lnTo>
                  <a:pt x="3355199" y="4603755"/>
                </a:lnTo>
                <a:cubicBezTo>
                  <a:pt x="3514071" y="4495450"/>
                  <a:pt x="3631092" y="4359637"/>
                  <a:pt x="3706263" y="4196313"/>
                </a:cubicBezTo>
                <a:lnTo>
                  <a:pt x="3706263" y="4778267"/>
                </a:lnTo>
                <a:lnTo>
                  <a:pt x="4161552" y="4778267"/>
                </a:lnTo>
                <a:lnTo>
                  <a:pt x="4161552" y="4080034"/>
                </a:lnTo>
                <a:lnTo>
                  <a:pt x="4395780" y="4277913"/>
                </a:lnTo>
                <a:lnTo>
                  <a:pt x="4580492" y="3863609"/>
                </a:lnTo>
                <a:cubicBezTo>
                  <a:pt x="4534005" y="3833442"/>
                  <a:pt x="4477194" y="3795981"/>
                  <a:pt x="4410060" y="3751224"/>
                </a:cubicBezTo>
                <a:cubicBezTo>
                  <a:pt x="4334271" y="3705726"/>
                  <a:pt x="4290195" y="3683410"/>
                  <a:pt x="4277832" y="3684276"/>
                </a:cubicBezTo>
                <a:lnTo>
                  <a:pt x="4532460" y="3684276"/>
                </a:lnTo>
                <a:lnTo>
                  <a:pt x="4533943" y="3684276"/>
                </a:lnTo>
                <a:lnTo>
                  <a:pt x="4800069" y="3684276"/>
                </a:lnTo>
                <a:lnTo>
                  <a:pt x="4590692" y="3782937"/>
                </a:lnTo>
                <a:cubicBezTo>
                  <a:pt x="4640394" y="3908057"/>
                  <a:pt x="4710186" y="4019329"/>
                  <a:pt x="4800069" y="4116754"/>
                </a:cubicBezTo>
                <a:cubicBezTo>
                  <a:pt x="4707466" y="4203299"/>
                  <a:pt x="4536786" y="4280015"/>
                  <a:pt x="4288031" y="4346902"/>
                </a:cubicBezTo>
                <a:lnTo>
                  <a:pt x="4576598" y="4789951"/>
                </a:lnTo>
                <a:cubicBezTo>
                  <a:pt x="4832153" y="4709341"/>
                  <a:pt x="5027003" y="4596832"/>
                  <a:pt x="5161147" y="4452425"/>
                </a:cubicBezTo>
                <a:cubicBezTo>
                  <a:pt x="5319896" y="4621188"/>
                  <a:pt x="5532364" y="4733697"/>
                  <a:pt x="5798552" y="4789951"/>
                </a:cubicBezTo>
                <a:lnTo>
                  <a:pt x="6000140" y="4332436"/>
                </a:lnTo>
                <a:cubicBezTo>
                  <a:pt x="5779326" y="4281870"/>
                  <a:pt x="5608647" y="4213190"/>
                  <a:pt x="5488102" y="4126397"/>
                </a:cubicBezTo>
                <a:cubicBezTo>
                  <a:pt x="5664036" y="3928209"/>
                  <a:pt x="5784272" y="3704366"/>
                  <a:pt x="5848810" y="3454869"/>
                </a:cubicBezTo>
                <a:lnTo>
                  <a:pt x="5443037" y="3205805"/>
                </a:lnTo>
                <a:lnTo>
                  <a:pt x="5423935" y="3252539"/>
                </a:lnTo>
                <a:lnTo>
                  <a:pt x="4533943" y="3252539"/>
                </a:lnTo>
                <a:lnTo>
                  <a:pt x="4532460" y="3252539"/>
                </a:lnTo>
                <a:lnTo>
                  <a:pt x="4161552" y="3252539"/>
                </a:lnTo>
                <a:lnTo>
                  <a:pt x="4161552" y="2915199"/>
                </a:lnTo>
                <a:lnTo>
                  <a:pt x="3824403" y="2915199"/>
                </a:lnTo>
                <a:lnTo>
                  <a:pt x="3878653" y="2877807"/>
                </a:lnTo>
                <a:cubicBezTo>
                  <a:pt x="3921579" y="2846604"/>
                  <a:pt x="3963457" y="2812890"/>
                  <a:pt x="4004288" y="2776665"/>
                </a:cubicBezTo>
                <a:cubicBezTo>
                  <a:pt x="4101836" y="2819443"/>
                  <a:pt x="4192956" y="2885403"/>
                  <a:pt x="4277647" y="2974544"/>
                </a:cubicBezTo>
                <a:lnTo>
                  <a:pt x="4348486" y="2886312"/>
                </a:lnTo>
                <a:lnTo>
                  <a:pt x="4631306" y="3230470"/>
                </a:lnTo>
                <a:cubicBezTo>
                  <a:pt x="4867698" y="3072587"/>
                  <a:pt x="4997145" y="2843737"/>
                  <a:pt x="5019646" y="2543920"/>
                </a:cubicBezTo>
                <a:lnTo>
                  <a:pt x="5091046" y="2543920"/>
                </a:lnTo>
                <a:lnTo>
                  <a:pt x="5091046" y="2892388"/>
                </a:lnTo>
                <a:cubicBezTo>
                  <a:pt x="5091046" y="3055711"/>
                  <a:pt x="5172769" y="3137373"/>
                  <a:pt x="5336216" y="3137373"/>
                </a:cubicBezTo>
                <a:lnTo>
                  <a:pt x="5662058" y="3137373"/>
                </a:lnTo>
                <a:cubicBezTo>
                  <a:pt x="5716581" y="3137373"/>
                  <a:pt x="5764552" y="3120744"/>
                  <a:pt x="5805970" y="3087485"/>
                </a:cubicBezTo>
                <a:cubicBezTo>
                  <a:pt x="5862843" y="3049653"/>
                  <a:pt x="5895791" y="3008235"/>
                  <a:pt x="5904817" y="2963231"/>
                </a:cubicBezTo>
                <a:cubicBezTo>
                  <a:pt x="5929544" y="2913777"/>
                  <a:pt x="5941908" y="2741367"/>
                  <a:pt x="5941908" y="2446001"/>
                </a:cubicBezTo>
                <a:lnTo>
                  <a:pt x="5556535" y="2344743"/>
                </a:lnTo>
                <a:cubicBezTo>
                  <a:pt x="5556535" y="2562095"/>
                  <a:pt x="5560676" y="2670771"/>
                  <a:pt x="5568960" y="2670771"/>
                </a:cubicBezTo>
                <a:lnTo>
                  <a:pt x="5529550" y="2670771"/>
                </a:lnTo>
                <a:lnTo>
                  <a:pt x="5527975" y="2668453"/>
                </a:lnTo>
                <a:cubicBezTo>
                  <a:pt x="5528531" y="2666722"/>
                  <a:pt x="5530757" y="2664898"/>
                  <a:pt x="5534651" y="2662982"/>
                </a:cubicBezTo>
                <a:lnTo>
                  <a:pt x="5534651" y="2112184"/>
                </a:lnTo>
                <a:lnTo>
                  <a:pt x="4602376" y="2112184"/>
                </a:lnTo>
                <a:cubicBezTo>
                  <a:pt x="4602376" y="2335965"/>
                  <a:pt x="4587045" y="2493848"/>
                  <a:pt x="4556384" y="2585833"/>
                </a:cubicBezTo>
                <a:lnTo>
                  <a:pt x="4543365" y="2612812"/>
                </a:lnTo>
                <a:lnTo>
                  <a:pt x="4530617" y="2602257"/>
                </a:lnTo>
                <a:cubicBezTo>
                  <a:pt x="4493549" y="2573813"/>
                  <a:pt x="4424804" y="2532608"/>
                  <a:pt x="4324381" y="2478641"/>
                </a:cubicBezTo>
                <a:cubicBezTo>
                  <a:pt x="4417108" y="2431535"/>
                  <a:pt x="4506311" y="2351172"/>
                  <a:pt x="4591991" y="2237551"/>
                </a:cubicBezTo>
                <a:close/>
                <a:moveTo>
                  <a:pt x="1284911" y="1972352"/>
                </a:moveTo>
                <a:lnTo>
                  <a:pt x="1166962" y="2263514"/>
                </a:lnTo>
                <a:lnTo>
                  <a:pt x="425518" y="2263514"/>
                </a:lnTo>
                <a:lnTo>
                  <a:pt x="425518" y="4778267"/>
                </a:lnTo>
                <a:lnTo>
                  <a:pt x="915672" y="4778267"/>
                </a:lnTo>
                <a:lnTo>
                  <a:pt x="915672" y="4580388"/>
                </a:lnTo>
                <a:lnTo>
                  <a:pt x="2101279" y="4580388"/>
                </a:lnTo>
                <a:lnTo>
                  <a:pt x="2101279" y="4778267"/>
                </a:lnTo>
                <a:lnTo>
                  <a:pt x="2591433" y="4778267"/>
                </a:lnTo>
                <a:lnTo>
                  <a:pt x="2591433" y="2263514"/>
                </a:lnTo>
                <a:lnTo>
                  <a:pt x="1718688" y="2263514"/>
                </a:lnTo>
                <a:lnTo>
                  <a:pt x="1811785" y="2047831"/>
                </a:lnTo>
                <a:close/>
                <a:moveTo>
                  <a:pt x="0" y="0"/>
                </a:moveTo>
                <a:lnTo>
                  <a:pt x="12186894" y="0"/>
                </a:lnTo>
                <a:lnTo>
                  <a:pt x="12186894" y="6858000"/>
                </a:lnTo>
                <a:lnTo>
                  <a:pt x="0" y="6858000"/>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 name="正方形/長方形 3">
            <a:extLst>
              <a:ext uri="{FF2B5EF4-FFF2-40B4-BE49-F238E27FC236}">
                <a16:creationId xmlns:a16="http://schemas.microsoft.com/office/drawing/2014/main" id="{3BD4A157-6B18-323D-FBB2-DF09087D139C}"/>
              </a:ext>
            </a:extLst>
          </p:cNvPr>
          <p:cNvSpPr/>
          <p:nvPr/>
        </p:nvSpPr>
        <p:spPr>
          <a:xfrm>
            <a:off x="6166130" y="5506465"/>
            <a:ext cx="5945858" cy="584775"/>
          </a:xfrm>
          <a:prstGeom prst="rect">
            <a:avLst/>
          </a:prstGeom>
          <a:noFill/>
        </p:spPr>
        <p:txBody>
          <a:bodyPr wrap="none" lIns="91440" tIns="45720" rIns="91440" bIns="45720">
            <a:spAutoFit/>
          </a:bodyPr>
          <a:lstStyle/>
          <a:p>
            <a:pPr algn="r"/>
            <a:r>
              <a:rPr lang="ja-JP" altLang="en-US" sz="1600" b="1" spc="50" dirty="0">
                <a:ln w="0"/>
                <a:solidFill>
                  <a:schemeClr val="bg2"/>
                </a:solidFill>
                <a:effectLst>
                  <a:innerShdw blurRad="63500" dist="50800" dir="13500000">
                    <a:srgbClr val="000000">
                      <a:alpha val="50000"/>
                    </a:srgbClr>
                  </a:innerShdw>
                </a:effectLst>
                <a:latin typeface="HGP創英角ｺﾞｼｯｸUB" panose="020B0900000000000000" pitchFamily="50" charset="-128"/>
                <a:ea typeface="HGP創英角ｺﾞｼｯｸUB" panose="020B0900000000000000" pitchFamily="50" charset="-128"/>
              </a:rPr>
              <a:t>参考資料：</a:t>
            </a:r>
            <a:r>
              <a:rPr lang="en-US" altLang="ja-JP" sz="1600" b="1" spc="50" dirty="0">
                <a:ln w="0"/>
                <a:solidFill>
                  <a:schemeClr val="bg2"/>
                </a:solidFill>
                <a:effectLst>
                  <a:innerShdw blurRad="63500" dist="50800" dir="13500000">
                    <a:srgbClr val="000000">
                      <a:alpha val="50000"/>
                    </a:srgbClr>
                  </a:innerShdw>
                </a:effectLst>
                <a:latin typeface="HGP創英角ｺﾞｼｯｸUB" panose="020B0900000000000000" pitchFamily="50" charset="-128"/>
                <a:ea typeface="HGP創英角ｺﾞｼｯｸUB" panose="020B0900000000000000" pitchFamily="50" charset="-128"/>
              </a:rPr>
              <a:t>I’s2019</a:t>
            </a:r>
            <a:r>
              <a:rPr lang="ja-JP" altLang="en-US" sz="1600" b="1" spc="50" dirty="0">
                <a:ln w="0"/>
                <a:solidFill>
                  <a:schemeClr val="bg2"/>
                </a:solidFill>
                <a:effectLst>
                  <a:innerShdw blurRad="63500" dist="50800" dir="13500000">
                    <a:srgbClr val="000000">
                      <a:alpha val="50000"/>
                    </a:srgbClr>
                  </a:innerShdw>
                </a:effectLst>
                <a:latin typeface="HGP創英角ｺﾞｼｯｸUB" panose="020B0900000000000000" pitchFamily="50" charset="-128"/>
                <a:ea typeface="HGP創英角ｺﾞｼｯｸUB" panose="020B0900000000000000" pitchFamily="50" charset="-128"/>
              </a:rPr>
              <a:t>～いじめ・自殺・暴力行為対応ハンドブック～</a:t>
            </a:r>
            <a:endParaRPr lang="en-US" altLang="ja-JP" sz="1600" b="1" spc="50" dirty="0">
              <a:ln w="0"/>
              <a:solidFill>
                <a:schemeClr val="bg2"/>
              </a:solidFill>
              <a:effectLst>
                <a:innerShdw blurRad="63500" dist="50800" dir="13500000">
                  <a:srgbClr val="000000">
                    <a:alpha val="50000"/>
                  </a:srgbClr>
                </a:innerShdw>
              </a:effectLst>
              <a:latin typeface="HGP創英角ｺﾞｼｯｸUB" panose="020B0900000000000000" pitchFamily="50" charset="-128"/>
              <a:ea typeface="HGP創英角ｺﾞｼｯｸUB" panose="020B0900000000000000" pitchFamily="50" charset="-128"/>
            </a:endParaRPr>
          </a:p>
          <a:p>
            <a:pPr algn="r"/>
            <a:r>
              <a:rPr lang="ja-JP" altLang="en-US" sz="1600" b="1" cap="none" spc="50" dirty="0">
                <a:ln w="0"/>
                <a:solidFill>
                  <a:schemeClr val="bg2"/>
                </a:solidFill>
                <a:effectLst>
                  <a:innerShdw blurRad="63500" dist="50800" dir="13500000">
                    <a:srgbClr val="000000">
                      <a:alpha val="50000"/>
                    </a:srgbClr>
                  </a:innerShdw>
                </a:effectLst>
                <a:latin typeface="HGP創英角ｺﾞｼｯｸUB" panose="020B0900000000000000" pitchFamily="50" charset="-128"/>
                <a:ea typeface="HGP創英角ｺﾞｼｯｸUB" panose="020B0900000000000000" pitchFamily="50" charset="-128"/>
              </a:rPr>
              <a:t>平成</a:t>
            </a:r>
            <a:r>
              <a:rPr lang="en-US" altLang="ja-JP" sz="1600" b="1" cap="none" spc="50" dirty="0">
                <a:ln w="0"/>
                <a:solidFill>
                  <a:schemeClr val="bg2"/>
                </a:solidFill>
                <a:effectLst>
                  <a:innerShdw blurRad="63500" dist="50800" dir="13500000">
                    <a:srgbClr val="000000">
                      <a:alpha val="50000"/>
                    </a:srgbClr>
                  </a:innerShdw>
                </a:effectLst>
                <a:latin typeface="HGP創英角ｺﾞｼｯｸUB" panose="020B0900000000000000" pitchFamily="50" charset="-128"/>
                <a:ea typeface="HGP創英角ｺﾞｼｯｸUB" panose="020B0900000000000000" pitchFamily="50" charset="-128"/>
              </a:rPr>
              <a:t>31</a:t>
            </a:r>
            <a:r>
              <a:rPr lang="ja-JP" altLang="en-US" sz="1600" b="1" cap="none" spc="50" dirty="0">
                <a:ln w="0"/>
                <a:solidFill>
                  <a:schemeClr val="bg2"/>
                </a:solidFill>
                <a:effectLst>
                  <a:innerShdw blurRad="63500" dist="50800" dir="13500000">
                    <a:srgbClr val="000000">
                      <a:alpha val="50000"/>
                    </a:srgbClr>
                  </a:innerShdw>
                </a:effectLst>
                <a:latin typeface="HGP創英角ｺﾞｼｯｸUB" panose="020B0900000000000000" pitchFamily="50" charset="-128"/>
                <a:ea typeface="HGP創英角ｺﾞｼｯｸUB" panose="020B0900000000000000" pitchFamily="50" charset="-128"/>
              </a:rPr>
              <a:t>年</a:t>
            </a:r>
            <a:r>
              <a:rPr lang="en-US" altLang="ja-JP" sz="1600" b="1" cap="none" spc="50" dirty="0">
                <a:ln w="0"/>
                <a:solidFill>
                  <a:schemeClr val="bg2"/>
                </a:solidFill>
                <a:effectLst>
                  <a:innerShdw blurRad="63500" dist="50800" dir="13500000">
                    <a:srgbClr val="000000">
                      <a:alpha val="50000"/>
                    </a:srgbClr>
                  </a:innerShdw>
                </a:effectLst>
                <a:latin typeface="HGP創英角ｺﾞｼｯｸUB" panose="020B0900000000000000" pitchFamily="50" charset="-128"/>
                <a:ea typeface="HGP創英角ｺﾞｼｯｸUB" panose="020B0900000000000000" pitchFamily="50" charset="-128"/>
              </a:rPr>
              <a:t>3</a:t>
            </a:r>
            <a:r>
              <a:rPr lang="ja-JP" altLang="en-US" sz="1600" b="1" cap="none" spc="50" dirty="0">
                <a:ln w="0"/>
                <a:solidFill>
                  <a:schemeClr val="bg2"/>
                </a:solidFill>
                <a:effectLst>
                  <a:innerShdw blurRad="63500" dist="50800" dir="13500000">
                    <a:srgbClr val="000000">
                      <a:alpha val="50000"/>
                    </a:srgbClr>
                  </a:innerShdw>
                </a:effectLst>
                <a:latin typeface="HGP創英角ｺﾞｼｯｸUB" panose="020B0900000000000000" pitchFamily="50" charset="-128"/>
                <a:ea typeface="HGP創英角ｺﾞｼｯｸUB" panose="020B0900000000000000" pitchFamily="50" charset="-128"/>
              </a:rPr>
              <a:t>月埼玉県教育委員会</a:t>
            </a:r>
          </a:p>
        </p:txBody>
      </p:sp>
    </p:spTree>
    <p:extLst>
      <p:ext uri="{BB962C8B-B14F-4D97-AF65-F5344CB8AC3E}">
        <p14:creationId xmlns:p14="http://schemas.microsoft.com/office/powerpoint/2010/main" val="72122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3000">
        <p159:morph option="byObject"/>
      </p:transition>
    </mc:Choice>
    <mc:Fallback xmlns="">
      <p:transition spd="slow"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1D662-7F75-1FE4-708B-6F0082C332CA}"/>
            </a:ext>
          </a:extLst>
        </p:cNvPr>
        <p:cNvGrpSpPr/>
        <p:nvPr/>
      </p:nvGrpSpPr>
      <p:grpSpPr>
        <a:xfrm>
          <a:off x="0" y="0"/>
          <a:ext cx="0" cy="0"/>
          <a:chOff x="0" y="0"/>
          <a:chExt cx="0" cy="0"/>
        </a:xfrm>
      </p:grpSpPr>
      <p:pic>
        <p:nvPicPr>
          <p:cNvPr id="19" name="図 18" descr="黒板とチョーク">
            <a:extLst>
              <a:ext uri="{FF2B5EF4-FFF2-40B4-BE49-F238E27FC236}">
                <a16:creationId xmlns:a16="http://schemas.microsoft.com/office/drawing/2014/main" id="{EE290D7F-DB54-ADAB-4824-E9D6B497D769}"/>
              </a:ext>
            </a:extLst>
          </p:cNvPr>
          <p:cNvPicPr>
            <a:picLocks noChangeAspect="1"/>
          </p:cNvPicPr>
          <p:nvPr/>
        </p:nvPicPr>
        <p:blipFill>
          <a:blip r:embed="rId3" cstate="print">
            <a:extLst>
              <a:ext uri="{28A0092B-C50C-407E-A947-70E740481C1C}">
                <a14:useLocalDpi xmlns:a14="http://schemas.microsoft.com/office/drawing/2010/main" val="0"/>
              </a:ext>
            </a:extLst>
          </a:blip>
          <a:srcRect b="24018"/>
          <a:stretch>
            <a:fillRect/>
          </a:stretch>
        </p:blipFill>
        <p:spPr>
          <a:xfrm>
            <a:off x="0" y="0"/>
            <a:ext cx="12186894" cy="6198980"/>
          </a:xfrm>
          <a:prstGeom prst="rect">
            <a:avLst/>
          </a:prstGeom>
        </p:spPr>
      </p:pic>
      <p:sp>
        <p:nvSpPr>
          <p:cNvPr id="6" name="正方形/長方形 5">
            <a:extLst>
              <a:ext uri="{FF2B5EF4-FFF2-40B4-BE49-F238E27FC236}">
                <a16:creationId xmlns:a16="http://schemas.microsoft.com/office/drawing/2014/main" id="{9F9819A1-E87F-1049-3E67-E034CC25F862}"/>
              </a:ext>
            </a:extLst>
          </p:cNvPr>
          <p:cNvSpPr/>
          <p:nvPr/>
        </p:nvSpPr>
        <p:spPr>
          <a:xfrm>
            <a:off x="462306" y="3198168"/>
            <a:ext cx="10685322" cy="1600438"/>
          </a:xfrm>
          <a:prstGeom prst="rect">
            <a:avLst/>
          </a:prstGeom>
        </p:spPr>
        <p:txBody>
          <a:bodyPr wrap="square">
            <a:spAutoFit/>
          </a:bodyPr>
          <a:lstStyle/>
          <a:p>
            <a:endParaRPr lang="en-US" altLang="ja-JP" sz="6600" b="1" i="1" dirty="0">
              <a:solidFill>
                <a:srgbClr val="002060"/>
              </a:solidFill>
              <a:effectLst>
                <a:outerShdw blurRad="38100" dist="38100" dir="2700000" algn="tl">
                  <a:srgbClr val="000000">
                    <a:alpha val="43137"/>
                  </a:srgbClr>
                </a:outerShdw>
              </a:effectLst>
              <a:latin typeface="FGP楷書体NT-M" panose="03000600000000000000" pitchFamily="66" charset="-128"/>
              <a:ea typeface="FGP楷書体NT-M" panose="03000600000000000000" pitchFamily="66" charset="-128"/>
              <a:cs typeface="Times New Roman" panose="02020603050405020304" pitchFamily="18" charset="0"/>
            </a:endParaRPr>
          </a:p>
          <a:p>
            <a:endParaRPr lang="ja-JP" altLang="en-US" sz="3200" b="1" dirty="0">
              <a:solidFill>
                <a:schemeClr val="bg1"/>
              </a:solidFill>
              <a:effectLst>
                <a:outerShdw blurRad="38100" dist="38100" dir="2700000" algn="tl">
                  <a:srgbClr val="000000">
                    <a:alpha val="43137"/>
                  </a:srgbClr>
                </a:outerShdw>
              </a:effectLst>
              <a:latin typeface="FGP楷書体NT-M" panose="03000600000000000000" pitchFamily="66" charset="-128"/>
              <a:ea typeface="FGP楷書体NT-M" panose="03000600000000000000" pitchFamily="66" charset="-128"/>
            </a:endParaRPr>
          </a:p>
        </p:txBody>
      </p:sp>
      <p:sp>
        <p:nvSpPr>
          <p:cNvPr id="5" name="スライド番号プレースホルダー 5">
            <a:extLst>
              <a:ext uri="{FF2B5EF4-FFF2-40B4-BE49-F238E27FC236}">
                <a16:creationId xmlns:a16="http://schemas.microsoft.com/office/drawing/2014/main" id="{767866EE-85E8-DB95-E8E9-F98B822474C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3</a:t>
            </a:fld>
            <a:endParaRPr lang="ja-JP" altLang="en-US" b="1" dirty="0">
              <a:solidFill>
                <a:schemeClr val="bg1"/>
              </a:solidFill>
            </a:endParaRPr>
          </a:p>
        </p:txBody>
      </p:sp>
      <p:pic>
        <p:nvPicPr>
          <p:cNvPr id="7" name="Picture 2" descr="C:\Users\791878\Desktop\H29\コバトン（png形式）\53-1-04.png">
            <a:extLst>
              <a:ext uri="{FF2B5EF4-FFF2-40B4-BE49-F238E27FC236}">
                <a16:creationId xmlns:a16="http://schemas.microsoft.com/office/drawing/2014/main" id="{1B719E55-4F45-9F1B-5DF3-AE70B4058A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タイトル 2">
            <a:extLst>
              <a:ext uri="{FF2B5EF4-FFF2-40B4-BE49-F238E27FC236}">
                <a16:creationId xmlns:a16="http://schemas.microsoft.com/office/drawing/2014/main" id="{1EB37245-774D-3572-3F43-1007C538804A}"/>
              </a:ext>
            </a:extLst>
          </p:cNvPr>
          <p:cNvSpPr txBox="1">
            <a:spLocks/>
          </p:cNvSpPr>
          <p:nvPr/>
        </p:nvSpPr>
        <p:spPr>
          <a:xfrm>
            <a:off x="0" y="6320772"/>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sp>
        <p:nvSpPr>
          <p:cNvPr id="4" name="正方形/長方形 3">
            <a:extLst>
              <a:ext uri="{FF2B5EF4-FFF2-40B4-BE49-F238E27FC236}">
                <a16:creationId xmlns:a16="http://schemas.microsoft.com/office/drawing/2014/main" id="{D265555D-71C9-FA6C-67AE-393997D3C0B9}"/>
              </a:ext>
            </a:extLst>
          </p:cNvPr>
          <p:cNvSpPr/>
          <p:nvPr/>
        </p:nvSpPr>
        <p:spPr>
          <a:xfrm>
            <a:off x="1212432" y="1728216"/>
            <a:ext cx="695739" cy="3989065"/>
          </a:xfrm>
          <a:prstGeom prst="rect">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latin typeface="BIZ UDPゴシック" panose="020B0400000000000000" pitchFamily="50" charset="-128"/>
                <a:ea typeface="BIZ UDPゴシック" panose="020B0400000000000000" pitchFamily="50" charset="-128"/>
              </a:rPr>
              <a:t>はじめに</a:t>
            </a:r>
          </a:p>
        </p:txBody>
      </p:sp>
      <p:sp>
        <p:nvSpPr>
          <p:cNvPr id="8" name="楕円 7">
            <a:extLst>
              <a:ext uri="{FF2B5EF4-FFF2-40B4-BE49-F238E27FC236}">
                <a16:creationId xmlns:a16="http://schemas.microsoft.com/office/drawing/2014/main" id="{87BF2F27-F045-19EA-A611-D30DB7F06885}"/>
              </a:ext>
            </a:extLst>
          </p:cNvPr>
          <p:cNvSpPr/>
          <p:nvPr/>
        </p:nvSpPr>
        <p:spPr>
          <a:xfrm>
            <a:off x="1062380" y="878428"/>
            <a:ext cx="995842" cy="995842"/>
          </a:xfrm>
          <a:prstGeom prst="ellipse">
            <a:avLst/>
          </a:prstGeom>
          <a:ln>
            <a:solidFill>
              <a:schemeClr val="bg2">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9" name="グラフィックス 8" descr="道路 単色塗りつぶし">
            <a:extLst>
              <a:ext uri="{FF2B5EF4-FFF2-40B4-BE49-F238E27FC236}">
                <a16:creationId xmlns:a16="http://schemas.microsoft.com/office/drawing/2014/main" id="{07B741D3-2045-519F-E16C-9EFAE32993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12432" y="1030156"/>
            <a:ext cx="692386" cy="692386"/>
          </a:xfrm>
          <a:prstGeom prst="rect">
            <a:avLst/>
          </a:prstGeom>
        </p:spPr>
      </p:pic>
      <p:sp>
        <p:nvSpPr>
          <p:cNvPr id="10" name="正方形/長方形 9">
            <a:extLst>
              <a:ext uri="{FF2B5EF4-FFF2-40B4-BE49-F238E27FC236}">
                <a16:creationId xmlns:a16="http://schemas.microsoft.com/office/drawing/2014/main" id="{5181F79F-449A-DBCE-39F4-4A2260E4AA65}"/>
              </a:ext>
            </a:extLst>
          </p:cNvPr>
          <p:cNvSpPr/>
          <p:nvPr/>
        </p:nvSpPr>
        <p:spPr>
          <a:xfrm>
            <a:off x="4172177" y="1722542"/>
            <a:ext cx="695739" cy="3994739"/>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b="1" dirty="0">
                <a:latin typeface="BIZ UDPゴシック" panose="020B0400000000000000" pitchFamily="50" charset="-128"/>
                <a:ea typeface="BIZ UDPゴシック" panose="020B0400000000000000" pitchFamily="50" charset="-128"/>
              </a:rPr>
              <a:t>事例１　リストカット</a:t>
            </a:r>
          </a:p>
        </p:txBody>
      </p:sp>
      <p:sp>
        <p:nvSpPr>
          <p:cNvPr id="13" name="楕円 12">
            <a:extLst>
              <a:ext uri="{FF2B5EF4-FFF2-40B4-BE49-F238E27FC236}">
                <a16:creationId xmlns:a16="http://schemas.microsoft.com/office/drawing/2014/main" id="{493E92BF-64D6-B61F-B203-6C5DF6D7A4F0}"/>
              </a:ext>
            </a:extLst>
          </p:cNvPr>
          <p:cNvSpPr/>
          <p:nvPr/>
        </p:nvSpPr>
        <p:spPr>
          <a:xfrm>
            <a:off x="4018773" y="874033"/>
            <a:ext cx="995842" cy="995842"/>
          </a:xfrm>
          <a:prstGeom prst="ellipse">
            <a:avLst/>
          </a:prstGeom>
          <a:ln>
            <a:solidFill>
              <a:srgbClr val="FF0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4" name="グラフィックス 13" descr="クリップボード 単色塗りつぶし">
            <a:extLst>
              <a:ext uri="{FF2B5EF4-FFF2-40B4-BE49-F238E27FC236}">
                <a16:creationId xmlns:a16="http://schemas.microsoft.com/office/drawing/2014/main" id="{006BC108-A8B9-2D27-C21B-82DFE08EDE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92177" y="947437"/>
            <a:ext cx="849034" cy="849034"/>
          </a:xfrm>
          <a:prstGeom prst="rect">
            <a:avLst/>
          </a:prstGeom>
        </p:spPr>
      </p:pic>
      <p:sp>
        <p:nvSpPr>
          <p:cNvPr id="15" name="正方形/長方形 14">
            <a:extLst>
              <a:ext uri="{FF2B5EF4-FFF2-40B4-BE49-F238E27FC236}">
                <a16:creationId xmlns:a16="http://schemas.microsoft.com/office/drawing/2014/main" id="{E80BF026-30F0-952A-8E5D-158F019D71FB}"/>
              </a:ext>
            </a:extLst>
          </p:cNvPr>
          <p:cNvSpPr/>
          <p:nvPr/>
        </p:nvSpPr>
        <p:spPr>
          <a:xfrm>
            <a:off x="7479791" y="1722541"/>
            <a:ext cx="695739" cy="3994739"/>
          </a:xfrm>
          <a:prstGeom prst="rect">
            <a:avLst/>
          </a:prstGeom>
          <a:solidFill>
            <a:srgbClr val="00800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b="1" dirty="0">
                <a:latin typeface="BIZ UDPゴシック" panose="020B0400000000000000" pitchFamily="50" charset="-128"/>
                <a:ea typeface="BIZ UDPゴシック" panose="020B0400000000000000" pitchFamily="50" charset="-128"/>
              </a:rPr>
              <a:t>事例２　自殺念慮</a:t>
            </a:r>
          </a:p>
        </p:txBody>
      </p:sp>
      <p:sp>
        <p:nvSpPr>
          <p:cNvPr id="17" name="楕円 16">
            <a:extLst>
              <a:ext uri="{FF2B5EF4-FFF2-40B4-BE49-F238E27FC236}">
                <a16:creationId xmlns:a16="http://schemas.microsoft.com/office/drawing/2014/main" id="{3F1DCABF-3ECC-40D9-7CF8-177064957438}"/>
              </a:ext>
            </a:extLst>
          </p:cNvPr>
          <p:cNvSpPr/>
          <p:nvPr/>
        </p:nvSpPr>
        <p:spPr>
          <a:xfrm>
            <a:off x="7320731" y="874033"/>
            <a:ext cx="995842" cy="995842"/>
          </a:xfrm>
          <a:prstGeom prst="ellipse">
            <a:avLst/>
          </a:prstGeom>
          <a:ln>
            <a:solidFill>
              <a:schemeClr val="accent6">
                <a:lumMod val="5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8" name="グラフィックス 17" descr="クリップボード 枠線">
            <a:extLst>
              <a:ext uri="{FF2B5EF4-FFF2-40B4-BE49-F238E27FC236}">
                <a16:creationId xmlns:a16="http://schemas.microsoft.com/office/drawing/2014/main" id="{DC2B4071-2EE9-1513-CD2E-C6252D6E29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70460" y="888351"/>
            <a:ext cx="914400" cy="914400"/>
          </a:xfrm>
          <a:prstGeom prst="rect">
            <a:avLst/>
          </a:prstGeom>
        </p:spPr>
      </p:pic>
      <p:sp>
        <p:nvSpPr>
          <p:cNvPr id="2" name="正方形/長方形 1">
            <a:extLst>
              <a:ext uri="{FF2B5EF4-FFF2-40B4-BE49-F238E27FC236}">
                <a16:creationId xmlns:a16="http://schemas.microsoft.com/office/drawing/2014/main" id="{BDC7764A-1F36-A0E3-D7BA-E99FFF6B293B}"/>
              </a:ext>
            </a:extLst>
          </p:cNvPr>
          <p:cNvSpPr/>
          <p:nvPr/>
        </p:nvSpPr>
        <p:spPr>
          <a:xfrm>
            <a:off x="10283829" y="1722542"/>
            <a:ext cx="695739" cy="3994739"/>
          </a:xfrm>
          <a:prstGeom prst="rect">
            <a:avLst/>
          </a:prstGeom>
          <a:solidFill>
            <a:srgbClr val="FF6600"/>
          </a:solidFill>
          <a:ln>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solidFill>
                  <a:schemeClr val="bg1"/>
                </a:solidFill>
                <a:latin typeface="BIZ UDPゴシック" panose="020B0400000000000000" pitchFamily="50" charset="-128"/>
                <a:ea typeface="BIZ UDPゴシック" panose="020B0400000000000000" pitchFamily="50" charset="-128"/>
              </a:rPr>
              <a:t>具体的な対応</a:t>
            </a:r>
          </a:p>
        </p:txBody>
      </p:sp>
      <p:sp>
        <p:nvSpPr>
          <p:cNvPr id="3" name="楕円 2">
            <a:extLst>
              <a:ext uri="{FF2B5EF4-FFF2-40B4-BE49-F238E27FC236}">
                <a16:creationId xmlns:a16="http://schemas.microsoft.com/office/drawing/2014/main" id="{154EF08C-4747-D9BC-D460-11739A6DA3D7}"/>
              </a:ext>
            </a:extLst>
          </p:cNvPr>
          <p:cNvSpPr/>
          <p:nvPr/>
        </p:nvSpPr>
        <p:spPr>
          <a:xfrm>
            <a:off x="10151786" y="874033"/>
            <a:ext cx="995842" cy="995842"/>
          </a:xfrm>
          <a:prstGeom prst="ellipse">
            <a:avLst/>
          </a:prstGeom>
          <a:ln>
            <a:solidFill>
              <a:srgbClr val="FF66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1" name="グラフィックス 10" descr="役員室 単色塗りつぶし">
            <a:extLst>
              <a:ext uri="{FF2B5EF4-FFF2-40B4-BE49-F238E27FC236}">
                <a16:creationId xmlns:a16="http://schemas.microsoft.com/office/drawing/2014/main" id="{3023DE5C-E948-322D-5137-B54C5B72D0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92507" y="914754"/>
            <a:ext cx="914400" cy="914400"/>
          </a:xfrm>
          <a:prstGeom prst="rect">
            <a:avLst/>
          </a:prstGeom>
        </p:spPr>
      </p:pic>
    </p:spTree>
    <p:extLst>
      <p:ext uri="{BB962C8B-B14F-4D97-AF65-F5344CB8AC3E}">
        <p14:creationId xmlns:p14="http://schemas.microsoft.com/office/powerpoint/2010/main" val="3658216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advClick="0" advTm="3000">
        <p159:morph option="byObject"/>
      </p:transition>
    </mc:Choice>
    <mc:Fallback xmlns="">
      <p:transition spd="slow" advClick="0"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21FA447-5784-4332-9924-05B34007974F}"/>
              </a:ext>
            </a:extLst>
          </p:cNvPr>
          <p:cNvSpPr/>
          <p:nvPr/>
        </p:nvSpPr>
        <p:spPr>
          <a:xfrm>
            <a:off x="995842" y="786741"/>
            <a:ext cx="11566982" cy="528452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0F70CC64-4273-0EF4-DC93-B5C417204D29}"/>
              </a:ext>
            </a:extLst>
          </p:cNvPr>
          <p:cNvSpPr/>
          <p:nvPr/>
        </p:nvSpPr>
        <p:spPr>
          <a:xfrm>
            <a:off x="151728" y="875498"/>
            <a:ext cx="695739" cy="5195762"/>
          </a:xfrm>
          <a:prstGeom prst="rect">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latin typeface="BIZ UDPゴシック" panose="020B0400000000000000" pitchFamily="50" charset="-128"/>
                <a:ea typeface="BIZ UDPゴシック" panose="020B0400000000000000" pitchFamily="50" charset="-128"/>
              </a:rPr>
              <a:t>はじめに</a:t>
            </a:r>
          </a:p>
        </p:txBody>
      </p:sp>
      <p:sp>
        <p:nvSpPr>
          <p:cNvPr id="4" name="タイトル 2">
            <a:extLst>
              <a:ext uri="{FF2B5EF4-FFF2-40B4-BE49-F238E27FC236}">
                <a16:creationId xmlns:a16="http://schemas.microsoft.com/office/drawing/2014/main" id="{9F88E87B-5C7E-26B3-7C65-265A5E48CDDF}"/>
              </a:ext>
            </a:extLst>
          </p:cNvPr>
          <p:cNvSpPr txBox="1">
            <a:spLocks/>
          </p:cNvSpPr>
          <p:nvPr/>
        </p:nvSpPr>
        <p:spPr>
          <a:xfrm>
            <a:off x="0" y="6320772"/>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5" name="Picture 2" descr="C:\Users\791878\Desktop\H29\コバトン（png形式）\53-1-04.png">
            <a:extLst>
              <a:ext uri="{FF2B5EF4-FFF2-40B4-BE49-F238E27FC236}">
                <a16:creationId xmlns:a16="http://schemas.microsoft.com/office/drawing/2014/main" id="{CFC0045C-018F-FECC-1385-614C053566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5">
            <a:extLst>
              <a:ext uri="{FF2B5EF4-FFF2-40B4-BE49-F238E27FC236}">
                <a16:creationId xmlns:a16="http://schemas.microsoft.com/office/drawing/2014/main" id="{180E1FF8-32CD-1352-D1A3-84BD4DB6698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4</a:t>
            </a:fld>
            <a:endParaRPr lang="ja-JP" altLang="en-US" b="1" dirty="0">
              <a:solidFill>
                <a:schemeClr val="bg1"/>
              </a:solidFill>
            </a:endParaRPr>
          </a:p>
        </p:txBody>
      </p:sp>
      <p:sp>
        <p:nvSpPr>
          <p:cNvPr id="20" name="楕円 19">
            <a:extLst>
              <a:ext uri="{FF2B5EF4-FFF2-40B4-BE49-F238E27FC236}">
                <a16:creationId xmlns:a16="http://schemas.microsoft.com/office/drawing/2014/main" id="{4B2B76E6-BA24-42CF-1E69-624E5B466352}"/>
              </a:ext>
            </a:extLst>
          </p:cNvPr>
          <p:cNvSpPr/>
          <p:nvPr/>
        </p:nvSpPr>
        <p:spPr>
          <a:xfrm>
            <a:off x="0" y="8752"/>
            <a:ext cx="995842" cy="995842"/>
          </a:xfrm>
          <a:prstGeom prst="ellipse">
            <a:avLst/>
          </a:prstGeom>
          <a:ln>
            <a:solidFill>
              <a:schemeClr val="bg2">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21" name="グラフィックス 20" descr="道路 単色塗りつぶし">
            <a:extLst>
              <a:ext uri="{FF2B5EF4-FFF2-40B4-BE49-F238E27FC236}">
                <a16:creationId xmlns:a16="http://schemas.microsoft.com/office/drawing/2014/main" id="{617CA56E-F501-76D3-2B55-3D240E7B92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728" y="183111"/>
            <a:ext cx="692386" cy="692386"/>
          </a:xfrm>
          <a:prstGeom prst="rect">
            <a:avLst/>
          </a:prstGeom>
        </p:spPr>
      </p:pic>
      <p:sp>
        <p:nvSpPr>
          <p:cNvPr id="22" name="角丸四角形 18">
            <a:extLst>
              <a:ext uri="{FF2B5EF4-FFF2-40B4-BE49-F238E27FC236}">
                <a16:creationId xmlns:a16="http://schemas.microsoft.com/office/drawing/2014/main" id="{95E32A94-B445-600E-D59A-A7EF26DADA13}"/>
              </a:ext>
            </a:extLst>
          </p:cNvPr>
          <p:cNvSpPr/>
          <p:nvPr/>
        </p:nvSpPr>
        <p:spPr>
          <a:xfrm>
            <a:off x="1185060" y="40194"/>
            <a:ext cx="8652413"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600" b="1" dirty="0">
                <a:ln w="0">
                  <a:noFill/>
                </a:ln>
                <a:solidFill>
                  <a:srgbClr val="FF0000"/>
                </a:solidFill>
                <a:latin typeface="BIZ UDPゴシック" panose="020B0400000000000000" pitchFamily="50" charset="-128"/>
                <a:ea typeface="BIZ UDPゴシック" panose="020B0400000000000000" pitchFamily="50" charset="-128"/>
              </a:rPr>
              <a:t>「心身が疲れやすくなる子」が多い</a:t>
            </a:r>
          </a:p>
        </p:txBody>
      </p:sp>
      <p:pic>
        <p:nvPicPr>
          <p:cNvPr id="25" name="図 24">
            <a:extLst>
              <a:ext uri="{FF2B5EF4-FFF2-40B4-BE49-F238E27FC236}">
                <a16:creationId xmlns:a16="http://schemas.microsoft.com/office/drawing/2014/main" id="{F955CC44-B9E0-5813-1D20-44630E1C9F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78394">
            <a:off x="9381013" y="-465883"/>
            <a:ext cx="3628460" cy="3628460"/>
          </a:xfrm>
          <a:prstGeom prst="rect">
            <a:avLst/>
          </a:prstGeom>
        </p:spPr>
      </p:pic>
      <p:sp>
        <p:nvSpPr>
          <p:cNvPr id="3" name="正方形/長方形 2">
            <a:extLst>
              <a:ext uri="{FF2B5EF4-FFF2-40B4-BE49-F238E27FC236}">
                <a16:creationId xmlns:a16="http://schemas.microsoft.com/office/drawing/2014/main" id="{2C53A259-A3EF-8C24-D3D0-B6A8F078CCAA}"/>
              </a:ext>
            </a:extLst>
          </p:cNvPr>
          <p:cNvSpPr/>
          <p:nvPr/>
        </p:nvSpPr>
        <p:spPr>
          <a:xfrm>
            <a:off x="995842" y="1034192"/>
            <a:ext cx="8605358" cy="1815882"/>
          </a:xfrm>
          <a:prstGeom prst="rect">
            <a:avLst/>
          </a:prstGeom>
          <a:noFill/>
        </p:spPr>
        <p:txBody>
          <a:bodyPr wrap="square" lIns="91440" tIns="45720" rIns="91440" bIns="45720">
            <a:spAutoFit/>
          </a:bodyPr>
          <a:lstStyle/>
          <a:p>
            <a:r>
              <a:rPr lang="ja-JP" altLang="en-US" sz="2800" b="1" dirty="0">
                <a:ln w="0"/>
                <a:latin typeface="BIZ UDゴシック" panose="020B0400000000000000" pitchFamily="49" charset="-128"/>
                <a:ea typeface="BIZ UDゴシック" panose="020B0400000000000000" pitchFamily="49" charset="-128"/>
              </a:rPr>
              <a:t>　子供もつらいことや、嫌なことが続くと</a:t>
            </a:r>
            <a:endParaRPr lang="en-US" altLang="ja-JP" sz="2800" b="1" dirty="0">
              <a:ln w="0"/>
              <a:latin typeface="BIZ UDゴシック" panose="020B0400000000000000" pitchFamily="49" charset="-128"/>
              <a:ea typeface="BIZ UDゴシック" panose="020B0400000000000000" pitchFamily="49" charset="-128"/>
            </a:endParaRPr>
          </a:p>
          <a:p>
            <a:r>
              <a:rPr lang="ja-JP" altLang="en-US" sz="2800" b="1" dirty="0">
                <a:ln w="0"/>
                <a:solidFill>
                  <a:srgbClr val="0070C0"/>
                </a:solidFill>
                <a:latin typeface="BIZ UDゴシック" panose="020B0400000000000000" pitchFamily="49" charset="-128"/>
                <a:ea typeface="BIZ UDゴシック" panose="020B0400000000000000" pitchFamily="49" charset="-128"/>
              </a:rPr>
              <a:t>　ストレス</a:t>
            </a:r>
            <a:r>
              <a:rPr lang="ja-JP" altLang="en-US" sz="2800" b="1" dirty="0">
                <a:ln w="0"/>
                <a:latin typeface="BIZ UDゴシック" panose="020B0400000000000000" pitchFamily="49" charset="-128"/>
                <a:ea typeface="BIZ UDゴシック" panose="020B0400000000000000" pitchFamily="49" charset="-128"/>
              </a:rPr>
              <a:t>を感じます。</a:t>
            </a:r>
            <a:endParaRPr lang="en-US" altLang="ja-JP" sz="2800" b="1" dirty="0">
              <a:ln w="0"/>
              <a:latin typeface="BIZ UDゴシック" panose="020B0400000000000000" pitchFamily="49" charset="-128"/>
              <a:ea typeface="BIZ UDゴシック" panose="020B0400000000000000" pitchFamily="49" charset="-128"/>
            </a:endParaRPr>
          </a:p>
          <a:p>
            <a:r>
              <a:rPr lang="ja-JP" altLang="en-US" sz="2800" b="1" dirty="0">
                <a:ln w="0"/>
                <a:latin typeface="BIZ UDゴシック" panose="020B0400000000000000" pitchFamily="49" charset="-128"/>
                <a:ea typeface="BIZ UDゴシック" panose="020B0400000000000000" pitchFamily="49" charset="-128"/>
              </a:rPr>
              <a:t>　それを上手に解消できないと、</a:t>
            </a:r>
            <a:r>
              <a:rPr lang="ja-JP" altLang="en-US" sz="2800" b="1" dirty="0">
                <a:ln w="0"/>
                <a:solidFill>
                  <a:srgbClr val="FF0000"/>
                </a:solidFill>
                <a:latin typeface="BIZ UDゴシック" panose="020B0400000000000000" pitchFamily="49" charset="-128"/>
                <a:ea typeface="BIZ UDゴシック" panose="020B0400000000000000" pitchFamily="49" charset="-128"/>
              </a:rPr>
              <a:t>心身が</a:t>
            </a:r>
            <a:endParaRPr lang="en-US" altLang="ja-JP" sz="2800" b="1" dirty="0">
              <a:ln w="0"/>
              <a:solidFill>
                <a:srgbClr val="FF0000"/>
              </a:solidFill>
              <a:latin typeface="BIZ UDゴシック" panose="020B0400000000000000" pitchFamily="49" charset="-128"/>
              <a:ea typeface="BIZ UDゴシック" panose="020B0400000000000000" pitchFamily="49" charset="-128"/>
            </a:endParaRPr>
          </a:p>
          <a:p>
            <a:r>
              <a:rPr lang="ja-JP" altLang="en-US" sz="2800" b="1" dirty="0">
                <a:ln w="0"/>
                <a:solidFill>
                  <a:srgbClr val="FF0000"/>
                </a:solidFill>
                <a:latin typeface="BIZ UDゴシック" panose="020B0400000000000000" pitchFamily="49" charset="-128"/>
                <a:ea typeface="BIZ UDゴシック" panose="020B0400000000000000" pitchFamily="49" charset="-128"/>
              </a:rPr>
              <a:t>　疲れやすくなるのが子供に多い傾向</a:t>
            </a:r>
            <a:r>
              <a:rPr lang="ja-JP" altLang="en-US" sz="2800" b="1" dirty="0">
                <a:ln w="0"/>
                <a:latin typeface="BIZ UDゴシック" panose="020B0400000000000000" pitchFamily="49" charset="-128"/>
                <a:ea typeface="BIZ UDゴシック" panose="020B0400000000000000" pitchFamily="49" charset="-128"/>
              </a:rPr>
              <a:t>です。　　　</a:t>
            </a:r>
            <a:endParaRPr lang="en-US" altLang="ja-JP" sz="2800" b="1" dirty="0">
              <a:ln w="0"/>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08C40A76-E41E-B845-1CE8-1BA21E7E2AEE}"/>
              </a:ext>
            </a:extLst>
          </p:cNvPr>
          <p:cNvSpPr/>
          <p:nvPr/>
        </p:nvSpPr>
        <p:spPr>
          <a:xfrm>
            <a:off x="1086522" y="3075672"/>
            <a:ext cx="10953750" cy="1384995"/>
          </a:xfrm>
          <a:prstGeom prst="rect">
            <a:avLst/>
          </a:prstGeom>
        </p:spPr>
        <p:txBody>
          <a:bodyPr wrap="square">
            <a:spAutoFit/>
          </a:bodyPr>
          <a:lstStyle/>
          <a:p>
            <a:r>
              <a:rPr lang="ja-JP" altLang="en-US" sz="2800" b="1" dirty="0">
                <a:ln w="0"/>
                <a:latin typeface="BIZ UDPゴシック" panose="020B0400000000000000" pitchFamily="50" charset="-128"/>
                <a:ea typeface="BIZ UDPゴシック" panose="020B0400000000000000" pitchFamily="50" charset="-128"/>
              </a:rPr>
              <a:t>　どうしてこんなに疲れるのか、つらいのか自分では分かりません。</a:t>
            </a:r>
            <a:endParaRPr lang="en-US" altLang="ja-JP" sz="2800" b="1" dirty="0">
              <a:ln w="0"/>
              <a:latin typeface="BIZ UDPゴシック" panose="020B0400000000000000" pitchFamily="50" charset="-128"/>
              <a:ea typeface="BIZ UDPゴシック" panose="020B0400000000000000" pitchFamily="50" charset="-128"/>
            </a:endParaRPr>
          </a:p>
          <a:p>
            <a:r>
              <a:rPr lang="ja-JP" altLang="en-US" sz="2800" b="1" dirty="0">
                <a:ln w="0"/>
                <a:latin typeface="BIZ UDPゴシック" panose="020B0400000000000000" pitchFamily="50" charset="-128"/>
                <a:ea typeface="BIZ UDPゴシック" panose="020B0400000000000000" pitchFamily="50" charset="-128"/>
              </a:rPr>
              <a:t>　</a:t>
            </a:r>
            <a:r>
              <a:rPr lang="ja-JP" altLang="en-US" sz="2800" b="1" dirty="0">
                <a:ln w="0"/>
                <a:solidFill>
                  <a:srgbClr val="0070C0"/>
                </a:solidFill>
                <a:latin typeface="BIZ UDPゴシック" panose="020B0400000000000000" pitchFamily="50" charset="-128"/>
                <a:ea typeface="BIZ UDPゴシック" panose="020B0400000000000000" pitchFamily="50" charset="-128"/>
              </a:rPr>
              <a:t>ストレス</a:t>
            </a:r>
            <a:r>
              <a:rPr lang="ja-JP" altLang="en-US" sz="2800" b="1" dirty="0">
                <a:ln w="0"/>
                <a:latin typeface="BIZ UDPゴシック" panose="020B0400000000000000" pitchFamily="50" charset="-128"/>
                <a:ea typeface="BIZ UDPゴシック" panose="020B0400000000000000" pitchFamily="50" charset="-128"/>
              </a:rPr>
              <a:t>による反応であることを</a:t>
            </a:r>
            <a:r>
              <a:rPr lang="ja-JP" altLang="en-US" sz="2800" b="1" dirty="0">
                <a:ln w="0"/>
                <a:solidFill>
                  <a:srgbClr val="FF0000"/>
                </a:solidFill>
                <a:latin typeface="BIZ UDPゴシック" panose="020B0400000000000000" pitchFamily="50" charset="-128"/>
                <a:ea typeface="BIZ UDPゴシック" panose="020B0400000000000000" pitchFamily="50" charset="-128"/>
              </a:rPr>
              <a:t>なかなか認められなかったり、</a:t>
            </a:r>
            <a:endParaRPr lang="en-US" altLang="ja-JP" sz="2800" b="1" dirty="0">
              <a:ln w="0"/>
              <a:solidFill>
                <a:srgbClr val="FF0000"/>
              </a:solidFill>
              <a:latin typeface="BIZ UDPゴシック" panose="020B0400000000000000" pitchFamily="50" charset="-128"/>
              <a:ea typeface="BIZ UDPゴシック" panose="020B0400000000000000" pitchFamily="50" charset="-128"/>
            </a:endParaRPr>
          </a:p>
          <a:p>
            <a:r>
              <a:rPr lang="ja-JP" altLang="en-US" sz="2800" b="1" dirty="0">
                <a:ln w="0"/>
                <a:solidFill>
                  <a:srgbClr val="FF0000"/>
                </a:solidFill>
                <a:latin typeface="BIZ UDPゴシック" panose="020B0400000000000000" pitchFamily="50" charset="-128"/>
                <a:ea typeface="BIZ UDPゴシック" panose="020B0400000000000000" pitchFamily="50" charset="-128"/>
              </a:rPr>
              <a:t>  周囲の人に相談できなかったりする特徴</a:t>
            </a:r>
            <a:r>
              <a:rPr lang="ja-JP" altLang="en-US" sz="2800" b="1" dirty="0">
                <a:ln w="0"/>
                <a:latin typeface="BIZ UDPゴシック" panose="020B0400000000000000" pitchFamily="50" charset="-128"/>
                <a:ea typeface="BIZ UDPゴシック" panose="020B0400000000000000" pitchFamily="50" charset="-128"/>
              </a:rPr>
              <a:t>があります。　</a:t>
            </a:r>
            <a:endParaRPr lang="ja-JP" altLang="en-US" sz="2800" b="1" dirty="0">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AB837D44-90EC-8D66-EAE9-C6EE9E34F22F}"/>
              </a:ext>
            </a:extLst>
          </p:cNvPr>
          <p:cNvSpPr/>
          <p:nvPr/>
        </p:nvSpPr>
        <p:spPr>
          <a:xfrm>
            <a:off x="995841" y="4686265"/>
            <a:ext cx="11439999" cy="1384995"/>
          </a:xfrm>
          <a:prstGeom prst="rect">
            <a:avLst/>
          </a:prstGeom>
          <a:noFill/>
        </p:spPr>
        <p:txBody>
          <a:bodyPr wrap="square" lIns="91440" tIns="45720" rIns="91440" bIns="45720">
            <a:spAutoFit/>
          </a:bodyPr>
          <a:lstStyle/>
          <a:p>
            <a:r>
              <a:rPr lang="ja-JP" altLang="en-US" sz="2800" b="1" dirty="0">
                <a:ln w="0"/>
                <a:latin typeface="BIZ UDPゴシック" panose="020B0400000000000000" pitchFamily="50" charset="-128"/>
                <a:ea typeface="BIZ UDPゴシック" panose="020B0400000000000000" pitchFamily="50" charset="-128"/>
              </a:rPr>
              <a:t>　 また、</a:t>
            </a:r>
            <a:r>
              <a:rPr lang="ja-JP" altLang="en-US" sz="2800" b="1" dirty="0">
                <a:ln w="0"/>
                <a:solidFill>
                  <a:srgbClr val="0070C0"/>
                </a:solidFill>
                <a:latin typeface="BIZ UDPゴシック" panose="020B0400000000000000" pitchFamily="50" charset="-128"/>
                <a:ea typeface="BIZ UDPゴシック" panose="020B0400000000000000" pitchFamily="50" charset="-128"/>
              </a:rPr>
              <a:t>子供のストレス症状</a:t>
            </a:r>
            <a:r>
              <a:rPr lang="ja-JP" altLang="en-US" sz="2800" b="1" dirty="0">
                <a:ln w="0"/>
                <a:latin typeface="BIZ UDPゴシック" panose="020B0400000000000000" pitchFamily="50" charset="-128"/>
                <a:ea typeface="BIZ UDPゴシック" panose="020B0400000000000000" pitchFamily="50" charset="-128"/>
              </a:rPr>
              <a:t>は、</a:t>
            </a:r>
            <a:r>
              <a:rPr lang="ja-JP" altLang="en-US" sz="2800" b="1" dirty="0">
                <a:ln w="0"/>
                <a:solidFill>
                  <a:srgbClr val="FF0000"/>
                </a:solidFill>
                <a:latin typeface="BIZ UDPゴシック" panose="020B0400000000000000" pitchFamily="50" charset="-128"/>
                <a:ea typeface="BIZ UDPゴシック" panose="020B0400000000000000" pitchFamily="50" charset="-128"/>
              </a:rPr>
              <a:t>人間関係やコミュニケーションに表れる  </a:t>
            </a:r>
            <a:endParaRPr lang="en-US" altLang="ja-JP" sz="2800" b="1" dirty="0">
              <a:ln w="0"/>
              <a:solidFill>
                <a:srgbClr val="FF0000"/>
              </a:solidFill>
              <a:latin typeface="BIZ UDPゴシック" panose="020B0400000000000000" pitchFamily="50" charset="-128"/>
              <a:ea typeface="BIZ UDPゴシック" panose="020B0400000000000000" pitchFamily="50" charset="-128"/>
            </a:endParaRPr>
          </a:p>
          <a:p>
            <a:r>
              <a:rPr lang="en-US" altLang="ja-JP" sz="2800" b="1" dirty="0">
                <a:ln w="0"/>
                <a:solidFill>
                  <a:srgbClr val="FF0000"/>
                </a:solidFill>
                <a:latin typeface="BIZ UDPゴシック" panose="020B0400000000000000" pitchFamily="50" charset="-128"/>
                <a:ea typeface="BIZ UDPゴシック" panose="020B0400000000000000" pitchFamily="50" charset="-128"/>
              </a:rPr>
              <a:t>   </a:t>
            </a:r>
            <a:r>
              <a:rPr lang="ja-JP" altLang="en-US" sz="2800" b="1" dirty="0">
                <a:ln w="0"/>
                <a:latin typeface="BIZ UDPゴシック" panose="020B0400000000000000" pitchFamily="50" charset="-128"/>
                <a:ea typeface="BIZ UDPゴシック" panose="020B0400000000000000" pitchFamily="50" charset="-128"/>
              </a:rPr>
              <a:t>ことが多くあります。</a:t>
            </a:r>
            <a:r>
              <a:rPr lang="ja-JP" altLang="en-US" sz="2800" b="1" dirty="0">
                <a:ln w="0"/>
                <a:solidFill>
                  <a:srgbClr val="FF0000"/>
                </a:solidFill>
                <a:latin typeface="BIZ UDPゴシック" panose="020B0400000000000000" pitchFamily="50" charset="-128"/>
                <a:ea typeface="BIZ UDPゴシック" panose="020B0400000000000000" pitchFamily="50" charset="-128"/>
              </a:rPr>
              <a:t>遊ぶ友達が変わったり</a:t>
            </a:r>
            <a:r>
              <a:rPr lang="ja-JP" altLang="en-US" sz="2800" b="1" dirty="0">
                <a:ln w="0"/>
                <a:latin typeface="BIZ UDPゴシック" panose="020B0400000000000000" pitchFamily="50" charset="-128"/>
                <a:ea typeface="BIZ UDPゴシック" panose="020B0400000000000000" pitchFamily="50" charset="-128"/>
              </a:rPr>
              <a:t>、</a:t>
            </a:r>
            <a:r>
              <a:rPr lang="ja-JP" altLang="en-US" sz="2800" b="1" dirty="0">
                <a:ln w="0"/>
                <a:solidFill>
                  <a:srgbClr val="FF0000"/>
                </a:solidFill>
                <a:latin typeface="BIZ UDPゴシック" panose="020B0400000000000000" pitchFamily="50" charset="-128"/>
                <a:ea typeface="BIZ UDPゴシック" panose="020B0400000000000000" pitchFamily="50" charset="-128"/>
              </a:rPr>
              <a:t>急に乱暴になったり</a:t>
            </a:r>
            <a:r>
              <a:rPr lang="ja-JP" altLang="en-US" sz="2800" b="1" dirty="0">
                <a:ln w="0"/>
                <a:latin typeface="BIZ UDPゴシック" panose="020B0400000000000000" pitchFamily="50" charset="-128"/>
                <a:ea typeface="BIZ UDPゴシック" panose="020B0400000000000000" pitchFamily="50" charset="-128"/>
              </a:rPr>
              <a:t>、</a:t>
            </a:r>
            <a:endParaRPr lang="en-US" altLang="ja-JP" sz="2800" b="1" dirty="0">
              <a:ln w="0"/>
              <a:latin typeface="BIZ UDPゴシック" panose="020B0400000000000000" pitchFamily="50" charset="-128"/>
              <a:ea typeface="BIZ UDPゴシック" panose="020B0400000000000000" pitchFamily="50" charset="-128"/>
            </a:endParaRPr>
          </a:p>
          <a:p>
            <a:r>
              <a:rPr lang="en-US" altLang="ja-JP" sz="2800" b="1" dirty="0">
                <a:ln w="0"/>
                <a:solidFill>
                  <a:srgbClr val="FF0000"/>
                </a:solidFill>
                <a:latin typeface="BIZ UDPゴシック" panose="020B0400000000000000" pitchFamily="50" charset="-128"/>
                <a:ea typeface="BIZ UDPゴシック" panose="020B0400000000000000" pitchFamily="50" charset="-128"/>
              </a:rPr>
              <a:t> </a:t>
            </a:r>
            <a:r>
              <a:rPr lang="ja-JP" altLang="en-US" sz="2800" b="1" dirty="0">
                <a:ln w="0"/>
                <a:solidFill>
                  <a:srgbClr val="FF0000"/>
                </a:solidFill>
                <a:latin typeface="BIZ UDPゴシック" panose="020B0400000000000000" pitchFamily="50" charset="-128"/>
                <a:ea typeface="BIZ UDPゴシック" panose="020B0400000000000000" pitchFamily="50" charset="-128"/>
              </a:rPr>
              <a:t>　挨拶をしなくなったり</a:t>
            </a:r>
            <a:r>
              <a:rPr lang="ja-JP" altLang="en-US" sz="2800" b="1" dirty="0">
                <a:ln w="0"/>
                <a:latin typeface="BIZ UDPゴシック" panose="020B0400000000000000" pitchFamily="50" charset="-128"/>
                <a:ea typeface="BIZ UDPゴシック" panose="020B0400000000000000" pitchFamily="50" charset="-128"/>
              </a:rPr>
              <a:t>と、周囲との関わり方が変わります。</a:t>
            </a:r>
            <a:endParaRPr lang="en-US" altLang="ja-JP" sz="2800" b="1" dirty="0">
              <a:ln w="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36619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Objec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3000"/>
                                        <p:tgtEl>
                                          <p:spTgt spid="22"/>
                                        </p:tgtEl>
                                      </p:cBhvr>
                                    </p:animEffect>
                                  </p:childTnLst>
                                </p:cTn>
                              </p:par>
                              <p:par>
                                <p:cTn id="8" presetID="10" presetClass="entr" presetSubtype="0" fill="hold" nodeType="withEffect">
                                  <p:stCondLst>
                                    <p:cond delay="20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0"/>
                                        <p:tgtEl>
                                          <p:spTgt spid="25"/>
                                        </p:tgtEl>
                                      </p:cBhvr>
                                    </p:animEffect>
                                  </p:childTnLst>
                                </p:cTn>
                              </p:par>
                            </p:childTnLst>
                          </p:cTn>
                        </p:par>
                        <p:par>
                          <p:cTn id="11" fill="hold">
                            <p:stCondLst>
                              <p:cond delay="5000"/>
                            </p:stCondLst>
                            <p:childTnLst>
                              <p:par>
                                <p:cTn id="12" presetID="10" presetClass="entr" presetSubtype="0" fill="hold" grpId="0" nodeType="afterEffect">
                                  <p:stCondLst>
                                    <p:cond delay="2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3000"/>
                                        <p:tgtEl>
                                          <p:spTgt spid="3"/>
                                        </p:tgtEl>
                                      </p:cBhvr>
                                    </p:animEffect>
                                  </p:childTnLst>
                                </p:cTn>
                              </p:par>
                            </p:childTnLst>
                          </p:cTn>
                        </p:par>
                        <p:par>
                          <p:cTn id="15" fill="hold">
                            <p:stCondLst>
                              <p:cond delay="10000"/>
                            </p:stCondLst>
                            <p:childTnLst>
                              <p:par>
                                <p:cTn id="16" presetID="10" presetClass="entr" presetSubtype="0" fill="hold" grpId="0" nodeType="afterEffect">
                                  <p:stCondLst>
                                    <p:cond delay="2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3000"/>
                                        <p:tgtEl>
                                          <p:spTgt spid="7"/>
                                        </p:tgtEl>
                                      </p:cBhvr>
                                    </p:animEffect>
                                  </p:childTnLst>
                                </p:cTn>
                              </p:par>
                            </p:childTnLst>
                          </p:cTn>
                        </p:par>
                        <p:par>
                          <p:cTn id="19" fill="hold">
                            <p:stCondLst>
                              <p:cond delay="15000"/>
                            </p:stCondLst>
                            <p:childTnLst>
                              <p:par>
                                <p:cTn id="20" presetID="10" presetClass="entr" presetSubtype="0" fill="hold" grpId="0" nodeType="after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6D86FE11-5260-1975-0595-5AEA90DF4D0D}"/>
              </a:ext>
            </a:extLst>
          </p:cNvPr>
          <p:cNvSpPr/>
          <p:nvPr/>
        </p:nvSpPr>
        <p:spPr>
          <a:xfrm>
            <a:off x="995842" y="759620"/>
            <a:ext cx="11566982" cy="5311640"/>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AA139B0E-33EE-4A99-3617-1A71A97A65C7}"/>
              </a:ext>
            </a:extLst>
          </p:cNvPr>
          <p:cNvSpPr/>
          <p:nvPr/>
        </p:nvSpPr>
        <p:spPr>
          <a:xfrm>
            <a:off x="151728" y="875498"/>
            <a:ext cx="695739" cy="5195762"/>
          </a:xfrm>
          <a:prstGeom prst="rect">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b="1" dirty="0">
                <a:latin typeface="BIZ UDPゴシック" panose="020B0400000000000000" pitchFamily="50" charset="-128"/>
                <a:ea typeface="BIZ UDPゴシック" panose="020B0400000000000000" pitchFamily="50" charset="-128"/>
              </a:rPr>
              <a:t>はじめに</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0167" y="4708869"/>
            <a:ext cx="1063384" cy="1051897"/>
          </a:xfrm>
          <a:prstGeom prst="rect">
            <a:avLst/>
          </a:prstGeom>
        </p:spPr>
      </p:pic>
      <p:sp>
        <p:nvSpPr>
          <p:cNvPr id="19" name="角丸四角形 18"/>
          <p:cNvSpPr/>
          <p:nvPr/>
        </p:nvSpPr>
        <p:spPr>
          <a:xfrm>
            <a:off x="1147570" y="31315"/>
            <a:ext cx="8624432"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600" b="1" dirty="0">
                <a:ln w="0">
                  <a:noFill/>
                </a:ln>
                <a:solidFill>
                  <a:srgbClr val="FF0000"/>
                </a:solidFill>
                <a:latin typeface="BIZ UDPゴシック" panose="020B0400000000000000" pitchFamily="50" charset="-128"/>
                <a:ea typeface="BIZ UDPゴシック" panose="020B0400000000000000" pitchFamily="50" charset="-128"/>
              </a:rPr>
              <a:t>基本的な心構え</a:t>
            </a:r>
          </a:p>
        </p:txBody>
      </p:sp>
      <p:pic>
        <p:nvPicPr>
          <p:cNvPr id="25" name="図 2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2593" y="2713661"/>
            <a:ext cx="1453887" cy="1632194"/>
          </a:xfrm>
          <a:prstGeom prst="rect">
            <a:avLst/>
          </a:prstGeom>
        </p:spPr>
      </p:pic>
      <p:sp>
        <p:nvSpPr>
          <p:cNvPr id="2" name="正方形/長方形 1"/>
          <p:cNvSpPr/>
          <p:nvPr/>
        </p:nvSpPr>
        <p:spPr>
          <a:xfrm>
            <a:off x="1107749" y="987006"/>
            <a:ext cx="3775393" cy="523220"/>
          </a:xfrm>
          <a:prstGeom prst="rect">
            <a:avLst/>
          </a:prstGeom>
          <a:noFill/>
        </p:spPr>
        <p:txBody>
          <a:bodyPr wrap="none" lIns="91440" tIns="45720" rIns="91440" bIns="45720">
            <a:spAutoFit/>
          </a:bodyPr>
          <a:lstStyle/>
          <a:p>
            <a:r>
              <a:rPr lang="ja-JP" altLang="en-US" sz="2800" b="1" dirty="0">
                <a:ln w="0"/>
                <a:solidFill>
                  <a:srgbClr val="FF0000"/>
                </a:solidFill>
                <a:latin typeface="BIZ UDPゴシック" panose="020B0400000000000000" pitchFamily="50" charset="-128"/>
                <a:ea typeface="BIZ UDPゴシック" panose="020B0400000000000000" pitchFamily="50" charset="-128"/>
              </a:rPr>
              <a:t>〇児童生徒に寄り添う</a:t>
            </a:r>
            <a:endParaRPr lang="ja-JP" altLang="en-US" sz="2800" b="1" cap="none" spc="0" dirty="0">
              <a:ln w="0"/>
              <a:solidFill>
                <a:srgbClr val="FF0000"/>
              </a:solidFill>
              <a:latin typeface="BIZ UDPゴシック" panose="020B0400000000000000" pitchFamily="50" charset="-128"/>
              <a:ea typeface="BIZ UDPゴシック" panose="020B0400000000000000" pitchFamily="50" charset="-128"/>
            </a:endParaRPr>
          </a:p>
        </p:txBody>
      </p:sp>
      <p:sp>
        <p:nvSpPr>
          <p:cNvPr id="18" name="正方形/長方形 17"/>
          <p:cNvSpPr/>
          <p:nvPr/>
        </p:nvSpPr>
        <p:spPr>
          <a:xfrm>
            <a:off x="1107749" y="2830148"/>
            <a:ext cx="7725192" cy="523220"/>
          </a:xfrm>
          <a:prstGeom prst="rect">
            <a:avLst/>
          </a:prstGeom>
          <a:noFill/>
        </p:spPr>
        <p:txBody>
          <a:bodyPr wrap="none" lIns="91440" tIns="45720" rIns="91440" bIns="45720">
            <a:spAutoFit/>
          </a:bodyPr>
          <a:lstStyle/>
          <a:p>
            <a:r>
              <a:rPr lang="ja-JP" altLang="en-US" sz="2800" b="1" dirty="0">
                <a:ln w="0"/>
                <a:solidFill>
                  <a:srgbClr val="FF0000"/>
                </a:solidFill>
                <a:latin typeface="BIZ UDPゴシック" panose="020B0400000000000000" pitchFamily="50" charset="-128"/>
                <a:ea typeface="BIZ UDPゴシック" panose="020B0400000000000000" pitchFamily="50" charset="-128"/>
              </a:rPr>
              <a:t>〇児童生徒の示すサインを一人で抱え込まない</a:t>
            </a:r>
            <a:endParaRPr lang="ja-JP" altLang="en-US" sz="2800" b="1" cap="none" spc="0" dirty="0">
              <a:ln w="0"/>
              <a:solidFill>
                <a:srgbClr val="FF0000"/>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1129478" y="4364682"/>
            <a:ext cx="3775393" cy="523220"/>
          </a:xfrm>
          <a:prstGeom prst="rect">
            <a:avLst/>
          </a:prstGeom>
          <a:noFill/>
        </p:spPr>
        <p:txBody>
          <a:bodyPr wrap="none" lIns="91440" tIns="45720" rIns="91440" bIns="45720">
            <a:spAutoFit/>
          </a:bodyPr>
          <a:lstStyle/>
          <a:p>
            <a:r>
              <a:rPr lang="ja-JP" altLang="en-US" sz="2800" b="1" dirty="0">
                <a:ln w="0"/>
                <a:solidFill>
                  <a:srgbClr val="FF0000"/>
                </a:solidFill>
                <a:latin typeface="BIZ UDPゴシック" panose="020B0400000000000000" pitchFamily="50" charset="-128"/>
                <a:ea typeface="BIZ UDPゴシック" panose="020B0400000000000000" pitchFamily="50" charset="-128"/>
              </a:rPr>
              <a:t>〇関係機関と連携する</a:t>
            </a:r>
            <a:endParaRPr lang="ja-JP" altLang="en-US" sz="2800" b="1" cap="none" spc="0" dirty="0">
              <a:ln w="0"/>
              <a:solidFill>
                <a:srgbClr val="FF0000"/>
              </a:solidFill>
              <a:latin typeface="BIZ UDPゴシック" panose="020B0400000000000000" pitchFamily="50" charset="-128"/>
              <a:ea typeface="BIZ UDPゴシック" panose="020B0400000000000000" pitchFamily="50" charset="-128"/>
            </a:endParaRPr>
          </a:p>
        </p:txBody>
      </p:sp>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4691" y="358346"/>
            <a:ext cx="2504479" cy="1316114"/>
          </a:xfrm>
          <a:prstGeom prst="rect">
            <a:avLst/>
          </a:prstGeom>
          <a:ln>
            <a:noFill/>
          </a:ln>
          <a:effectLst>
            <a:outerShdw blurRad="190500" algn="tl" rotWithShape="0">
              <a:srgbClr val="000000">
                <a:alpha val="70000"/>
              </a:srgbClr>
            </a:outerShdw>
          </a:effectLst>
        </p:spPr>
      </p:pic>
      <p:sp>
        <p:nvSpPr>
          <p:cNvPr id="34" name="爆発 2 33"/>
          <p:cNvSpPr/>
          <p:nvPr/>
        </p:nvSpPr>
        <p:spPr>
          <a:xfrm>
            <a:off x="9772002" y="-209671"/>
            <a:ext cx="2855778" cy="1037836"/>
          </a:xfrm>
          <a:prstGeom prst="irregularSeal2">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n>
                  <a:solidFill>
                    <a:schemeClr val="bg1"/>
                  </a:solidFill>
                </a:ln>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助けて！</a:t>
            </a:r>
          </a:p>
        </p:txBody>
      </p:sp>
      <p:sp>
        <p:nvSpPr>
          <p:cNvPr id="35" name="正方形/長方形 34"/>
          <p:cNvSpPr/>
          <p:nvPr/>
        </p:nvSpPr>
        <p:spPr>
          <a:xfrm>
            <a:off x="1367823" y="1482425"/>
            <a:ext cx="9156076" cy="400110"/>
          </a:xfrm>
          <a:prstGeom prst="rect">
            <a:avLst/>
          </a:prstGeom>
          <a:noFill/>
        </p:spPr>
        <p:txBody>
          <a:bodyPr wrap="square" lIns="91440" tIns="45720" rIns="91440" bIns="45720">
            <a:spAutoFit/>
          </a:bodyPr>
          <a:lstStyle/>
          <a:p>
            <a:r>
              <a:rPr lang="ja-JP" altLang="en-US" sz="2000" b="1" dirty="0">
                <a:ln w="0"/>
                <a:latin typeface="BIZ UDゴシック" panose="020B0400000000000000" pitchFamily="49" charset="-128"/>
                <a:ea typeface="BIZ UDゴシック" panose="020B0400000000000000" pitchFamily="49" charset="-128"/>
              </a:rPr>
              <a:t>児童生徒は</a:t>
            </a:r>
            <a:r>
              <a:rPr lang="ja-JP" altLang="en-US" sz="2000" b="1" dirty="0">
                <a:ln w="0"/>
                <a:solidFill>
                  <a:srgbClr val="0070C0"/>
                </a:solidFill>
                <a:latin typeface="BIZ UDゴシック" panose="020B0400000000000000" pitchFamily="49" charset="-128"/>
                <a:ea typeface="BIZ UDゴシック" panose="020B0400000000000000" pitchFamily="49" charset="-128"/>
              </a:rPr>
              <a:t>リストカット</a:t>
            </a:r>
            <a:r>
              <a:rPr lang="ja-JP" altLang="en-US" sz="2000" b="1" dirty="0">
                <a:ln w="0"/>
                <a:latin typeface="BIZ UDゴシック" panose="020B0400000000000000" pitchFamily="49" charset="-128"/>
                <a:ea typeface="BIZ UDゴシック" panose="020B0400000000000000" pitchFamily="49" charset="-128"/>
              </a:rPr>
              <a:t>等の行為を通じて</a:t>
            </a:r>
            <a:r>
              <a:rPr lang="ja-JP" altLang="en-US" sz="2000" b="1" dirty="0">
                <a:ln w="0"/>
                <a:solidFill>
                  <a:srgbClr val="FF0000"/>
                </a:solidFill>
                <a:latin typeface="BIZ UDゴシック" panose="020B0400000000000000" pitchFamily="49" charset="-128"/>
                <a:ea typeface="BIZ UDゴシック" panose="020B0400000000000000" pitchFamily="49" charset="-128"/>
              </a:rPr>
              <a:t>自殺のサイン</a:t>
            </a:r>
            <a:r>
              <a:rPr lang="ja-JP" altLang="en-US" sz="2000" b="1" dirty="0">
                <a:ln w="0"/>
                <a:latin typeface="BIZ UDゴシック" panose="020B0400000000000000" pitchFamily="49" charset="-128"/>
                <a:ea typeface="BIZ UDゴシック" panose="020B0400000000000000" pitchFamily="49" charset="-128"/>
              </a:rPr>
              <a:t>を示すときがある。</a:t>
            </a:r>
            <a:endParaRPr lang="en-US" altLang="ja-JP" sz="2000" b="1" dirty="0">
              <a:ln w="0"/>
              <a:latin typeface="BIZ UDゴシック" panose="020B0400000000000000" pitchFamily="49" charset="-128"/>
              <a:ea typeface="BIZ UDゴシック" panose="020B0400000000000000" pitchFamily="49" charset="-128"/>
            </a:endParaRPr>
          </a:p>
        </p:txBody>
      </p:sp>
      <p:sp>
        <p:nvSpPr>
          <p:cNvPr id="3" name="円形吹き出し 2"/>
          <p:cNvSpPr/>
          <p:nvPr/>
        </p:nvSpPr>
        <p:spPr>
          <a:xfrm>
            <a:off x="2324678" y="1916064"/>
            <a:ext cx="2734810" cy="612648"/>
          </a:xfrm>
          <a:prstGeom prst="wedgeEllipseCallout">
            <a:avLst>
              <a:gd name="adj1" fmla="val 51681"/>
              <a:gd name="adj2" fmla="val 542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リストカットは他者の気を引くため</a:t>
            </a:r>
          </a:p>
        </p:txBody>
      </p:sp>
      <p:sp>
        <p:nvSpPr>
          <p:cNvPr id="36" name="円形吹き出し 35"/>
          <p:cNvSpPr/>
          <p:nvPr/>
        </p:nvSpPr>
        <p:spPr>
          <a:xfrm>
            <a:off x="5134288" y="1942724"/>
            <a:ext cx="2734810" cy="612648"/>
          </a:xfrm>
          <a:prstGeom prst="wedgeEllipseCallout">
            <a:avLst>
              <a:gd name="adj1" fmla="val -47705"/>
              <a:gd name="adj2" fmla="val 734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死にたいという人に限って死なない</a:t>
            </a:r>
          </a:p>
        </p:txBody>
      </p:sp>
      <p:sp>
        <p:nvSpPr>
          <p:cNvPr id="5" name="乗算 4"/>
          <p:cNvSpPr/>
          <p:nvPr/>
        </p:nvSpPr>
        <p:spPr>
          <a:xfrm>
            <a:off x="1808305" y="1748809"/>
            <a:ext cx="6476300" cy="1023879"/>
          </a:xfrm>
          <a:prstGeom prst="mathMultiply">
            <a:avLst>
              <a:gd name="adj1" fmla="val 7953"/>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8453443" y="1891227"/>
            <a:ext cx="3641130" cy="830997"/>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dist"/>
            <a:r>
              <a:rPr lang="ja-JP" altLang="en-US" sz="1600" b="1" dirty="0">
                <a:ln w="0"/>
                <a:latin typeface="BIZ UDゴシック" panose="020B0400000000000000" pitchFamily="49" charset="-128"/>
                <a:ea typeface="BIZ UDゴシック" panose="020B0400000000000000" pitchFamily="49" charset="-128"/>
              </a:rPr>
              <a:t>学校で毎日のように子供に接している</a:t>
            </a:r>
            <a:endParaRPr lang="en-US" altLang="ja-JP" sz="1600" b="1" dirty="0">
              <a:ln w="0"/>
              <a:latin typeface="BIZ UDゴシック" panose="020B0400000000000000" pitchFamily="49" charset="-128"/>
              <a:ea typeface="BIZ UDゴシック" panose="020B0400000000000000" pitchFamily="49" charset="-128"/>
            </a:endParaRPr>
          </a:p>
          <a:p>
            <a:pPr algn="dist"/>
            <a:r>
              <a:rPr lang="ja-JP" altLang="en-US" sz="1600" b="1" dirty="0">
                <a:ln w="0"/>
                <a:latin typeface="BIZ UDゴシック" panose="020B0400000000000000" pitchFamily="49" charset="-128"/>
                <a:ea typeface="BIZ UDゴシック" panose="020B0400000000000000" pitchFamily="49" charset="-128"/>
              </a:rPr>
              <a:t>教師こそが、自殺のサインを</a:t>
            </a:r>
            <a:r>
              <a:rPr lang="ja-JP" altLang="en-US" sz="1600" b="1" dirty="0">
                <a:ln w="0"/>
                <a:solidFill>
                  <a:srgbClr val="FF0000"/>
                </a:solidFill>
                <a:latin typeface="BIZ UDゴシック" panose="020B0400000000000000" pitchFamily="49" charset="-128"/>
                <a:ea typeface="BIZ UDゴシック" panose="020B0400000000000000" pitchFamily="49" charset="-128"/>
              </a:rPr>
              <a:t>最初に</a:t>
            </a:r>
            <a:endParaRPr lang="en-US" altLang="ja-JP" sz="1600" b="1" dirty="0">
              <a:ln w="0"/>
              <a:solidFill>
                <a:srgbClr val="FF0000"/>
              </a:solidFill>
              <a:latin typeface="BIZ UDゴシック" panose="020B0400000000000000" pitchFamily="49" charset="-128"/>
              <a:ea typeface="BIZ UDゴシック" panose="020B0400000000000000" pitchFamily="49" charset="-128"/>
            </a:endParaRPr>
          </a:p>
          <a:p>
            <a:pPr algn="dist"/>
            <a:r>
              <a:rPr lang="ja-JP" altLang="en-US" sz="1600" b="1" dirty="0">
                <a:ln w="0"/>
                <a:solidFill>
                  <a:srgbClr val="FF0000"/>
                </a:solidFill>
                <a:latin typeface="BIZ UDゴシック" panose="020B0400000000000000" pitchFamily="49" charset="-128"/>
                <a:ea typeface="BIZ UDゴシック" panose="020B0400000000000000" pitchFamily="49" charset="-128"/>
              </a:rPr>
              <a:t>受け止めるゲートキーパー</a:t>
            </a:r>
            <a:r>
              <a:rPr lang="ja-JP" altLang="en-US" sz="1600" b="1" dirty="0">
                <a:ln w="0"/>
                <a:latin typeface="BIZ UDゴシック" panose="020B0400000000000000" pitchFamily="49" charset="-128"/>
                <a:ea typeface="BIZ UDゴシック" panose="020B0400000000000000" pitchFamily="49" charset="-128"/>
              </a:rPr>
              <a:t>でもある。</a:t>
            </a:r>
            <a:endParaRPr lang="en-US" altLang="ja-JP" sz="1600" b="1" dirty="0">
              <a:ln w="0"/>
              <a:latin typeface="BIZ UDゴシック" panose="020B0400000000000000" pitchFamily="49" charset="-128"/>
              <a:ea typeface="BIZ UDゴシック" panose="020B0400000000000000" pitchFamily="49" charset="-128"/>
            </a:endParaRPr>
          </a:p>
        </p:txBody>
      </p:sp>
      <p:sp>
        <p:nvSpPr>
          <p:cNvPr id="38" name="正方形/長方形 37"/>
          <p:cNvSpPr/>
          <p:nvPr/>
        </p:nvSpPr>
        <p:spPr>
          <a:xfrm>
            <a:off x="1367823" y="3308494"/>
            <a:ext cx="11227266" cy="1015663"/>
          </a:xfrm>
          <a:prstGeom prst="rect">
            <a:avLst/>
          </a:prstGeom>
          <a:noFill/>
        </p:spPr>
        <p:txBody>
          <a:bodyPr wrap="square" lIns="91440" tIns="45720" rIns="91440" bIns="45720">
            <a:spAutoFit/>
          </a:bodyPr>
          <a:lstStyle/>
          <a:p>
            <a:r>
              <a:rPr lang="ja-JP" altLang="en-US" sz="2000" b="1" dirty="0">
                <a:ln w="0"/>
                <a:latin typeface="BIZ UDPゴシック" panose="020B0400000000000000" pitchFamily="50" charset="-128"/>
                <a:ea typeface="BIZ UDPゴシック" panose="020B0400000000000000" pitchFamily="50" charset="-128"/>
              </a:rPr>
              <a:t>自殺の危険性の高い児童生徒については、担任等が一人で抱え込むことなく、</a:t>
            </a:r>
            <a:endParaRPr lang="en-US" altLang="ja-JP" sz="2000" b="1" dirty="0">
              <a:ln w="0"/>
              <a:latin typeface="BIZ UDPゴシック" panose="020B0400000000000000" pitchFamily="50" charset="-128"/>
              <a:ea typeface="BIZ UDPゴシック" panose="020B0400000000000000" pitchFamily="50" charset="-128"/>
            </a:endParaRPr>
          </a:p>
          <a:p>
            <a:r>
              <a:rPr lang="ja-JP" altLang="en-US" sz="2000" b="1" dirty="0">
                <a:ln w="0"/>
                <a:solidFill>
                  <a:srgbClr val="FF0000"/>
                </a:solidFill>
                <a:latin typeface="BIZ UDPゴシック" panose="020B0400000000000000" pitchFamily="50" charset="-128"/>
                <a:ea typeface="BIZ UDPゴシック" panose="020B0400000000000000" pitchFamily="50" charset="-128"/>
              </a:rPr>
              <a:t>チームによる対応や支援につなげていくこと</a:t>
            </a:r>
            <a:r>
              <a:rPr lang="ja-JP" altLang="en-US" sz="2000" b="1" dirty="0">
                <a:ln w="0"/>
                <a:latin typeface="BIZ UDPゴシック" panose="020B0400000000000000" pitchFamily="50" charset="-128"/>
                <a:ea typeface="BIZ UDPゴシック" panose="020B0400000000000000" pitchFamily="50" charset="-128"/>
              </a:rPr>
              <a:t>が大切。</a:t>
            </a:r>
            <a:endParaRPr lang="en-US" altLang="ja-JP" sz="2000" b="1" dirty="0">
              <a:ln w="0"/>
              <a:latin typeface="BIZ UDPゴシック" panose="020B0400000000000000" pitchFamily="50" charset="-128"/>
              <a:ea typeface="BIZ UDPゴシック" panose="020B0400000000000000" pitchFamily="50" charset="-128"/>
            </a:endParaRPr>
          </a:p>
          <a:p>
            <a:r>
              <a:rPr lang="ja-JP" altLang="en-US" sz="2000" b="1" i="1" u="sng" dirty="0">
                <a:ln w="0"/>
                <a:solidFill>
                  <a:srgbClr val="0070C0"/>
                </a:solidFill>
                <a:latin typeface="BIZ UDPゴシック" panose="020B0400000000000000" pitchFamily="50" charset="-128"/>
                <a:ea typeface="BIZ UDPゴシック" panose="020B0400000000000000" pitchFamily="50" charset="-128"/>
              </a:rPr>
              <a:t>多くの目で見守ることで、児童生徒理解が深まり、より適切な対応方針を検討できる。</a:t>
            </a:r>
            <a:endParaRPr lang="en-US" altLang="ja-JP" sz="2000" b="1" i="1" u="sng" dirty="0">
              <a:ln w="0"/>
              <a:solidFill>
                <a:srgbClr val="0070C0"/>
              </a:solidFill>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1063976" y="4822344"/>
            <a:ext cx="3584756" cy="400110"/>
          </a:xfrm>
          <a:prstGeom prst="rect">
            <a:avLst/>
          </a:prstGeom>
          <a:noFill/>
        </p:spPr>
        <p:txBody>
          <a:bodyPr wrap="square" lIns="91440" tIns="45720" rIns="91440" bIns="45720">
            <a:spAutoFit/>
          </a:bodyPr>
          <a:lstStyle/>
          <a:p>
            <a:r>
              <a:rPr lang="ja-JP" altLang="en-US" sz="2000" b="1" dirty="0">
                <a:ln w="0"/>
                <a:solidFill>
                  <a:srgbClr val="7030A0"/>
                </a:solidFill>
                <a:latin typeface="BIZ UDPゴシック" panose="020B0400000000000000" pitchFamily="50" charset="-128"/>
                <a:ea typeface="BIZ UDPゴシック" panose="020B0400000000000000" pitchFamily="50" charset="-128"/>
              </a:rPr>
              <a:t>自殺を考える児童生徒の背景</a:t>
            </a:r>
            <a:endParaRPr lang="en-US" altLang="ja-JP" sz="2000" b="1" dirty="0">
              <a:ln w="0"/>
              <a:solidFill>
                <a:srgbClr val="7030A0"/>
              </a:solidFill>
              <a:latin typeface="BIZ UDPゴシック" panose="020B0400000000000000" pitchFamily="50" charset="-128"/>
              <a:ea typeface="BIZ UDPゴシック" panose="020B0400000000000000" pitchFamily="50" charset="-128"/>
            </a:endParaRPr>
          </a:p>
        </p:txBody>
      </p:sp>
      <p:sp>
        <p:nvSpPr>
          <p:cNvPr id="8" name="角丸四角形 7"/>
          <p:cNvSpPr/>
          <p:nvPr/>
        </p:nvSpPr>
        <p:spPr>
          <a:xfrm>
            <a:off x="1112019" y="5253017"/>
            <a:ext cx="1609250" cy="3320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学校の問題</a:t>
            </a:r>
          </a:p>
        </p:txBody>
      </p:sp>
      <p:sp>
        <p:nvSpPr>
          <p:cNvPr id="40" name="角丸四角形 39"/>
          <p:cNvSpPr/>
          <p:nvPr/>
        </p:nvSpPr>
        <p:spPr>
          <a:xfrm>
            <a:off x="2800496" y="5248234"/>
            <a:ext cx="1609249" cy="3320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家庭の問題</a:t>
            </a:r>
          </a:p>
        </p:txBody>
      </p:sp>
      <p:sp>
        <p:nvSpPr>
          <p:cNvPr id="41" name="角丸四角形 40"/>
          <p:cNvSpPr/>
          <p:nvPr/>
        </p:nvSpPr>
        <p:spPr>
          <a:xfrm>
            <a:off x="2800496" y="5663767"/>
            <a:ext cx="1609249" cy="33204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異性の問題</a:t>
            </a:r>
          </a:p>
        </p:txBody>
      </p:sp>
      <p:sp>
        <p:nvSpPr>
          <p:cNvPr id="42" name="角丸四角形 41"/>
          <p:cNvSpPr/>
          <p:nvPr/>
        </p:nvSpPr>
        <p:spPr>
          <a:xfrm>
            <a:off x="1112019" y="5687384"/>
            <a:ext cx="1609250" cy="3320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進路の問題</a:t>
            </a:r>
          </a:p>
        </p:txBody>
      </p:sp>
      <p:sp>
        <p:nvSpPr>
          <p:cNvPr id="43" name="正方形/長方形 42"/>
          <p:cNvSpPr/>
          <p:nvPr/>
        </p:nvSpPr>
        <p:spPr>
          <a:xfrm>
            <a:off x="5264076" y="4392193"/>
            <a:ext cx="2572181" cy="400110"/>
          </a:xfrm>
          <a:prstGeom prst="rect">
            <a:avLst/>
          </a:prstGeom>
          <a:noFill/>
        </p:spPr>
        <p:txBody>
          <a:bodyPr wrap="square" lIns="91440" tIns="45720" rIns="91440" bIns="45720">
            <a:spAutoFit/>
          </a:bodyPr>
          <a:lstStyle/>
          <a:p>
            <a:r>
              <a:rPr lang="ja-JP" altLang="en-US" sz="2000" b="1" dirty="0">
                <a:ln w="0"/>
                <a:latin typeface="BIZ UDPゴシック" panose="020B0400000000000000" pitchFamily="50" charset="-128"/>
                <a:ea typeface="BIZ UDPゴシック" panose="020B0400000000000000" pitchFamily="50" charset="-128"/>
              </a:rPr>
              <a:t>きめ細かな対応には</a:t>
            </a:r>
            <a:endParaRPr lang="en-US" altLang="ja-JP" sz="2000" b="1" dirty="0">
              <a:ln w="0"/>
              <a:latin typeface="BIZ UDPゴシック" panose="020B0400000000000000" pitchFamily="50" charset="-128"/>
              <a:ea typeface="BIZ UDPゴシック" panose="020B0400000000000000" pitchFamily="50" charset="-128"/>
            </a:endParaRPr>
          </a:p>
        </p:txBody>
      </p:sp>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3690" y="4685774"/>
            <a:ext cx="1797426" cy="1044687"/>
          </a:xfrm>
          <a:prstGeom prst="rect">
            <a:avLst/>
          </a:prstGeom>
        </p:spPr>
      </p:pic>
      <p:sp>
        <p:nvSpPr>
          <p:cNvPr id="11" name="正方形/長方形 10"/>
          <p:cNvSpPr/>
          <p:nvPr/>
        </p:nvSpPr>
        <p:spPr>
          <a:xfrm>
            <a:off x="5587921" y="5087488"/>
            <a:ext cx="902811" cy="523220"/>
          </a:xfrm>
          <a:prstGeom prst="rect">
            <a:avLst/>
          </a:prstGeom>
          <a:noFill/>
        </p:spPr>
        <p:txBody>
          <a:bodyPr wrap="none" lIns="91440" tIns="45720" rIns="91440" bIns="45720">
            <a:spAutoFit/>
          </a:bodyPr>
          <a:lstStyle/>
          <a:p>
            <a:pPr algn="ctr"/>
            <a:r>
              <a:rPr lang="ja-JP" altLang="en-US" sz="2800" b="1" dirty="0">
                <a:ln w="0"/>
                <a:latin typeface="BIZ UDPゴシック" panose="020B0400000000000000" pitchFamily="50" charset="-128"/>
                <a:ea typeface="BIZ UDPゴシック" panose="020B0400000000000000" pitchFamily="50" charset="-128"/>
              </a:rPr>
              <a:t>学校</a:t>
            </a:r>
          </a:p>
        </p:txBody>
      </p:sp>
      <p:sp>
        <p:nvSpPr>
          <p:cNvPr id="13" name="十字形 12"/>
          <p:cNvSpPr/>
          <p:nvPr/>
        </p:nvSpPr>
        <p:spPr>
          <a:xfrm>
            <a:off x="7400029" y="5112492"/>
            <a:ext cx="436228" cy="448184"/>
          </a:xfrm>
          <a:prstGeom prst="plus">
            <a:avLst>
              <a:gd name="adj" fmla="val 4243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正方形/長方形 43"/>
          <p:cNvSpPr/>
          <p:nvPr/>
        </p:nvSpPr>
        <p:spPr>
          <a:xfrm>
            <a:off x="7618143" y="4400450"/>
            <a:ext cx="4735772" cy="400110"/>
          </a:xfrm>
          <a:prstGeom prst="rect">
            <a:avLst/>
          </a:prstGeom>
          <a:noFill/>
        </p:spPr>
        <p:txBody>
          <a:bodyPr wrap="square" lIns="91440" tIns="45720" rIns="91440" bIns="45720">
            <a:spAutoFit/>
          </a:bodyPr>
          <a:lstStyle/>
          <a:p>
            <a:r>
              <a:rPr lang="ja-JP" altLang="en-US" sz="2000" b="1" dirty="0">
                <a:ln w="0"/>
                <a:solidFill>
                  <a:srgbClr val="FF0000"/>
                </a:solidFill>
                <a:latin typeface="BIZ UDPゴシック" panose="020B0400000000000000" pitchFamily="50" charset="-128"/>
                <a:ea typeface="BIZ UDPゴシック" panose="020B0400000000000000" pitchFamily="50" charset="-128"/>
              </a:rPr>
              <a:t>家庭や関係機関との連携が必要</a:t>
            </a:r>
            <a:endParaRPr lang="en-US" altLang="ja-JP" sz="2000" b="1" dirty="0">
              <a:ln w="0"/>
              <a:solidFill>
                <a:srgbClr val="FF0000"/>
              </a:solidFill>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9560" y="4765184"/>
            <a:ext cx="1235020" cy="975666"/>
          </a:xfrm>
          <a:prstGeom prst="rect">
            <a:avLst/>
          </a:prstGeom>
        </p:spPr>
      </p:pic>
      <p:sp>
        <p:nvSpPr>
          <p:cNvPr id="27" name="正方形/長方形 26"/>
          <p:cNvSpPr/>
          <p:nvPr/>
        </p:nvSpPr>
        <p:spPr>
          <a:xfrm>
            <a:off x="8483212" y="5097260"/>
            <a:ext cx="902811" cy="523220"/>
          </a:xfrm>
          <a:prstGeom prst="rect">
            <a:avLst/>
          </a:prstGeom>
          <a:noFill/>
        </p:spPr>
        <p:txBody>
          <a:bodyPr wrap="none" lIns="91440" tIns="45720" rIns="91440" bIns="45720">
            <a:spAutoFit/>
          </a:bodyPr>
          <a:lstStyle/>
          <a:p>
            <a:pPr algn="ctr"/>
            <a:r>
              <a:rPr lang="ja-JP" altLang="en-US" sz="2800" b="1" dirty="0">
                <a:ln w="0"/>
                <a:solidFill>
                  <a:srgbClr val="FF0000"/>
                </a:solidFill>
                <a:latin typeface="BIZ UDPゴシック" panose="020B0400000000000000" pitchFamily="50" charset="-128"/>
                <a:ea typeface="BIZ UDPゴシック" panose="020B0400000000000000" pitchFamily="50" charset="-128"/>
              </a:rPr>
              <a:t>医療</a:t>
            </a:r>
          </a:p>
        </p:txBody>
      </p:sp>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67731" y="4800560"/>
            <a:ext cx="936531" cy="936531"/>
          </a:xfrm>
          <a:prstGeom prst="rect">
            <a:avLst/>
          </a:prstGeom>
        </p:spPr>
      </p:pic>
      <p:sp>
        <p:nvSpPr>
          <p:cNvPr id="29" name="正方形/長方形 28"/>
          <p:cNvSpPr/>
          <p:nvPr/>
        </p:nvSpPr>
        <p:spPr>
          <a:xfrm>
            <a:off x="9785677" y="5087488"/>
            <a:ext cx="902811" cy="523220"/>
          </a:xfrm>
          <a:prstGeom prst="rect">
            <a:avLst/>
          </a:prstGeom>
          <a:noFill/>
        </p:spPr>
        <p:txBody>
          <a:bodyPr wrap="none" lIns="91440" tIns="45720" rIns="91440" bIns="45720">
            <a:spAutoFit/>
          </a:bodyPr>
          <a:lstStyle/>
          <a:p>
            <a:pPr algn="ctr"/>
            <a:r>
              <a:rPr lang="ja-JP" altLang="en-US" sz="2800" b="1" dirty="0">
                <a:ln w="0"/>
                <a:solidFill>
                  <a:srgbClr val="FF0000"/>
                </a:solidFill>
                <a:latin typeface="BIZ UDPゴシック" panose="020B0400000000000000" pitchFamily="50" charset="-128"/>
                <a:ea typeface="BIZ UDPゴシック" panose="020B0400000000000000" pitchFamily="50" charset="-128"/>
              </a:rPr>
              <a:t>福祉</a:t>
            </a:r>
          </a:p>
        </p:txBody>
      </p:sp>
      <p:sp>
        <p:nvSpPr>
          <p:cNvPr id="30" name="正方形/長方形 29"/>
          <p:cNvSpPr/>
          <p:nvPr/>
        </p:nvSpPr>
        <p:spPr>
          <a:xfrm>
            <a:off x="11080454" y="5127728"/>
            <a:ext cx="902811" cy="523220"/>
          </a:xfrm>
          <a:prstGeom prst="rect">
            <a:avLst/>
          </a:prstGeom>
          <a:noFill/>
        </p:spPr>
        <p:txBody>
          <a:bodyPr wrap="none" lIns="91440" tIns="45720" rIns="91440" bIns="45720">
            <a:spAutoFit/>
          </a:bodyPr>
          <a:lstStyle/>
          <a:p>
            <a:pPr algn="ctr"/>
            <a:r>
              <a:rPr lang="ja-JP" altLang="en-US" sz="2800" b="1" dirty="0">
                <a:ln w="0"/>
                <a:solidFill>
                  <a:srgbClr val="FF0000"/>
                </a:solidFill>
                <a:latin typeface="BIZ UDPゴシック" panose="020B0400000000000000" pitchFamily="50" charset="-128"/>
                <a:ea typeface="BIZ UDPゴシック" panose="020B0400000000000000" pitchFamily="50" charset="-128"/>
              </a:rPr>
              <a:t>警察</a:t>
            </a:r>
          </a:p>
        </p:txBody>
      </p:sp>
      <p:sp>
        <p:nvSpPr>
          <p:cNvPr id="12" name="角丸四角形 11"/>
          <p:cNvSpPr/>
          <p:nvPr/>
        </p:nvSpPr>
        <p:spPr>
          <a:xfrm>
            <a:off x="4768984" y="4761021"/>
            <a:ext cx="361981" cy="85532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主体</a:t>
            </a:r>
          </a:p>
        </p:txBody>
      </p:sp>
      <p:sp>
        <p:nvSpPr>
          <p:cNvPr id="14" name="正方形/長方形 13"/>
          <p:cNvSpPr/>
          <p:nvPr/>
        </p:nvSpPr>
        <p:spPr>
          <a:xfrm>
            <a:off x="4411448" y="5553731"/>
            <a:ext cx="7796223" cy="523220"/>
          </a:xfrm>
          <a:prstGeom prst="rect">
            <a:avLst/>
          </a:prstGeom>
        </p:spPr>
        <p:txBody>
          <a:bodyPr wrap="square">
            <a:spAutoFit/>
          </a:bodyPr>
          <a:lstStyle/>
          <a:p>
            <a:pPr algn="dist"/>
            <a:r>
              <a:rPr lang="ja-JP" altLang="en-US" sz="2800" b="1" dirty="0">
                <a:latin typeface="BIZ UDPゴシック" panose="020B0400000000000000" pitchFamily="50" charset="-128"/>
                <a:ea typeface="BIZ UDPゴシック" panose="020B0400000000000000" pitchFamily="50" charset="-128"/>
              </a:rPr>
              <a:t>児童生徒の“つらい”という気持ちに寄り添う。</a:t>
            </a:r>
            <a:endParaRPr lang="ja-JP" altLang="en-US" sz="3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5" name="スライド番号プレースホルダー 5">
            <a:extLst>
              <a:ext uri="{FF2B5EF4-FFF2-40B4-BE49-F238E27FC236}">
                <a16:creationId xmlns:a16="http://schemas.microsoft.com/office/drawing/2014/main" id="{6E34F032-FE91-BA4E-9E75-866A4AB8324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5</a:t>
            </a:fld>
            <a:endParaRPr lang="ja-JP" altLang="en-US" b="1" dirty="0">
              <a:solidFill>
                <a:schemeClr val="bg1"/>
              </a:solidFill>
            </a:endParaRPr>
          </a:p>
        </p:txBody>
      </p:sp>
      <p:sp>
        <p:nvSpPr>
          <p:cNvPr id="21" name="タイトル 2">
            <a:extLst>
              <a:ext uri="{FF2B5EF4-FFF2-40B4-BE49-F238E27FC236}">
                <a16:creationId xmlns:a16="http://schemas.microsoft.com/office/drawing/2014/main" id="{B46A968C-97F3-720D-6410-BE1849A87FA1}"/>
              </a:ext>
            </a:extLst>
          </p:cNvPr>
          <p:cNvSpPr txBox="1">
            <a:spLocks/>
          </p:cNvSpPr>
          <p:nvPr/>
        </p:nvSpPr>
        <p:spPr>
          <a:xfrm>
            <a:off x="0" y="6320772"/>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22" name="Picture 2" descr="C:\Users\791878\Desktop\H29\コバトン（png形式）\53-1-04.png">
            <a:extLst>
              <a:ext uri="{FF2B5EF4-FFF2-40B4-BE49-F238E27FC236}">
                <a16:creationId xmlns:a16="http://schemas.microsoft.com/office/drawing/2014/main" id="{D9C9A78F-4E60-6454-7CF6-082A32082B9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楕円 15">
            <a:extLst>
              <a:ext uri="{FF2B5EF4-FFF2-40B4-BE49-F238E27FC236}">
                <a16:creationId xmlns:a16="http://schemas.microsoft.com/office/drawing/2014/main" id="{BA44BF8E-80A9-CAAD-3A64-49A68B351B09}"/>
              </a:ext>
            </a:extLst>
          </p:cNvPr>
          <p:cNvSpPr/>
          <p:nvPr/>
        </p:nvSpPr>
        <p:spPr>
          <a:xfrm>
            <a:off x="0" y="8752"/>
            <a:ext cx="995842" cy="995842"/>
          </a:xfrm>
          <a:prstGeom prst="ellipse">
            <a:avLst/>
          </a:prstGeom>
          <a:ln>
            <a:solidFill>
              <a:schemeClr val="bg2">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7" name="グラフィックス 16" descr="道路 単色塗りつぶし">
            <a:extLst>
              <a:ext uri="{FF2B5EF4-FFF2-40B4-BE49-F238E27FC236}">
                <a16:creationId xmlns:a16="http://schemas.microsoft.com/office/drawing/2014/main" id="{A0B99E10-5EB8-A2FE-102C-75831A954F7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1728" y="183111"/>
            <a:ext cx="692386" cy="692386"/>
          </a:xfrm>
          <a:prstGeom prst="rect">
            <a:avLst/>
          </a:prstGeom>
        </p:spPr>
      </p:pic>
    </p:spTree>
    <p:extLst>
      <p:ext uri="{BB962C8B-B14F-4D97-AF65-F5344CB8AC3E}">
        <p14:creationId xmlns:p14="http://schemas.microsoft.com/office/powerpoint/2010/main" val="1324490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0"/>
                                        <p:tgtEl>
                                          <p:spTgt spid="19"/>
                                        </p:tgtEl>
                                      </p:cBhvr>
                                    </p:animEffect>
                                  </p:childTnLst>
                                </p:cTn>
                              </p:par>
                            </p:childTnLst>
                          </p:cTn>
                        </p:par>
                        <p:par>
                          <p:cTn id="8" fill="hold">
                            <p:stCondLst>
                              <p:cond delay="3000"/>
                            </p:stCondLst>
                            <p:childTnLst>
                              <p:par>
                                <p:cTn id="9" presetID="10" presetClass="entr" presetSubtype="0"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childTnLst>
                                </p:cTn>
                              </p:par>
                            </p:childTnLst>
                          </p:cTn>
                        </p:par>
                        <p:par>
                          <p:cTn id="12" fill="hold">
                            <p:stCondLst>
                              <p:cond delay="8000"/>
                            </p:stCondLst>
                            <p:childTnLst>
                              <p:par>
                                <p:cTn id="13" presetID="10" presetClass="entr" presetSubtype="0" fill="hold" grpId="0" nodeType="afterEffect">
                                  <p:stCondLst>
                                    <p:cond delay="200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3000"/>
                                        <p:tgtEl>
                                          <p:spTgt spid="35"/>
                                        </p:tgtEl>
                                      </p:cBhvr>
                                    </p:animEffect>
                                  </p:childTnLst>
                                </p:cTn>
                              </p:par>
                              <p:par>
                                <p:cTn id="16" presetID="10" presetClass="entr" presetSubtype="0" fill="hold" grpId="0" nodeType="withEffect">
                                  <p:stCondLst>
                                    <p:cond delay="200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3000"/>
                                        <p:tgtEl>
                                          <p:spTgt spid="34"/>
                                        </p:tgtEl>
                                      </p:cBhvr>
                                    </p:animEffect>
                                  </p:childTnLst>
                                </p:cTn>
                              </p:par>
                              <p:par>
                                <p:cTn id="19" presetID="10" presetClass="entr" presetSubtype="0" fill="hold" nodeType="withEffect">
                                  <p:stCondLst>
                                    <p:cond delay="200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3000"/>
                                        <p:tgtEl>
                                          <p:spTgt spid="33"/>
                                        </p:tgtEl>
                                      </p:cBhvr>
                                    </p:animEffect>
                                  </p:childTnLst>
                                </p:cTn>
                              </p:par>
                            </p:childTnLst>
                          </p:cTn>
                        </p:par>
                        <p:par>
                          <p:cTn id="22" fill="hold">
                            <p:stCondLst>
                              <p:cond delay="13000"/>
                            </p:stCondLst>
                            <p:childTnLst>
                              <p:par>
                                <p:cTn id="23" presetID="10" presetClass="entr" presetSubtype="0" fill="hold" grpId="0" nodeType="afterEffect">
                                  <p:stCondLst>
                                    <p:cond delay="30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3000"/>
                                        <p:tgtEl>
                                          <p:spTgt spid="3"/>
                                        </p:tgtEl>
                                      </p:cBhvr>
                                    </p:animEffect>
                                  </p:childTnLst>
                                </p:cTn>
                              </p:par>
                            </p:childTnLst>
                          </p:cTn>
                        </p:par>
                        <p:par>
                          <p:cTn id="26" fill="hold">
                            <p:stCondLst>
                              <p:cond delay="19000"/>
                            </p:stCondLst>
                            <p:childTnLst>
                              <p:par>
                                <p:cTn id="27" presetID="10" presetClass="entr" presetSubtype="0" fill="hold" grpId="0" nodeType="afterEffect">
                                  <p:stCondLst>
                                    <p:cond delay="20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3000"/>
                                        <p:tgtEl>
                                          <p:spTgt spid="36"/>
                                        </p:tgtEl>
                                      </p:cBhvr>
                                    </p:animEffect>
                                  </p:childTnLst>
                                </p:cTn>
                              </p:par>
                            </p:childTnLst>
                          </p:cTn>
                        </p:par>
                        <p:par>
                          <p:cTn id="30" fill="hold">
                            <p:stCondLst>
                              <p:cond delay="24000"/>
                            </p:stCondLst>
                            <p:childTnLst>
                              <p:par>
                                <p:cTn id="31" presetID="6" presetClass="entr" presetSubtype="16" fill="hold" grpId="0" nodeType="afterEffect">
                                  <p:stCondLst>
                                    <p:cond delay="2000"/>
                                  </p:stCondLst>
                                  <p:childTnLst>
                                    <p:set>
                                      <p:cBhvr>
                                        <p:cTn id="32" dur="1" fill="hold">
                                          <p:stCondLst>
                                            <p:cond delay="0"/>
                                          </p:stCondLst>
                                        </p:cTn>
                                        <p:tgtEl>
                                          <p:spTgt spid="5"/>
                                        </p:tgtEl>
                                        <p:attrNameLst>
                                          <p:attrName>style.visibility</p:attrName>
                                        </p:attrNameLst>
                                      </p:cBhvr>
                                      <p:to>
                                        <p:strVal val="visible"/>
                                      </p:to>
                                    </p:set>
                                    <p:animEffect transition="in" filter="circle(in)">
                                      <p:cBhvr>
                                        <p:cTn id="33" dur="3000"/>
                                        <p:tgtEl>
                                          <p:spTgt spid="5"/>
                                        </p:tgtEl>
                                      </p:cBhvr>
                                    </p:animEffect>
                                  </p:childTnLst>
                                </p:cTn>
                              </p:par>
                            </p:childTnLst>
                          </p:cTn>
                        </p:par>
                        <p:par>
                          <p:cTn id="34" fill="hold">
                            <p:stCondLst>
                              <p:cond delay="29000"/>
                            </p:stCondLst>
                            <p:childTnLst>
                              <p:par>
                                <p:cTn id="35" presetID="10" presetClass="entr" presetSubtype="0" fill="hold" grpId="0" nodeType="afterEffect">
                                  <p:stCondLst>
                                    <p:cond delay="200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3000"/>
                                        <p:tgtEl>
                                          <p:spTgt spid="37"/>
                                        </p:tgtEl>
                                      </p:cBhvr>
                                    </p:animEffect>
                                  </p:childTnLst>
                                </p:cTn>
                              </p:par>
                            </p:childTnLst>
                          </p:cTn>
                        </p:par>
                        <p:par>
                          <p:cTn id="38" fill="hold">
                            <p:stCondLst>
                              <p:cond delay="34000"/>
                            </p:stCondLst>
                            <p:childTnLst>
                              <p:par>
                                <p:cTn id="39" presetID="10" presetClass="entr" presetSubtype="0" fill="hold" grpId="0" nodeType="afterEffect">
                                  <p:stCondLst>
                                    <p:cond delay="200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3000"/>
                                        <p:tgtEl>
                                          <p:spTgt spid="18"/>
                                        </p:tgtEl>
                                      </p:cBhvr>
                                    </p:animEffect>
                                  </p:childTnLst>
                                </p:cTn>
                              </p:par>
                            </p:childTnLst>
                          </p:cTn>
                        </p:par>
                        <p:par>
                          <p:cTn id="42" fill="hold">
                            <p:stCondLst>
                              <p:cond delay="39000"/>
                            </p:stCondLst>
                            <p:childTnLst>
                              <p:par>
                                <p:cTn id="43" presetID="10" presetClass="entr" presetSubtype="0" fill="hold" nodeType="afterEffect">
                                  <p:stCondLst>
                                    <p:cond delay="20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3000"/>
                                        <p:tgtEl>
                                          <p:spTgt spid="25"/>
                                        </p:tgtEl>
                                      </p:cBhvr>
                                    </p:animEffect>
                                  </p:childTnLst>
                                </p:cTn>
                              </p:par>
                              <p:par>
                                <p:cTn id="46" presetID="10" presetClass="entr" presetSubtype="0" fill="hold" grpId="0" nodeType="withEffect">
                                  <p:stCondLst>
                                    <p:cond delay="200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3000"/>
                                        <p:tgtEl>
                                          <p:spTgt spid="38"/>
                                        </p:tgtEl>
                                      </p:cBhvr>
                                    </p:animEffect>
                                  </p:childTnLst>
                                </p:cTn>
                              </p:par>
                            </p:childTnLst>
                          </p:cTn>
                        </p:par>
                        <p:par>
                          <p:cTn id="49" fill="hold">
                            <p:stCondLst>
                              <p:cond delay="44000"/>
                            </p:stCondLst>
                            <p:childTnLst>
                              <p:par>
                                <p:cTn id="50" presetID="10" presetClass="entr" presetSubtype="0" fill="hold" grpId="0" nodeType="afterEffect">
                                  <p:stCondLst>
                                    <p:cond delay="20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3000"/>
                                        <p:tgtEl>
                                          <p:spTgt spid="20"/>
                                        </p:tgtEl>
                                      </p:cBhvr>
                                    </p:animEffect>
                                  </p:childTnLst>
                                </p:cTn>
                              </p:par>
                            </p:childTnLst>
                          </p:cTn>
                        </p:par>
                        <p:par>
                          <p:cTn id="53" fill="hold">
                            <p:stCondLst>
                              <p:cond delay="49000"/>
                            </p:stCondLst>
                            <p:childTnLst>
                              <p:par>
                                <p:cTn id="54" presetID="10" presetClass="entr" presetSubtype="0" fill="hold" grpId="0" nodeType="afterEffect">
                                  <p:stCondLst>
                                    <p:cond delay="200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3000"/>
                                        <p:tgtEl>
                                          <p:spTgt spid="39"/>
                                        </p:tgtEl>
                                      </p:cBhvr>
                                    </p:animEffect>
                                  </p:childTnLst>
                                </p:cTn>
                              </p:par>
                            </p:childTnLst>
                          </p:cTn>
                        </p:par>
                        <p:par>
                          <p:cTn id="57" fill="hold">
                            <p:stCondLst>
                              <p:cond delay="54000"/>
                            </p:stCondLst>
                            <p:childTnLst>
                              <p:par>
                                <p:cTn id="58" presetID="10" presetClass="entr" presetSubtype="0" fill="hold" grpId="0" nodeType="afterEffect">
                                  <p:stCondLst>
                                    <p:cond delay="200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3000"/>
                                        <p:tgtEl>
                                          <p:spTgt spid="8"/>
                                        </p:tgtEl>
                                      </p:cBhvr>
                                    </p:animEffect>
                                  </p:childTnLst>
                                </p:cTn>
                              </p:par>
                              <p:par>
                                <p:cTn id="61" presetID="10" presetClass="entr" presetSubtype="0" fill="hold" grpId="0" nodeType="withEffect">
                                  <p:stCondLst>
                                    <p:cond delay="200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2000"/>
                                        <p:tgtEl>
                                          <p:spTgt spid="40"/>
                                        </p:tgtEl>
                                      </p:cBhvr>
                                    </p:animEffect>
                                  </p:childTnLst>
                                </p:cTn>
                              </p:par>
                              <p:par>
                                <p:cTn id="64" presetID="10" presetClass="entr" presetSubtype="0" fill="hold" grpId="0" nodeType="withEffect">
                                  <p:stCondLst>
                                    <p:cond delay="200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3000"/>
                                        <p:tgtEl>
                                          <p:spTgt spid="42"/>
                                        </p:tgtEl>
                                      </p:cBhvr>
                                    </p:animEffect>
                                  </p:childTnLst>
                                </p:cTn>
                              </p:par>
                              <p:par>
                                <p:cTn id="67" presetID="10" presetClass="entr" presetSubtype="0" fill="hold" grpId="0" nodeType="withEffect">
                                  <p:stCondLst>
                                    <p:cond delay="200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3000"/>
                                        <p:tgtEl>
                                          <p:spTgt spid="41"/>
                                        </p:tgtEl>
                                      </p:cBhvr>
                                    </p:animEffect>
                                  </p:childTnLst>
                                </p:cTn>
                              </p:par>
                            </p:childTnLst>
                          </p:cTn>
                        </p:par>
                        <p:par>
                          <p:cTn id="70" fill="hold">
                            <p:stCondLst>
                              <p:cond delay="59000"/>
                            </p:stCondLst>
                            <p:childTnLst>
                              <p:par>
                                <p:cTn id="71" presetID="10" presetClass="entr" presetSubtype="0" fill="hold" grpId="0" nodeType="afterEffect">
                                  <p:stCondLst>
                                    <p:cond delay="200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3000"/>
                                        <p:tgtEl>
                                          <p:spTgt spid="43"/>
                                        </p:tgtEl>
                                      </p:cBhvr>
                                    </p:animEffect>
                                  </p:childTnLst>
                                </p:cTn>
                              </p:par>
                              <p:par>
                                <p:cTn id="74" presetID="10" presetClass="entr" presetSubtype="0" fill="hold" nodeType="withEffect">
                                  <p:stCondLst>
                                    <p:cond delay="200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3000"/>
                                        <p:tgtEl>
                                          <p:spTgt spid="9"/>
                                        </p:tgtEl>
                                      </p:cBhvr>
                                    </p:animEffect>
                                  </p:childTnLst>
                                </p:cTn>
                              </p:par>
                              <p:par>
                                <p:cTn id="77" presetID="10" presetClass="entr" presetSubtype="0" fill="hold" grpId="0" nodeType="withEffect">
                                  <p:stCondLst>
                                    <p:cond delay="200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3000"/>
                                        <p:tgtEl>
                                          <p:spTgt spid="11"/>
                                        </p:tgtEl>
                                      </p:cBhvr>
                                    </p:animEffect>
                                  </p:childTnLst>
                                </p:cTn>
                              </p:par>
                            </p:childTnLst>
                          </p:cTn>
                        </p:par>
                        <p:par>
                          <p:cTn id="80" fill="hold">
                            <p:stCondLst>
                              <p:cond delay="64000"/>
                            </p:stCondLst>
                            <p:childTnLst>
                              <p:par>
                                <p:cTn id="81" presetID="10" presetClass="entr" presetSubtype="0" fill="hold" grpId="0" nodeType="afterEffect">
                                  <p:stCondLst>
                                    <p:cond delay="200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3000"/>
                                        <p:tgtEl>
                                          <p:spTgt spid="44"/>
                                        </p:tgtEl>
                                      </p:cBhvr>
                                    </p:animEffect>
                                  </p:childTnLst>
                                </p:cTn>
                              </p:par>
                              <p:par>
                                <p:cTn id="84" presetID="10" presetClass="entr" presetSubtype="0" fill="hold" grpId="0" nodeType="withEffect">
                                  <p:stCondLst>
                                    <p:cond delay="200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3000"/>
                                        <p:tgtEl>
                                          <p:spTgt spid="13"/>
                                        </p:tgtEl>
                                      </p:cBhvr>
                                    </p:animEffect>
                                  </p:childTnLst>
                                </p:cTn>
                              </p:par>
                              <p:par>
                                <p:cTn id="87" presetID="10" presetClass="entr" presetSubtype="0" fill="hold" nodeType="withEffect">
                                  <p:stCondLst>
                                    <p:cond delay="200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3000"/>
                                        <p:tgtEl>
                                          <p:spTgt spid="4"/>
                                        </p:tgtEl>
                                      </p:cBhvr>
                                    </p:animEffect>
                                  </p:childTnLst>
                                </p:cTn>
                              </p:par>
                              <p:par>
                                <p:cTn id="90" presetID="10" presetClass="entr" presetSubtype="0" fill="hold" grpId="0" nodeType="withEffect">
                                  <p:stCondLst>
                                    <p:cond delay="200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3000"/>
                                        <p:tgtEl>
                                          <p:spTgt spid="27"/>
                                        </p:tgtEl>
                                      </p:cBhvr>
                                    </p:animEffect>
                                  </p:childTnLst>
                                </p:cTn>
                              </p:par>
                              <p:par>
                                <p:cTn id="93" presetID="10" presetClass="entr" presetSubtype="0" fill="hold" nodeType="withEffect">
                                  <p:stCondLst>
                                    <p:cond delay="2000"/>
                                  </p:stCondLst>
                                  <p:childTnLst>
                                    <p:set>
                                      <p:cBhvr>
                                        <p:cTn id="94" dur="1" fill="hold">
                                          <p:stCondLst>
                                            <p:cond delay="0"/>
                                          </p:stCondLst>
                                        </p:cTn>
                                        <p:tgtEl>
                                          <p:spTgt spid="6"/>
                                        </p:tgtEl>
                                        <p:attrNameLst>
                                          <p:attrName>style.visibility</p:attrName>
                                        </p:attrNameLst>
                                      </p:cBhvr>
                                      <p:to>
                                        <p:strVal val="visible"/>
                                      </p:to>
                                    </p:set>
                                    <p:animEffect transition="in" filter="fade">
                                      <p:cBhvr>
                                        <p:cTn id="95" dur="3000"/>
                                        <p:tgtEl>
                                          <p:spTgt spid="6"/>
                                        </p:tgtEl>
                                      </p:cBhvr>
                                    </p:animEffect>
                                  </p:childTnLst>
                                </p:cTn>
                              </p:par>
                              <p:par>
                                <p:cTn id="96" presetID="10" presetClass="entr" presetSubtype="0" fill="hold" grpId="0" nodeType="withEffect">
                                  <p:stCondLst>
                                    <p:cond delay="200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3000"/>
                                        <p:tgtEl>
                                          <p:spTgt spid="29"/>
                                        </p:tgtEl>
                                      </p:cBhvr>
                                    </p:animEffect>
                                  </p:childTnLst>
                                </p:cTn>
                              </p:par>
                              <p:par>
                                <p:cTn id="99" presetID="10" presetClass="entr" presetSubtype="0" fill="hold" nodeType="withEffect">
                                  <p:stCondLst>
                                    <p:cond delay="2000"/>
                                  </p:stCondLst>
                                  <p:childTnLst>
                                    <p:set>
                                      <p:cBhvr>
                                        <p:cTn id="100" dur="1" fill="hold">
                                          <p:stCondLst>
                                            <p:cond delay="0"/>
                                          </p:stCondLst>
                                        </p:cTn>
                                        <p:tgtEl>
                                          <p:spTgt spid="7"/>
                                        </p:tgtEl>
                                        <p:attrNameLst>
                                          <p:attrName>style.visibility</p:attrName>
                                        </p:attrNameLst>
                                      </p:cBhvr>
                                      <p:to>
                                        <p:strVal val="visible"/>
                                      </p:to>
                                    </p:set>
                                    <p:animEffect transition="in" filter="fade">
                                      <p:cBhvr>
                                        <p:cTn id="101" dur="3000"/>
                                        <p:tgtEl>
                                          <p:spTgt spid="7"/>
                                        </p:tgtEl>
                                      </p:cBhvr>
                                    </p:animEffect>
                                  </p:childTnLst>
                                </p:cTn>
                              </p:par>
                              <p:par>
                                <p:cTn id="102" presetID="10" presetClass="entr" presetSubtype="0" fill="hold" grpId="0" nodeType="withEffect">
                                  <p:stCondLst>
                                    <p:cond delay="200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3000"/>
                                        <p:tgtEl>
                                          <p:spTgt spid="30"/>
                                        </p:tgtEl>
                                      </p:cBhvr>
                                    </p:animEffect>
                                  </p:childTnLst>
                                </p:cTn>
                              </p:par>
                            </p:childTnLst>
                          </p:cTn>
                        </p:par>
                        <p:par>
                          <p:cTn id="105" fill="hold">
                            <p:stCondLst>
                              <p:cond delay="69000"/>
                            </p:stCondLst>
                            <p:childTnLst>
                              <p:par>
                                <p:cTn id="106" presetID="10" presetClass="entr" presetSubtype="0" fill="hold" grpId="0" nodeType="afterEffect">
                                  <p:stCondLst>
                                    <p:cond delay="2000"/>
                                  </p:stCondLst>
                                  <p:childTnLst>
                                    <p:set>
                                      <p:cBhvr>
                                        <p:cTn id="107" dur="1" fill="hold">
                                          <p:stCondLst>
                                            <p:cond delay="0"/>
                                          </p:stCondLst>
                                        </p:cTn>
                                        <p:tgtEl>
                                          <p:spTgt spid="12"/>
                                        </p:tgtEl>
                                        <p:attrNameLst>
                                          <p:attrName>style.visibility</p:attrName>
                                        </p:attrNameLst>
                                      </p:cBhvr>
                                      <p:to>
                                        <p:strVal val="visible"/>
                                      </p:to>
                                    </p:set>
                                    <p:animEffect transition="in" filter="fade">
                                      <p:cBhvr>
                                        <p:cTn id="108" dur="3000"/>
                                        <p:tgtEl>
                                          <p:spTgt spid="12"/>
                                        </p:tgtEl>
                                      </p:cBhvr>
                                    </p:animEffect>
                                  </p:childTnLst>
                                </p:cTn>
                              </p:par>
                            </p:childTnLst>
                          </p:cTn>
                        </p:par>
                        <p:par>
                          <p:cTn id="109" fill="hold">
                            <p:stCondLst>
                              <p:cond delay="74000"/>
                            </p:stCondLst>
                            <p:childTnLst>
                              <p:par>
                                <p:cTn id="110" presetID="53" presetClass="entr" presetSubtype="16" fill="hold" nodeType="after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p:cTn id="112" dur="2000" fill="hold"/>
                                        <p:tgtEl>
                                          <p:spTgt spid="9"/>
                                        </p:tgtEl>
                                        <p:attrNameLst>
                                          <p:attrName>ppt_w</p:attrName>
                                        </p:attrNameLst>
                                      </p:cBhvr>
                                      <p:tavLst>
                                        <p:tav tm="0">
                                          <p:val>
                                            <p:fltVal val="0"/>
                                          </p:val>
                                        </p:tav>
                                        <p:tav tm="100000">
                                          <p:val>
                                            <p:strVal val="#ppt_w"/>
                                          </p:val>
                                        </p:tav>
                                      </p:tavLst>
                                    </p:anim>
                                    <p:anim calcmode="lin" valueType="num">
                                      <p:cBhvr>
                                        <p:cTn id="113" dur="2000" fill="hold"/>
                                        <p:tgtEl>
                                          <p:spTgt spid="9"/>
                                        </p:tgtEl>
                                        <p:attrNameLst>
                                          <p:attrName>ppt_h</p:attrName>
                                        </p:attrNameLst>
                                      </p:cBhvr>
                                      <p:tavLst>
                                        <p:tav tm="0">
                                          <p:val>
                                            <p:fltVal val="0"/>
                                          </p:val>
                                        </p:tav>
                                        <p:tav tm="100000">
                                          <p:val>
                                            <p:strVal val="#ppt_h"/>
                                          </p:val>
                                        </p:tav>
                                      </p:tavLst>
                                    </p:anim>
                                    <p:animEffect transition="in" filter="fade">
                                      <p:cBhvr>
                                        <p:cTn id="114" dur="2000"/>
                                        <p:tgtEl>
                                          <p:spTgt spid="9"/>
                                        </p:tgtEl>
                                      </p:cBhvr>
                                    </p:animEffect>
                                  </p:childTnLst>
                                </p:cTn>
                              </p:par>
                            </p:childTnLst>
                          </p:cTn>
                        </p:par>
                        <p:par>
                          <p:cTn id="115" fill="hold">
                            <p:stCondLst>
                              <p:cond delay="76000"/>
                            </p:stCondLst>
                            <p:childTnLst>
                              <p:par>
                                <p:cTn id="116" presetID="22" presetClass="entr" presetSubtype="4" fill="hold" grpId="0" nodeType="after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wipe(down)">
                                      <p:cBhvr>
                                        <p:cTn id="118"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18" grpId="0"/>
      <p:bldP spid="20" grpId="0"/>
      <p:bldP spid="34" grpId="0" animBg="1"/>
      <p:bldP spid="35" grpId="0"/>
      <p:bldP spid="3" grpId="0" animBg="1"/>
      <p:bldP spid="36" grpId="0" animBg="1"/>
      <p:bldP spid="5" grpId="0" animBg="1"/>
      <p:bldP spid="37" grpId="0" animBg="1"/>
      <p:bldP spid="38" grpId="0"/>
      <p:bldP spid="39" grpId="0"/>
      <p:bldP spid="8" grpId="0" animBg="1"/>
      <p:bldP spid="40" grpId="0" animBg="1"/>
      <p:bldP spid="41" grpId="0" animBg="1"/>
      <p:bldP spid="42" grpId="0" animBg="1"/>
      <p:bldP spid="43" grpId="0"/>
      <p:bldP spid="11" grpId="0"/>
      <p:bldP spid="13" grpId="0" animBg="1"/>
      <p:bldP spid="44" grpId="0"/>
      <p:bldP spid="27" grpId="0"/>
      <p:bldP spid="29" grpId="0"/>
      <p:bldP spid="30" grpId="0"/>
      <p:bldP spid="12"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0EC99293-1143-5D77-738C-98F6EC37873E}"/>
              </a:ext>
            </a:extLst>
          </p:cNvPr>
          <p:cNvSpPr/>
          <p:nvPr/>
        </p:nvSpPr>
        <p:spPr>
          <a:xfrm>
            <a:off x="0" y="0"/>
            <a:ext cx="12192000" cy="6156322"/>
          </a:xfrm>
          <a:prstGeom prst="rect">
            <a:avLst/>
          </a:prstGeom>
          <a:solidFill>
            <a:srgbClr val="FFD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299DDE23-B459-B28F-12A7-89778CF8D778}"/>
              </a:ext>
            </a:extLst>
          </p:cNvPr>
          <p:cNvSpPr/>
          <p:nvPr/>
        </p:nvSpPr>
        <p:spPr>
          <a:xfrm>
            <a:off x="995842" y="782176"/>
            <a:ext cx="11566982" cy="5289084"/>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B2CEF2D-E928-FCCA-8918-6C718DFCEEDB}"/>
              </a:ext>
            </a:extLst>
          </p:cNvPr>
          <p:cNvSpPr/>
          <p:nvPr/>
        </p:nvSpPr>
        <p:spPr>
          <a:xfrm>
            <a:off x="151728" y="875497"/>
            <a:ext cx="695739" cy="5202573"/>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a:latin typeface="BIZ UDPゴシック" panose="020B0400000000000000" pitchFamily="50" charset="-128"/>
                <a:ea typeface="BIZ UDPゴシック" panose="020B0400000000000000" pitchFamily="50" charset="-128"/>
              </a:rPr>
              <a:t>事例１　リストカット</a:t>
            </a:r>
          </a:p>
        </p:txBody>
      </p:sp>
      <p:sp>
        <p:nvSpPr>
          <p:cNvPr id="3" name="角丸四角形 2"/>
          <p:cNvSpPr/>
          <p:nvPr/>
        </p:nvSpPr>
        <p:spPr>
          <a:xfrm>
            <a:off x="1068371" y="54026"/>
            <a:ext cx="11051100"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600" b="1" dirty="0">
                <a:ln w="9525" cmpd="sng">
                  <a:noFill/>
                  <a:prstDash val="solid"/>
                </a:ln>
                <a:solidFill>
                  <a:srgbClr val="FF0000"/>
                </a:solidFill>
                <a:latin typeface="BIZ UDPゴシック" panose="020B0400000000000000" pitchFamily="50" charset="-128"/>
                <a:ea typeface="BIZ UDPゴシック" panose="020B0400000000000000" pitchFamily="50" charset="-128"/>
              </a:rPr>
              <a:t>このような事例の対応のポイントは？</a:t>
            </a:r>
          </a:p>
        </p:txBody>
      </p:sp>
      <p:sp>
        <p:nvSpPr>
          <p:cNvPr id="6" name="スライド番号プレースホルダー 5">
            <a:extLst>
              <a:ext uri="{FF2B5EF4-FFF2-40B4-BE49-F238E27FC236}">
                <a16:creationId xmlns:a16="http://schemas.microsoft.com/office/drawing/2014/main" id="{BA1E112D-85BD-7F2D-8284-49261442EFF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6</a:t>
            </a:fld>
            <a:endParaRPr lang="ja-JP" altLang="en-US" b="1" dirty="0">
              <a:solidFill>
                <a:schemeClr val="bg1"/>
              </a:solidFill>
            </a:endParaRPr>
          </a:p>
        </p:txBody>
      </p:sp>
      <p:sp>
        <p:nvSpPr>
          <p:cNvPr id="10" name="タイトル 2">
            <a:extLst>
              <a:ext uri="{FF2B5EF4-FFF2-40B4-BE49-F238E27FC236}">
                <a16:creationId xmlns:a16="http://schemas.microsoft.com/office/drawing/2014/main" id="{E3BA0B71-270F-A233-3A76-EA07A0FC151D}"/>
              </a:ext>
            </a:extLst>
          </p:cNvPr>
          <p:cNvSpPr txBox="1">
            <a:spLocks/>
          </p:cNvSpPr>
          <p:nvPr/>
        </p:nvSpPr>
        <p:spPr>
          <a:xfrm>
            <a:off x="0" y="6261406"/>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11" name="Picture 2" descr="C:\Users\791878\Desktop\H29\コバトン（png形式）\53-1-04.png">
            <a:extLst>
              <a:ext uri="{FF2B5EF4-FFF2-40B4-BE49-F238E27FC236}">
                <a16:creationId xmlns:a16="http://schemas.microsoft.com/office/drawing/2014/main" id="{4BEB2FF0-28AE-479D-F163-8119E5DCEA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1011018" y="1004594"/>
            <a:ext cx="11109328" cy="4913725"/>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800" b="1" dirty="0">
                <a:latin typeface="BIZ UDPゴシック" panose="020B0400000000000000" pitchFamily="50" charset="-128"/>
                <a:ea typeface="BIZ UDPゴシック" panose="020B0400000000000000" pitchFamily="50" charset="-128"/>
              </a:rPr>
              <a:t>　</a:t>
            </a:r>
            <a:r>
              <a:rPr kumimoji="1" lang="ja-JP" altLang="en-US" sz="2800" b="1" dirty="0">
                <a:solidFill>
                  <a:srgbClr val="FF0000"/>
                </a:solidFill>
                <a:latin typeface="BIZ UDPゴシック" panose="020B0400000000000000" pitchFamily="50" charset="-128"/>
                <a:ea typeface="BIZ UDPゴシック" panose="020B0400000000000000" pitchFamily="50" charset="-128"/>
              </a:rPr>
              <a:t>Ａは、両親の離婚後、不眠や頭痛のため学校を休みがち</a:t>
            </a:r>
            <a:r>
              <a:rPr kumimoji="1" lang="ja-JP" altLang="en-US" sz="2800" b="1" dirty="0">
                <a:latin typeface="BIZ UDPゴシック" panose="020B0400000000000000" pitchFamily="50" charset="-128"/>
                <a:ea typeface="BIZ UDPゴシック" panose="020B0400000000000000" pitchFamily="50" charset="-128"/>
              </a:rPr>
              <a:t>になっていた。</a:t>
            </a:r>
            <a:endParaRPr kumimoji="1" lang="en-US" altLang="ja-JP" sz="2800" b="1" dirty="0">
              <a:latin typeface="BIZ UDPゴシック" panose="020B0400000000000000" pitchFamily="50" charset="-128"/>
              <a:ea typeface="BIZ UDPゴシック" panose="020B0400000000000000" pitchFamily="50" charset="-128"/>
            </a:endParaRPr>
          </a:p>
          <a:p>
            <a:r>
              <a:rPr kumimoji="1" lang="en-US" altLang="ja-JP" sz="2800" b="1" dirty="0">
                <a:latin typeface="BIZ UDPゴシック" panose="020B0400000000000000" pitchFamily="50" charset="-128"/>
                <a:ea typeface="BIZ UDPゴシック" panose="020B0400000000000000" pitchFamily="50" charset="-128"/>
              </a:rPr>
              <a:t>  </a:t>
            </a:r>
            <a:r>
              <a:rPr kumimoji="1" lang="ja-JP" altLang="en-US" sz="2800" b="1" dirty="0">
                <a:latin typeface="BIZ UDPゴシック" panose="020B0400000000000000" pitchFamily="50" charset="-128"/>
                <a:ea typeface="BIZ UDPゴシック" panose="020B0400000000000000" pitchFamily="50" charset="-128"/>
              </a:rPr>
              <a:t>Ａは離婚の</a:t>
            </a:r>
            <a:r>
              <a:rPr kumimoji="1" lang="ja-JP" altLang="en-US" sz="2800" b="1" dirty="0">
                <a:solidFill>
                  <a:srgbClr val="FF0000"/>
                </a:solidFill>
                <a:latin typeface="BIZ UDPゴシック" panose="020B0400000000000000" pitchFamily="50" charset="-128"/>
                <a:ea typeface="BIZ UDPゴシック" panose="020B0400000000000000" pitchFamily="50" charset="-128"/>
              </a:rPr>
              <a:t>原因は自分にある</a:t>
            </a:r>
            <a:r>
              <a:rPr kumimoji="1" lang="ja-JP" altLang="en-US" sz="2800" b="1" dirty="0">
                <a:latin typeface="BIZ UDPゴシック" panose="020B0400000000000000" pitchFamily="50" charset="-128"/>
                <a:ea typeface="BIZ UDPゴシック" panose="020B0400000000000000" pitchFamily="50" charset="-128"/>
              </a:rPr>
              <a:t>と思い込んでいる様子であった。</a:t>
            </a:r>
            <a:endParaRPr kumimoji="1" lang="en-US" altLang="ja-JP" sz="2800" b="1" dirty="0">
              <a:latin typeface="BIZ UDPゴシック" panose="020B0400000000000000" pitchFamily="50" charset="-128"/>
              <a:ea typeface="BIZ UDPゴシック" panose="020B0400000000000000" pitchFamily="50" charset="-128"/>
            </a:endParaRPr>
          </a:p>
          <a:p>
            <a:r>
              <a:rPr kumimoji="1" lang="ja-JP" altLang="en-US" sz="2800" b="1" dirty="0">
                <a:latin typeface="BIZ UDPゴシック" panose="020B0400000000000000" pitchFamily="50" charset="-128"/>
                <a:ea typeface="BIZ UDPゴシック" panose="020B0400000000000000" pitchFamily="50" charset="-128"/>
              </a:rPr>
              <a:t>　Ａのことを気にかけていた担任は、ある日の放課後、二者面談の場を設け、話を聴くこととした。</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2800" b="1" dirty="0">
                <a:latin typeface="BIZ UDPゴシック" panose="020B0400000000000000" pitchFamily="50" charset="-128"/>
                <a:ea typeface="BIZ UDPゴシック" panose="020B0400000000000000" pitchFamily="50" charset="-128"/>
              </a:rPr>
              <a:t>　冒頭、担任からの問いかけにＡは「大丈夫です。」と発言していたが、面談も終わりそうになった頃、「先生、親に内緒にしてくれますか。」と</a:t>
            </a:r>
            <a:r>
              <a:rPr kumimoji="1" lang="ja-JP" altLang="en-US" sz="2800" b="1" dirty="0">
                <a:solidFill>
                  <a:srgbClr val="FF0000"/>
                </a:solidFill>
                <a:latin typeface="BIZ UDPゴシック" panose="020B0400000000000000" pitchFamily="50" charset="-128"/>
                <a:ea typeface="BIZ UDPゴシック" panose="020B0400000000000000" pitchFamily="50" charset="-128"/>
              </a:rPr>
              <a:t>左手首の無数の傷</a:t>
            </a:r>
            <a:r>
              <a:rPr kumimoji="1" lang="ja-JP" altLang="en-US" sz="2800" b="1" dirty="0">
                <a:latin typeface="BIZ UDPゴシック" panose="020B0400000000000000" pitchFamily="50" charset="-128"/>
                <a:ea typeface="BIZ UDPゴシック" panose="020B0400000000000000" pitchFamily="50" charset="-128"/>
              </a:rPr>
              <a:t>を見せた。</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2800" b="1" dirty="0">
                <a:latin typeface="BIZ UDPゴシック" panose="020B0400000000000000" pitchFamily="50" charset="-128"/>
                <a:ea typeface="BIZ UDPゴシック" panose="020B0400000000000000" pitchFamily="50" charset="-128"/>
              </a:rPr>
              <a:t>　Ａは</a:t>
            </a:r>
            <a:r>
              <a:rPr kumimoji="1" lang="en-US" altLang="ja-JP" sz="2800" b="1" dirty="0">
                <a:latin typeface="BIZ UDPゴシック" panose="020B0400000000000000" pitchFamily="50" charset="-128"/>
                <a:ea typeface="BIZ UDPゴシック" panose="020B0400000000000000" pitchFamily="50" charset="-128"/>
              </a:rPr>
              <a:t>1</a:t>
            </a:r>
            <a:r>
              <a:rPr kumimoji="1" lang="ja-JP" altLang="en-US" sz="2800" b="1" dirty="0">
                <a:latin typeface="BIZ UDPゴシック" panose="020B0400000000000000" pitchFamily="50" charset="-128"/>
                <a:ea typeface="BIZ UDPゴシック" panose="020B0400000000000000" pitchFamily="50" charset="-128"/>
              </a:rPr>
              <a:t>か月ほど前から、自宅でリストカットを繰り返していることを</a:t>
            </a:r>
            <a:endParaRPr kumimoji="1" lang="en-US" altLang="ja-JP" sz="2800" b="1" dirty="0">
              <a:latin typeface="BIZ UDPゴシック" panose="020B0400000000000000" pitchFamily="50" charset="-128"/>
              <a:ea typeface="BIZ UDPゴシック" panose="020B0400000000000000" pitchFamily="50" charset="-128"/>
            </a:endParaRPr>
          </a:p>
          <a:p>
            <a:r>
              <a:rPr kumimoji="1" lang="ja-JP" altLang="en-US" sz="2800" b="1" dirty="0">
                <a:latin typeface="BIZ UDPゴシック" panose="020B0400000000000000" pitchFamily="50" charset="-128"/>
                <a:ea typeface="BIZ UDPゴシック" panose="020B0400000000000000" pitchFamily="50" charset="-128"/>
              </a:rPr>
              <a:t>告白した。また、「血がにじむのを見ると安心感に包まれる」や</a:t>
            </a:r>
            <a:r>
              <a:rPr kumimoji="1" lang="ja-JP" altLang="en-US" sz="2800" b="1" dirty="0">
                <a:solidFill>
                  <a:srgbClr val="FF0000"/>
                </a:solidFill>
                <a:latin typeface="BIZ UDPゴシック" panose="020B0400000000000000" pitchFamily="50" charset="-128"/>
                <a:ea typeface="BIZ UDPゴシック" panose="020B0400000000000000" pitchFamily="50" charset="-128"/>
              </a:rPr>
              <a:t>「今日は先生と話せたから大丈夫だと思うけど切りたくなったらまた切ります」</a:t>
            </a:r>
            <a:r>
              <a:rPr kumimoji="1" lang="ja-JP" altLang="en-US" sz="2800" b="1" dirty="0">
                <a:latin typeface="BIZ UDPゴシック" panose="020B0400000000000000" pitchFamily="50" charset="-128"/>
                <a:ea typeface="BIZ UDPゴシック" panose="020B0400000000000000" pitchFamily="50" charset="-128"/>
              </a:rPr>
              <a:t>とも発言した。</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8" name="楕円 7">
            <a:extLst>
              <a:ext uri="{FF2B5EF4-FFF2-40B4-BE49-F238E27FC236}">
                <a16:creationId xmlns:a16="http://schemas.microsoft.com/office/drawing/2014/main" id="{BEE8D0A3-A98D-7F6D-8316-B89B5E66762D}"/>
              </a:ext>
            </a:extLst>
          </p:cNvPr>
          <p:cNvSpPr/>
          <p:nvPr/>
        </p:nvSpPr>
        <p:spPr>
          <a:xfrm>
            <a:off x="0" y="8752"/>
            <a:ext cx="995842" cy="995842"/>
          </a:xfrm>
          <a:prstGeom prst="ellipse">
            <a:avLst/>
          </a:prstGeom>
          <a:ln>
            <a:solidFill>
              <a:srgbClr val="FF0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3" name="グラフィックス 12" descr="クリップボード 単色塗りつぶし">
            <a:extLst>
              <a:ext uri="{FF2B5EF4-FFF2-40B4-BE49-F238E27FC236}">
                <a16:creationId xmlns:a16="http://schemas.microsoft.com/office/drawing/2014/main" id="{C1D901A1-08E8-E60B-5579-EE29B1E8C1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404" y="55151"/>
            <a:ext cx="849034" cy="849034"/>
          </a:xfrm>
          <a:prstGeom prst="rect">
            <a:avLst/>
          </a:prstGeom>
        </p:spPr>
      </p:pic>
    </p:spTree>
    <p:extLst>
      <p:ext uri="{BB962C8B-B14F-4D97-AF65-F5344CB8AC3E}">
        <p14:creationId xmlns:p14="http://schemas.microsoft.com/office/powerpoint/2010/main" val="66049448"/>
      </p:ext>
    </p:extLst>
  </p:cSld>
  <p:clrMapOvr>
    <a:masterClrMapping/>
  </p:clrMapOvr>
  <mc:AlternateContent xmlns:mc="http://schemas.openxmlformats.org/markup-compatibility/2006" xmlns:p14="http://schemas.microsoft.com/office/powerpoint/2010/main">
    <mc:Choice Requires="p14">
      <p:transition spd="slow" p14:dur="200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10" presetClass="entr" presetSubtype="0"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750"/>
                                        <p:tgtEl>
                                          <p:spTgt spid="2"/>
                                        </p:tgtEl>
                                      </p:cBhvr>
                                    </p:animEffect>
                                  </p:childTnLst>
                                </p:cTn>
                              </p:par>
                            </p:childTnLst>
                          </p:cTn>
                        </p:par>
                        <p:par>
                          <p:cTn id="12" fill="hold">
                            <p:stCondLst>
                              <p:cond delay="10750"/>
                            </p:stCondLst>
                            <p:childTnLst>
                              <p:par>
                                <p:cTn id="13" presetID="26" presetClass="emph" presetSubtype="0" fill="hold" grpId="1" nodeType="afterEffect">
                                  <p:stCondLst>
                                    <p:cond delay="44000"/>
                                  </p:stCondLst>
                                  <p:childTnLst>
                                    <p:animEffect transition="out" filter="fade">
                                      <p:cBhvr>
                                        <p:cTn id="14" dur="4000" tmFilter="0, 0; .2, .5; .8, .5; 1, 0"/>
                                        <p:tgtEl>
                                          <p:spTgt spid="2"/>
                                        </p:tgtEl>
                                      </p:cBhvr>
                                    </p:animEffect>
                                    <p:animScale>
                                      <p:cBhvr>
                                        <p:cTn id="15" dur="2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1C89C-4871-2DA8-3D6E-37B826A218C6}"/>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14484397-986F-DC94-4168-16544C0A1CFC}"/>
              </a:ext>
            </a:extLst>
          </p:cNvPr>
          <p:cNvSpPr/>
          <p:nvPr/>
        </p:nvSpPr>
        <p:spPr>
          <a:xfrm>
            <a:off x="0" y="0"/>
            <a:ext cx="12192000" cy="6156322"/>
          </a:xfrm>
          <a:prstGeom prst="rect">
            <a:avLst/>
          </a:prstGeom>
          <a:solidFill>
            <a:srgbClr val="FFD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2A2086DF-585F-B9AE-2077-AA90EADCAD29}"/>
              </a:ext>
            </a:extLst>
          </p:cNvPr>
          <p:cNvSpPr/>
          <p:nvPr/>
        </p:nvSpPr>
        <p:spPr>
          <a:xfrm>
            <a:off x="151728" y="875497"/>
            <a:ext cx="695739" cy="5202573"/>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a:latin typeface="BIZ UDPゴシック" panose="020B0400000000000000" pitchFamily="50" charset="-128"/>
                <a:ea typeface="BIZ UDPゴシック" panose="020B0400000000000000" pitchFamily="50" charset="-128"/>
              </a:rPr>
              <a:t>事例１　リストカット</a:t>
            </a:r>
          </a:p>
        </p:txBody>
      </p:sp>
      <p:sp>
        <p:nvSpPr>
          <p:cNvPr id="6" name="スライド番号プレースホルダー 5">
            <a:extLst>
              <a:ext uri="{FF2B5EF4-FFF2-40B4-BE49-F238E27FC236}">
                <a16:creationId xmlns:a16="http://schemas.microsoft.com/office/drawing/2014/main" id="{CD93DBE7-37BF-C8F7-EA45-5B05DE4EF0B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7</a:t>
            </a:fld>
            <a:endParaRPr lang="ja-JP" altLang="en-US" b="1" dirty="0">
              <a:solidFill>
                <a:schemeClr val="bg1"/>
              </a:solidFill>
            </a:endParaRPr>
          </a:p>
        </p:txBody>
      </p:sp>
      <p:sp>
        <p:nvSpPr>
          <p:cNvPr id="10" name="タイトル 2">
            <a:extLst>
              <a:ext uri="{FF2B5EF4-FFF2-40B4-BE49-F238E27FC236}">
                <a16:creationId xmlns:a16="http://schemas.microsoft.com/office/drawing/2014/main" id="{A454FD33-7C78-BEDC-DF71-E378214C59E5}"/>
              </a:ext>
            </a:extLst>
          </p:cNvPr>
          <p:cNvSpPr txBox="1">
            <a:spLocks/>
          </p:cNvSpPr>
          <p:nvPr/>
        </p:nvSpPr>
        <p:spPr>
          <a:xfrm>
            <a:off x="0" y="6261406"/>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11" name="Picture 2" descr="C:\Users\791878\Desktop\H29\コバトン（png形式）\53-1-04.png">
            <a:extLst>
              <a:ext uri="{FF2B5EF4-FFF2-40B4-BE49-F238E27FC236}">
                <a16:creationId xmlns:a16="http://schemas.microsoft.com/office/drawing/2014/main" id="{1C9FE03A-2855-AC6B-5524-A418B9C79B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楕円 7">
            <a:extLst>
              <a:ext uri="{FF2B5EF4-FFF2-40B4-BE49-F238E27FC236}">
                <a16:creationId xmlns:a16="http://schemas.microsoft.com/office/drawing/2014/main" id="{F8EC7A00-9D28-8AB7-089B-1F8B4A79464F}"/>
              </a:ext>
            </a:extLst>
          </p:cNvPr>
          <p:cNvSpPr/>
          <p:nvPr/>
        </p:nvSpPr>
        <p:spPr>
          <a:xfrm>
            <a:off x="0" y="8752"/>
            <a:ext cx="995842" cy="995842"/>
          </a:xfrm>
          <a:prstGeom prst="ellipse">
            <a:avLst/>
          </a:prstGeom>
          <a:ln>
            <a:solidFill>
              <a:srgbClr val="FF0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3" name="グラフィックス 12" descr="クリップボード 単色塗りつぶし">
            <a:extLst>
              <a:ext uri="{FF2B5EF4-FFF2-40B4-BE49-F238E27FC236}">
                <a16:creationId xmlns:a16="http://schemas.microsoft.com/office/drawing/2014/main" id="{520F410B-494A-0B62-6592-5AD44D7D17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404" y="55151"/>
            <a:ext cx="849034" cy="849034"/>
          </a:xfrm>
          <a:prstGeom prst="rect">
            <a:avLst/>
          </a:prstGeom>
        </p:spPr>
      </p:pic>
      <p:sp>
        <p:nvSpPr>
          <p:cNvPr id="4" name="角丸四角形 2">
            <a:extLst>
              <a:ext uri="{FF2B5EF4-FFF2-40B4-BE49-F238E27FC236}">
                <a16:creationId xmlns:a16="http://schemas.microsoft.com/office/drawing/2014/main" id="{D0091928-1F93-19DF-B336-596778B91B77}"/>
              </a:ext>
            </a:extLst>
          </p:cNvPr>
          <p:cNvSpPr/>
          <p:nvPr/>
        </p:nvSpPr>
        <p:spPr>
          <a:xfrm>
            <a:off x="1068371" y="34947"/>
            <a:ext cx="11051100"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600" b="1" dirty="0">
                <a:ln w="9525" cmpd="sng">
                  <a:noFill/>
                  <a:prstDash val="solid"/>
                </a:ln>
                <a:solidFill>
                  <a:srgbClr val="FF0000"/>
                </a:solidFill>
                <a:latin typeface="BIZ UDPゴシック" panose="020B0400000000000000" pitchFamily="50" charset="-128"/>
                <a:ea typeface="BIZ UDPゴシック" panose="020B0400000000000000" pitchFamily="50" charset="-128"/>
              </a:rPr>
              <a:t>事例１　対応のポイント</a:t>
            </a:r>
          </a:p>
        </p:txBody>
      </p:sp>
      <p:sp>
        <p:nvSpPr>
          <p:cNvPr id="5" name="正方形/長方形 4">
            <a:extLst>
              <a:ext uri="{FF2B5EF4-FFF2-40B4-BE49-F238E27FC236}">
                <a16:creationId xmlns:a16="http://schemas.microsoft.com/office/drawing/2014/main" id="{BEB92EC9-307D-B6B0-71CB-E8BBD810DFCB}"/>
              </a:ext>
            </a:extLst>
          </p:cNvPr>
          <p:cNvSpPr/>
          <p:nvPr/>
        </p:nvSpPr>
        <p:spPr>
          <a:xfrm>
            <a:off x="995842" y="762621"/>
            <a:ext cx="11566982" cy="5308639"/>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E19E235A-198E-D00C-56AF-7D08B9948C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058" y="957955"/>
            <a:ext cx="1740923" cy="1740923"/>
          </a:xfrm>
          <a:prstGeom prst="rect">
            <a:avLst/>
          </a:prstGeom>
        </p:spPr>
      </p:pic>
      <p:sp>
        <p:nvSpPr>
          <p:cNvPr id="15" name="正方形/長方形 14">
            <a:extLst>
              <a:ext uri="{FF2B5EF4-FFF2-40B4-BE49-F238E27FC236}">
                <a16:creationId xmlns:a16="http://schemas.microsoft.com/office/drawing/2014/main" id="{C584B949-2F6F-4936-0913-056AF06115A0}"/>
              </a:ext>
            </a:extLst>
          </p:cNvPr>
          <p:cNvSpPr/>
          <p:nvPr/>
        </p:nvSpPr>
        <p:spPr>
          <a:xfrm>
            <a:off x="2607264" y="1148017"/>
            <a:ext cx="9436019" cy="646331"/>
          </a:xfrm>
          <a:prstGeom prst="rect">
            <a:avLst/>
          </a:prstGeom>
          <a:noFill/>
        </p:spPr>
        <p:txBody>
          <a:bodyPr wrap="square" lIns="91440" tIns="45720" rIns="91440" bIns="45720">
            <a:spAutoFit/>
          </a:bodyPr>
          <a:lstStyle/>
          <a:p>
            <a:pPr algn="dist"/>
            <a:r>
              <a:rPr lang="ja-JP" altLang="en-US" sz="3600" b="1" cap="none" spc="0" dirty="0">
                <a:ln w="0"/>
                <a:solidFill>
                  <a:srgbClr val="FF0000"/>
                </a:solidFill>
                <a:latin typeface="BIZ UDPゴシック" panose="020B0400000000000000" pitchFamily="50" charset="-128"/>
                <a:ea typeface="BIZ UDPゴシック" panose="020B0400000000000000" pitchFamily="50" charset="-128"/>
              </a:rPr>
              <a:t>〇叱ったり本人を責めたりすることは避ける。</a:t>
            </a:r>
          </a:p>
        </p:txBody>
      </p:sp>
      <p:sp>
        <p:nvSpPr>
          <p:cNvPr id="16" name="正方形/長方形 15">
            <a:extLst>
              <a:ext uri="{FF2B5EF4-FFF2-40B4-BE49-F238E27FC236}">
                <a16:creationId xmlns:a16="http://schemas.microsoft.com/office/drawing/2014/main" id="{6364C84E-8E31-E6EB-6A4C-313C39B8515D}"/>
              </a:ext>
            </a:extLst>
          </p:cNvPr>
          <p:cNvSpPr/>
          <p:nvPr/>
        </p:nvSpPr>
        <p:spPr>
          <a:xfrm>
            <a:off x="2607264" y="1904589"/>
            <a:ext cx="9513082" cy="646331"/>
          </a:xfrm>
          <a:prstGeom prst="rect">
            <a:avLst/>
          </a:prstGeom>
          <a:noFill/>
        </p:spPr>
        <p:txBody>
          <a:bodyPr wrap="square" lIns="91440" tIns="45720" rIns="91440" bIns="45720">
            <a:spAutoFit/>
          </a:bodyPr>
          <a:lstStyle/>
          <a:p>
            <a:pPr algn="dist"/>
            <a:r>
              <a:rPr lang="ja-JP" altLang="en-US" sz="3600" b="1" cap="none" spc="0" dirty="0">
                <a:ln w="0"/>
                <a:solidFill>
                  <a:srgbClr val="FF0000"/>
                </a:solidFill>
                <a:latin typeface="BIZ UDPゴシック" panose="020B0400000000000000" pitchFamily="50" charset="-128"/>
                <a:ea typeface="BIZ UDPゴシック" panose="020B0400000000000000" pitchFamily="50" charset="-128"/>
              </a:rPr>
              <a:t>〇児童生徒の思いに寄り添い、耳を傾ける。</a:t>
            </a:r>
          </a:p>
        </p:txBody>
      </p:sp>
      <p:sp>
        <p:nvSpPr>
          <p:cNvPr id="17" name="正方形/長方形 16">
            <a:extLst>
              <a:ext uri="{FF2B5EF4-FFF2-40B4-BE49-F238E27FC236}">
                <a16:creationId xmlns:a16="http://schemas.microsoft.com/office/drawing/2014/main" id="{C097CE5E-3852-75F0-7178-904FF31D8B4B}"/>
              </a:ext>
            </a:extLst>
          </p:cNvPr>
          <p:cNvSpPr/>
          <p:nvPr/>
        </p:nvSpPr>
        <p:spPr>
          <a:xfrm>
            <a:off x="1204857" y="2846837"/>
            <a:ext cx="10510222" cy="2875380"/>
          </a:xfrm>
          <a:prstGeom prst="rect">
            <a:avLst/>
          </a:prstGeom>
          <a:ln w="381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dist"/>
            <a:r>
              <a:rPr kumimoji="1" lang="ja-JP" altLang="en-US" sz="3200" b="1" dirty="0">
                <a:latin typeface="BIZ UDPゴシック" panose="020B0400000000000000" pitchFamily="50" charset="-128"/>
                <a:ea typeface="BIZ UDPゴシック" panose="020B0400000000000000" pitchFamily="50" charset="-128"/>
              </a:rPr>
              <a:t>リストカットした児童生徒に対して、「そんなことをしてはいけない」と否定したくなることもありますが、まずはそういう行為をせざるを得なくなった</a:t>
            </a:r>
            <a:r>
              <a:rPr kumimoji="1" lang="ja-JP" altLang="en-US" sz="3200" b="1" u="sng" dirty="0">
                <a:solidFill>
                  <a:srgbClr val="FF0000"/>
                </a:solidFill>
                <a:latin typeface="BIZ UDPゴシック" panose="020B0400000000000000" pitchFamily="50" charset="-128"/>
                <a:ea typeface="BIZ UDPゴシック" panose="020B0400000000000000" pitchFamily="50" charset="-128"/>
              </a:rPr>
              <a:t>児童生徒に</a:t>
            </a:r>
            <a:endParaRPr kumimoji="1" lang="en-US" altLang="ja-JP" sz="3200" b="1" u="sng" dirty="0">
              <a:solidFill>
                <a:srgbClr val="FF0000"/>
              </a:solidFill>
              <a:latin typeface="BIZ UDPゴシック" panose="020B0400000000000000" pitchFamily="50" charset="-128"/>
              <a:ea typeface="BIZ UDPゴシック" panose="020B0400000000000000" pitchFamily="50" charset="-128"/>
            </a:endParaRPr>
          </a:p>
          <a:p>
            <a:pPr algn="dist"/>
            <a:r>
              <a:rPr kumimoji="1" lang="ja-JP" altLang="en-US" sz="3200" b="1" u="sng" dirty="0">
                <a:solidFill>
                  <a:srgbClr val="FF0000"/>
                </a:solidFill>
                <a:latin typeface="BIZ UDPゴシック" panose="020B0400000000000000" pitchFamily="50" charset="-128"/>
                <a:ea typeface="BIZ UDPゴシック" panose="020B0400000000000000" pitchFamily="50" charset="-128"/>
              </a:rPr>
              <a:t>寄り添い、心配していることを伝え、思いを傾聴する</a:t>
            </a:r>
            <a:endParaRPr kumimoji="1" lang="en-US" altLang="ja-JP" sz="3200" b="1" u="sng" dirty="0">
              <a:solidFill>
                <a:srgbClr val="FF0000"/>
              </a:solidFill>
              <a:latin typeface="BIZ UDPゴシック" panose="020B0400000000000000" pitchFamily="50" charset="-128"/>
              <a:ea typeface="BIZ UDPゴシック" panose="020B0400000000000000" pitchFamily="50" charset="-128"/>
            </a:endParaRPr>
          </a:p>
          <a:p>
            <a:r>
              <a:rPr kumimoji="1" lang="ja-JP" altLang="en-US" sz="3200" b="1" dirty="0">
                <a:latin typeface="BIZ UDPゴシック" panose="020B0400000000000000" pitchFamily="50" charset="-128"/>
                <a:ea typeface="BIZ UDPゴシック" panose="020B0400000000000000" pitchFamily="50" charset="-128"/>
              </a:rPr>
              <a:t>ことが大切です。</a:t>
            </a:r>
            <a:endParaRPr kumimoji="1" lang="en-US" altLang="ja-JP" sz="3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98772651"/>
      </p:ext>
    </p:extLst>
  </p:cSld>
  <p:clrMapOvr>
    <a:masterClrMapping/>
  </p:clrMapOvr>
  <mc:AlternateContent xmlns:mc="http://schemas.openxmlformats.org/markup-compatibility/2006" xmlns:p14="http://schemas.microsoft.com/office/powerpoint/2010/main">
    <mc:Choice Requires="p14">
      <p:transition spd="slow" p14:dur="200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3000"/>
                                        <p:tgtEl>
                                          <p:spTgt spid="12"/>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3000"/>
                                        <p:tgtEl>
                                          <p:spTgt spid="15"/>
                                        </p:tgtEl>
                                      </p:cBhvr>
                                    </p:animEffect>
                                  </p:childTnLst>
                                </p:cTn>
                              </p:par>
                            </p:childTnLst>
                          </p:cTn>
                        </p:par>
                        <p:par>
                          <p:cTn id="15" fill="hold">
                            <p:stCondLst>
                              <p:cond delay="6000"/>
                            </p:stCondLst>
                            <p:childTnLst>
                              <p:par>
                                <p:cTn id="16" presetID="10" presetClass="entr" presetSubtype="0" fill="hold" grpId="0" nodeType="afterEffect">
                                  <p:stCondLst>
                                    <p:cond delay="20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3000"/>
                                        <p:tgtEl>
                                          <p:spTgt spid="16"/>
                                        </p:tgtEl>
                                      </p:cBhvr>
                                    </p:animEffect>
                                  </p:childTnLst>
                                </p:cTn>
                              </p:par>
                            </p:childTnLst>
                          </p:cTn>
                        </p:par>
                        <p:par>
                          <p:cTn id="19" fill="hold">
                            <p:stCondLst>
                              <p:cond delay="11000"/>
                            </p:stCondLst>
                            <p:childTnLst>
                              <p:par>
                                <p:cTn id="20" presetID="10" presetClass="entr" presetSubtype="0" fill="hold" grpId="0" nodeType="afterEffect">
                                  <p:stCondLst>
                                    <p:cond delay="20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3000"/>
                                        <p:tgtEl>
                                          <p:spTgt spid="17"/>
                                        </p:tgtEl>
                                      </p:cBhvr>
                                    </p:animEffect>
                                  </p:childTnLst>
                                </p:cTn>
                              </p:par>
                            </p:childTnLst>
                          </p:cTn>
                        </p:par>
                        <p:par>
                          <p:cTn id="23" fill="hold">
                            <p:stCondLst>
                              <p:cond delay="16000"/>
                            </p:stCondLst>
                            <p:childTnLst>
                              <p:par>
                                <p:cTn id="24" presetID="26" presetClass="emph" presetSubtype="0" fill="hold" grpId="1" nodeType="afterEffect">
                                  <p:stCondLst>
                                    <p:cond delay="20000"/>
                                  </p:stCondLst>
                                  <p:childTnLst>
                                    <p:animEffect transition="out" filter="fade">
                                      <p:cBhvr>
                                        <p:cTn id="25" dur="3000" tmFilter="0, 0; .2, .5; .8, .5; 1, 0"/>
                                        <p:tgtEl>
                                          <p:spTgt spid="17"/>
                                        </p:tgtEl>
                                      </p:cBhvr>
                                    </p:animEffect>
                                    <p:animScale>
                                      <p:cBhvr>
                                        <p:cTn id="26" dur="1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91FB6F5-311C-DEDF-16B1-DEDFABBF4922}"/>
              </a:ext>
            </a:extLst>
          </p:cNvPr>
          <p:cNvSpPr/>
          <p:nvPr/>
        </p:nvSpPr>
        <p:spPr>
          <a:xfrm>
            <a:off x="0" y="0"/>
            <a:ext cx="12192000" cy="6156322"/>
          </a:xfrm>
          <a:prstGeom prst="rect">
            <a:avLst/>
          </a:prstGeom>
          <a:solidFill>
            <a:srgbClr val="FFD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D841FFC-D519-2559-98F6-22C16B7BFB63}"/>
              </a:ext>
            </a:extLst>
          </p:cNvPr>
          <p:cNvSpPr/>
          <p:nvPr/>
        </p:nvSpPr>
        <p:spPr>
          <a:xfrm>
            <a:off x="995842" y="778957"/>
            <a:ext cx="11566982" cy="5292303"/>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074166" y="999434"/>
            <a:ext cx="10877580" cy="4535822"/>
          </a:xfrm>
          <a:prstGeom prst="rect">
            <a:avLst/>
          </a:prstGeom>
          <a:noFill/>
          <a:ln w="38100">
            <a:noFill/>
          </a:ln>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2800" b="1" dirty="0">
                <a:latin typeface="BIZ UDPゴシック" panose="020B0400000000000000" pitchFamily="50" charset="-128"/>
                <a:ea typeface="BIZ UDPゴシック" panose="020B0400000000000000" pitchFamily="50" charset="-128"/>
              </a:rPr>
              <a:t>　児童生徒から相談を受けた際に、「親に内緒にしてほしい」と言われた場合も、</a:t>
            </a:r>
            <a:r>
              <a:rPr kumimoji="1" lang="ja-JP" altLang="en-US" sz="2800" b="1" dirty="0">
                <a:solidFill>
                  <a:srgbClr val="FF0000"/>
                </a:solidFill>
                <a:latin typeface="BIZ UDPゴシック" panose="020B0400000000000000" pitchFamily="50" charset="-128"/>
                <a:ea typeface="BIZ UDPゴシック" panose="020B0400000000000000" pitchFamily="50" charset="-128"/>
              </a:rPr>
              <a:t>児童生徒の要望に寄り添いながら「一人で抱え込まず、組織で対応する」ことが重要</a:t>
            </a:r>
            <a:r>
              <a:rPr kumimoji="1" lang="ja-JP" altLang="en-US" sz="2800" b="1" dirty="0">
                <a:latin typeface="BIZ UDPゴシック" panose="020B0400000000000000" pitchFamily="50" charset="-128"/>
                <a:ea typeface="BIZ UDPゴシック" panose="020B0400000000000000" pitchFamily="50" charset="-128"/>
              </a:rPr>
              <a:t>となります。保護者に伝えざるを得ないような状況では、児童生徒が何を心配しているのか、そのことに共感の意を示しながらも、</a:t>
            </a:r>
            <a:r>
              <a:rPr kumimoji="1" lang="ja-JP" altLang="en-US" sz="2800" b="1" dirty="0">
                <a:solidFill>
                  <a:srgbClr val="FF0000"/>
                </a:solidFill>
                <a:latin typeface="BIZ UDPゴシック" panose="020B0400000000000000" pitchFamily="50" charset="-128"/>
                <a:ea typeface="BIZ UDPゴシック" panose="020B0400000000000000" pitchFamily="50" charset="-128"/>
              </a:rPr>
              <a:t>学校として保護者に説明するべき事案であることを本人に伝え、その説明方法等も含め、本人の同意を得ることが大切</a:t>
            </a:r>
            <a:r>
              <a:rPr kumimoji="1" lang="ja-JP" altLang="en-US" sz="2800" b="1" dirty="0">
                <a:latin typeface="BIZ UDPゴシック" panose="020B0400000000000000" pitchFamily="50" charset="-128"/>
                <a:ea typeface="BIZ UDPゴシック" panose="020B0400000000000000" pitchFamily="50" charset="-128"/>
              </a:rPr>
              <a:t>です。児童生徒の状況に応じ、本人も同席の上で保護者と面談したり、本人を前にして保護者に電話したりするなど、</a:t>
            </a:r>
            <a:r>
              <a:rPr kumimoji="1" lang="ja-JP" altLang="en-US" sz="2800" b="1" dirty="0">
                <a:solidFill>
                  <a:srgbClr val="FF0000"/>
                </a:solidFill>
                <a:latin typeface="BIZ UDPゴシック" panose="020B0400000000000000" pitchFamily="50" charset="-128"/>
                <a:ea typeface="BIZ UDPゴシック" panose="020B0400000000000000" pitchFamily="50" charset="-128"/>
              </a:rPr>
              <a:t>児童生徒の気持ちを理解しながら、児童生徒が抱える悩みを保護者と共有することが大切</a:t>
            </a:r>
            <a:r>
              <a:rPr kumimoji="1" lang="ja-JP" altLang="en-US" sz="2800" b="1" dirty="0">
                <a:latin typeface="BIZ UDPゴシック" panose="020B0400000000000000" pitchFamily="50" charset="-128"/>
                <a:ea typeface="BIZ UDPゴシック" panose="020B0400000000000000" pitchFamily="50" charset="-128"/>
              </a:rPr>
              <a:t>です。</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5" name="スライド番号プレースホルダー 5">
            <a:extLst>
              <a:ext uri="{FF2B5EF4-FFF2-40B4-BE49-F238E27FC236}">
                <a16:creationId xmlns:a16="http://schemas.microsoft.com/office/drawing/2014/main" id="{EE215A5D-A572-7852-EA0C-DC6E0281F4D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8</a:t>
            </a:fld>
            <a:endParaRPr lang="ja-JP" altLang="en-US" b="1" dirty="0">
              <a:solidFill>
                <a:schemeClr val="bg1"/>
              </a:solidFill>
            </a:endParaRPr>
          </a:p>
        </p:txBody>
      </p:sp>
      <p:sp>
        <p:nvSpPr>
          <p:cNvPr id="9" name="タイトル 2">
            <a:extLst>
              <a:ext uri="{FF2B5EF4-FFF2-40B4-BE49-F238E27FC236}">
                <a16:creationId xmlns:a16="http://schemas.microsoft.com/office/drawing/2014/main" id="{C29965CF-9087-D400-B91D-FDDE6324E057}"/>
              </a:ext>
            </a:extLst>
          </p:cNvPr>
          <p:cNvSpPr txBox="1">
            <a:spLocks/>
          </p:cNvSpPr>
          <p:nvPr/>
        </p:nvSpPr>
        <p:spPr>
          <a:xfrm>
            <a:off x="0" y="6287424"/>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10" name="Picture 2" descr="C:\Users\791878\Desktop\H29\コバトン（png形式）\53-1-04.png">
            <a:extLst>
              <a:ext uri="{FF2B5EF4-FFF2-40B4-BE49-F238E27FC236}">
                <a16:creationId xmlns:a16="http://schemas.microsoft.com/office/drawing/2014/main" id="{C4C4D981-574C-8E8C-D218-8062EB77A9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2">
            <a:extLst>
              <a:ext uri="{FF2B5EF4-FFF2-40B4-BE49-F238E27FC236}">
                <a16:creationId xmlns:a16="http://schemas.microsoft.com/office/drawing/2014/main" id="{7AE198D0-EA69-3FAB-FA9B-38B989F84C06}"/>
              </a:ext>
            </a:extLst>
          </p:cNvPr>
          <p:cNvSpPr/>
          <p:nvPr/>
        </p:nvSpPr>
        <p:spPr>
          <a:xfrm>
            <a:off x="1068371" y="43115"/>
            <a:ext cx="11051100"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600" b="1" dirty="0">
                <a:ln w="9525" cmpd="sng">
                  <a:noFill/>
                  <a:prstDash val="solid"/>
                </a:ln>
                <a:solidFill>
                  <a:srgbClr val="FF0000"/>
                </a:solidFill>
                <a:latin typeface="BIZ UDPゴシック" panose="020B0400000000000000" pitchFamily="50" charset="-128"/>
                <a:ea typeface="BIZ UDPゴシック" panose="020B0400000000000000" pitchFamily="50" charset="-128"/>
              </a:rPr>
              <a:t>「親に内緒にしてほしい」と言われたら？</a:t>
            </a:r>
          </a:p>
        </p:txBody>
      </p:sp>
      <p:sp>
        <p:nvSpPr>
          <p:cNvPr id="11" name="正方形/長方形 10">
            <a:extLst>
              <a:ext uri="{FF2B5EF4-FFF2-40B4-BE49-F238E27FC236}">
                <a16:creationId xmlns:a16="http://schemas.microsoft.com/office/drawing/2014/main" id="{88F2705B-CAC7-D615-F663-20FDC49EAEB2}"/>
              </a:ext>
            </a:extLst>
          </p:cNvPr>
          <p:cNvSpPr/>
          <p:nvPr/>
        </p:nvSpPr>
        <p:spPr>
          <a:xfrm>
            <a:off x="151728" y="875498"/>
            <a:ext cx="695739" cy="5181057"/>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a:latin typeface="BIZ UDPゴシック" panose="020B0400000000000000" pitchFamily="50" charset="-128"/>
                <a:ea typeface="BIZ UDPゴシック" panose="020B0400000000000000" pitchFamily="50" charset="-128"/>
              </a:rPr>
              <a:t>事例１　リストカット</a:t>
            </a:r>
          </a:p>
        </p:txBody>
      </p:sp>
      <p:sp>
        <p:nvSpPr>
          <p:cNvPr id="12" name="楕円 11">
            <a:extLst>
              <a:ext uri="{FF2B5EF4-FFF2-40B4-BE49-F238E27FC236}">
                <a16:creationId xmlns:a16="http://schemas.microsoft.com/office/drawing/2014/main" id="{EBB6C876-AA4A-F1E0-E053-E838821A833A}"/>
              </a:ext>
            </a:extLst>
          </p:cNvPr>
          <p:cNvSpPr/>
          <p:nvPr/>
        </p:nvSpPr>
        <p:spPr>
          <a:xfrm>
            <a:off x="0" y="8752"/>
            <a:ext cx="995842" cy="995842"/>
          </a:xfrm>
          <a:prstGeom prst="ellipse">
            <a:avLst/>
          </a:prstGeom>
          <a:ln>
            <a:solidFill>
              <a:srgbClr val="FF0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3" name="グラフィックス 12" descr="クリップボード 単色塗りつぶし">
            <a:extLst>
              <a:ext uri="{FF2B5EF4-FFF2-40B4-BE49-F238E27FC236}">
                <a16:creationId xmlns:a16="http://schemas.microsoft.com/office/drawing/2014/main" id="{4BA6F604-8423-094E-E76A-2A9F4FD5C8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404" y="55151"/>
            <a:ext cx="849034" cy="849034"/>
          </a:xfrm>
          <a:prstGeom prst="rect">
            <a:avLst/>
          </a:prstGeom>
        </p:spPr>
      </p:pic>
    </p:spTree>
    <p:extLst>
      <p:ext uri="{BB962C8B-B14F-4D97-AF65-F5344CB8AC3E}">
        <p14:creationId xmlns:p14="http://schemas.microsoft.com/office/powerpoint/2010/main" val="289512862"/>
      </p:ext>
    </p:extLst>
  </p:cSld>
  <p:clrMapOvr>
    <a:masterClrMapping/>
  </p:clrMapOvr>
  <p:transition spd="slow" advClick="0" advTm="1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par>
                          <p:cTn id="8" fill="hold">
                            <p:stCondLst>
                              <p:cond delay="3000"/>
                            </p:stCondLst>
                            <p:childTnLst>
                              <p:par>
                                <p:cTn id="9" presetID="10" presetClass="entr" presetSubtype="0" fill="hold" grpId="0"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000"/>
                                        <p:tgtEl>
                                          <p:spTgt spid="8"/>
                                        </p:tgtEl>
                                      </p:cBhvr>
                                    </p:animEffect>
                                  </p:childTnLst>
                                </p:cTn>
                              </p:par>
                            </p:childTnLst>
                          </p:cTn>
                        </p:par>
                        <p:par>
                          <p:cTn id="12" fill="hold">
                            <p:stCondLst>
                              <p:cond delay="8000"/>
                            </p:stCondLst>
                            <p:childTnLst>
                              <p:par>
                                <p:cTn id="13" presetID="26" presetClass="emph" presetSubtype="0" fill="hold" grpId="1" nodeType="afterEffect">
                                  <p:stCondLst>
                                    <p:cond delay="53500"/>
                                  </p:stCondLst>
                                  <p:childTnLst>
                                    <p:animEffect transition="out" filter="fade">
                                      <p:cBhvr>
                                        <p:cTn id="14" dur="3000" tmFilter="0, 0; .2, .5; .8, .5; 1, 0"/>
                                        <p:tgtEl>
                                          <p:spTgt spid="8"/>
                                        </p:tgtEl>
                                      </p:cBhvr>
                                    </p:animEffect>
                                    <p:animScale>
                                      <p:cBhvr>
                                        <p:cTn id="15" dur="1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86A92B9-6ED1-DE45-092F-E04D16CA9770}"/>
              </a:ext>
            </a:extLst>
          </p:cNvPr>
          <p:cNvSpPr/>
          <p:nvPr/>
        </p:nvSpPr>
        <p:spPr>
          <a:xfrm>
            <a:off x="0" y="0"/>
            <a:ext cx="12192000" cy="6156322"/>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AC690FC9-960C-697C-1219-74B7B59D3E4F}"/>
              </a:ext>
            </a:extLst>
          </p:cNvPr>
          <p:cNvSpPr/>
          <p:nvPr/>
        </p:nvSpPr>
        <p:spPr>
          <a:xfrm>
            <a:off x="995842" y="779626"/>
            <a:ext cx="11566982" cy="5291634"/>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036563" y="963873"/>
            <a:ext cx="11035614" cy="4348689"/>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rtlCol="0" anchor="ctr"/>
          <a:lstStyle/>
          <a:p>
            <a:endParaRPr kumimoji="1" lang="en-US" altLang="ja-JP" sz="32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3200" b="1" dirty="0">
                <a:solidFill>
                  <a:schemeClr val="tx1"/>
                </a:solidFill>
                <a:latin typeface="BIZ UDPゴシック" panose="020B0400000000000000" pitchFamily="50" charset="-128"/>
                <a:ea typeface="BIZ UDPゴシック" panose="020B0400000000000000" pitchFamily="50" charset="-128"/>
              </a:rPr>
              <a:t>　２年生のＡは、実行委員としての体育祭の練習計画を立てていた。ある日、</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Ａは他の実行委員と練習内容をめぐり、口論となり、仲裁に入った別</a:t>
            </a:r>
            <a:r>
              <a:rPr kumimoji="1" lang="ja-JP" altLang="en-US" sz="3200" b="1">
                <a:solidFill>
                  <a:srgbClr val="FF0000"/>
                </a:solidFill>
                <a:latin typeface="BIZ UDPゴシック" panose="020B0400000000000000" pitchFamily="50" charset="-128"/>
                <a:ea typeface="BIZ UDPゴシック" panose="020B0400000000000000" pitchFamily="50" charset="-128"/>
              </a:rPr>
              <a:t>の生徒に対して</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も不満</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をぶつけた。</a:t>
            </a:r>
            <a:endParaRPr kumimoji="1" lang="en-US" altLang="ja-JP" sz="32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3200" b="1" dirty="0">
                <a:solidFill>
                  <a:schemeClr val="tx1"/>
                </a:solidFill>
                <a:latin typeface="BIZ UDPゴシック" panose="020B0400000000000000" pitchFamily="50" charset="-128"/>
                <a:ea typeface="BIZ UDPゴシック" panose="020B0400000000000000" pitchFamily="50" charset="-128"/>
              </a:rPr>
              <a:t>　このトラブルの翌日に、その内容を聞いたＡのクラス</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担任は、Ａから丁寧に聴き取り</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をし、Ａの気持ちを受け止めるとともに、同日夕方に、</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保護者にも状況を説明</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し、連携して見守っていくこととした。</a:t>
            </a:r>
            <a:endParaRPr kumimoji="1" lang="en-US" altLang="ja-JP" sz="32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3200" b="1" dirty="0">
                <a:solidFill>
                  <a:schemeClr val="tx1"/>
                </a:solidFill>
                <a:latin typeface="BIZ UDPゴシック" panose="020B0400000000000000" pitchFamily="50" charset="-128"/>
                <a:ea typeface="BIZ UDPゴシック" panose="020B0400000000000000" pitchFamily="50" charset="-128"/>
              </a:rPr>
              <a:t>　体育祭本番を１週間後に控えた放課後、教室に残っていたＡに担任が声をかけたところ、</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Ａは「先生、もう死にたいです。」</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と発言した。</a:t>
            </a:r>
            <a:endParaRPr kumimoji="1" lang="en-US" altLang="ja-JP" sz="3200" b="1" dirty="0">
              <a:solidFill>
                <a:schemeClr val="tx1"/>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F87F6D60-0604-A342-7E50-87C5F11D29D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b="1" smtClean="0">
                <a:solidFill>
                  <a:schemeClr val="bg1"/>
                </a:solidFill>
              </a:rPr>
              <a:pPr algn="r"/>
              <a:t>9</a:t>
            </a:fld>
            <a:endParaRPr lang="ja-JP" altLang="en-US" b="1" dirty="0">
              <a:solidFill>
                <a:schemeClr val="bg1"/>
              </a:solidFill>
            </a:endParaRPr>
          </a:p>
        </p:txBody>
      </p:sp>
      <p:sp>
        <p:nvSpPr>
          <p:cNvPr id="8" name="タイトル 2">
            <a:extLst>
              <a:ext uri="{FF2B5EF4-FFF2-40B4-BE49-F238E27FC236}">
                <a16:creationId xmlns:a16="http://schemas.microsoft.com/office/drawing/2014/main" id="{A1D6A0AF-5789-6506-A9D1-4A9FCC659B2F}"/>
              </a:ext>
            </a:extLst>
          </p:cNvPr>
          <p:cNvSpPr txBox="1">
            <a:spLocks/>
          </p:cNvSpPr>
          <p:nvPr/>
        </p:nvSpPr>
        <p:spPr>
          <a:xfrm>
            <a:off x="145939" y="6292584"/>
            <a:ext cx="11022534"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3200" b="1" dirty="0">
                <a:ln w="3175">
                  <a:solidFill>
                    <a:schemeClr val="tx1"/>
                  </a:solidFill>
                </a:ln>
                <a:solidFill>
                  <a:schemeClr val="bg1"/>
                </a:solidFill>
                <a:latin typeface="BIZ UDPゴシック" panose="020B0400000000000000" pitchFamily="50" charset="-128"/>
                <a:ea typeface="BIZ UDPゴシック" panose="020B0400000000000000" pitchFamily="50" charset="-128"/>
              </a:rPr>
              <a:t>生徒指導研修資料　　　</a:t>
            </a:r>
            <a:r>
              <a:rPr lang="ja-JP" altLang="en-US" sz="3200" b="1" dirty="0">
                <a:ln w="3175">
                  <a:solidFill>
                    <a:srgbClr val="FF0000"/>
                  </a:solidFill>
                </a:ln>
                <a:solidFill>
                  <a:schemeClr val="bg1"/>
                </a:solidFill>
                <a:latin typeface="BIZ UDPゴシック" panose="020B0400000000000000" pitchFamily="50" charset="-128"/>
                <a:ea typeface="BIZ UDPゴシック" panose="020B0400000000000000" pitchFamily="50" charset="-128"/>
              </a:rPr>
              <a:t>「児童生徒の自殺予防」　</a:t>
            </a:r>
            <a:r>
              <a:rPr lang="ja-JP" altLang="en-US" sz="3200" b="1" dirty="0">
                <a:ln w="3175">
                  <a:solidFill>
                    <a:schemeClr val="bg1"/>
                  </a:solidFill>
                </a:ln>
                <a:solidFill>
                  <a:schemeClr val="bg1"/>
                </a:solidFill>
                <a:latin typeface="BIZ UDPゴシック" panose="020B0400000000000000" pitchFamily="50" charset="-128"/>
                <a:ea typeface="BIZ UDPゴシック" panose="020B0400000000000000" pitchFamily="50" charset="-128"/>
              </a:rPr>
              <a:t>　　</a:t>
            </a:r>
            <a:r>
              <a:rPr lang="ja-JP" altLang="en-US" sz="3200" b="1" dirty="0">
                <a:ln w="3175">
                  <a:solidFill>
                    <a:srgbClr val="0070C0"/>
                  </a:solidFill>
                </a:ln>
                <a:solidFill>
                  <a:schemeClr val="bg1"/>
                </a:solidFill>
                <a:latin typeface="BIZ UDPゴシック" panose="020B0400000000000000" pitchFamily="50" charset="-128"/>
                <a:ea typeface="BIZ UDPゴシック" panose="020B0400000000000000" pitchFamily="50" charset="-128"/>
              </a:rPr>
              <a:t>東部教育事務所</a:t>
            </a:r>
          </a:p>
        </p:txBody>
      </p:sp>
      <p:pic>
        <p:nvPicPr>
          <p:cNvPr id="9" name="Picture 2" descr="C:\Users\791878\Desktop\H29\コバトン（png形式）\53-1-04.png">
            <a:extLst>
              <a:ext uri="{FF2B5EF4-FFF2-40B4-BE49-F238E27FC236}">
                <a16:creationId xmlns:a16="http://schemas.microsoft.com/office/drawing/2014/main" id="{0DE68C4F-1BE7-F75C-2923-11411FC913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3800" y="6227168"/>
            <a:ext cx="692261" cy="4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A422FFAC-A8EE-F146-8D0A-2D4B1B90A0C2}"/>
              </a:ext>
            </a:extLst>
          </p:cNvPr>
          <p:cNvSpPr/>
          <p:nvPr/>
        </p:nvSpPr>
        <p:spPr>
          <a:xfrm>
            <a:off x="153549" y="838471"/>
            <a:ext cx="695739" cy="5232789"/>
          </a:xfrm>
          <a:prstGeom prst="rect">
            <a:avLst/>
          </a:prstGeom>
          <a:solidFill>
            <a:srgbClr val="008000"/>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400" b="1" dirty="0">
                <a:latin typeface="BIZ UDPゴシック" panose="020B0400000000000000" pitchFamily="50" charset="-128"/>
                <a:ea typeface="BIZ UDPゴシック" panose="020B0400000000000000" pitchFamily="50" charset="-128"/>
              </a:rPr>
              <a:t>事例２　自殺念慮を打ち明けられた</a:t>
            </a:r>
          </a:p>
        </p:txBody>
      </p:sp>
      <p:sp>
        <p:nvSpPr>
          <p:cNvPr id="10" name="角丸四角形 2">
            <a:extLst>
              <a:ext uri="{FF2B5EF4-FFF2-40B4-BE49-F238E27FC236}">
                <a16:creationId xmlns:a16="http://schemas.microsoft.com/office/drawing/2014/main" id="{9BE4D102-3809-5492-24C6-110958630CE9}"/>
              </a:ext>
            </a:extLst>
          </p:cNvPr>
          <p:cNvSpPr/>
          <p:nvPr/>
        </p:nvSpPr>
        <p:spPr>
          <a:xfrm>
            <a:off x="1137357" y="23133"/>
            <a:ext cx="11013922" cy="692727"/>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600" b="1" dirty="0">
                <a:ln w="9525" cmpd="sng">
                  <a:noFill/>
                  <a:prstDash val="solid"/>
                </a:ln>
                <a:solidFill>
                  <a:srgbClr val="FF0000"/>
                </a:solidFill>
                <a:latin typeface="BIZ UDPゴシック" panose="020B0400000000000000" pitchFamily="50" charset="-128"/>
                <a:ea typeface="BIZ UDPゴシック" panose="020B0400000000000000" pitchFamily="50" charset="-128"/>
              </a:rPr>
              <a:t>このような事例の対応のポイントは？</a:t>
            </a:r>
          </a:p>
        </p:txBody>
      </p:sp>
      <p:sp>
        <p:nvSpPr>
          <p:cNvPr id="11" name="楕円 10">
            <a:extLst>
              <a:ext uri="{FF2B5EF4-FFF2-40B4-BE49-F238E27FC236}">
                <a16:creationId xmlns:a16="http://schemas.microsoft.com/office/drawing/2014/main" id="{DE96E073-EA8D-C87B-8906-4A0E026402F0}"/>
              </a:ext>
            </a:extLst>
          </p:cNvPr>
          <p:cNvSpPr/>
          <p:nvPr/>
        </p:nvSpPr>
        <p:spPr>
          <a:xfrm>
            <a:off x="0" y="0"/>
            <a:ext cx="995842" cy="995842"/>
          </a:xfrm>
          <a:prstGeom prst="ellipse">
            <a:avLst/>
          </a:prstGeom>
          <a:ln>
            <a:solidFill>
              <a:schemeClr val="accent6">
                <a:lumMod val="5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13" name="グラフィックス 12" descr="クリップボード 枠線">
            <a:extLst>
              <a:ext uri="{FF2B5EF4-FFF2-40B4-BE49-F238E27FC236}">
                <a16:creationId xmlns:a16="http://schemas.microsoft.com/office/drawing/2014/main" id="{93EF386E-85BE-5D03-29FD-EA568C8F2E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721" y="49473"/>
            <a:ext cx="914400" cy="914400"/>
          </a:xfrm>
          <a:prstGeom prst="rect">
            <a:avLst/>
          </a:prstGeom>
        </p:spPr>
      </p:pic>
    </p:spTree>
    <p:extLst>
      <p:ext uri="{BB962C8B-B14F-4D97-AF65-F5344CB8AC3E}">
        <p14:creationId xmlns:p14="http://schemas.microsoft.com/office/powerpoint/2010/main" val="3342518214"/>
      </p:ext>
    </p:extLst>
  </p:cSld>
  <p:clrMapOvr>
    <a:masterClrMapping/>
  </p:clrMapOvr>
  <mc:AlternateContent xmlns:mc="http://schemas.openxmlformats.org/markup-compatibility/2006" xmlns:p14="http://schemas.microsoft.com/office/powerpoint/2010/main">
    <mc:Choice Requires="p14">
      <p:transition spd="slow" p14:dur="200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childTnLst>
                                </p:cTn>
                              </p:par>
                            </p:childTnLst>
                          </p:cTn>
                        </p:par>
                        <p:par>
                          <p:cTn id="8" fill="hold">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childTnLst>
                                </p:cTn>
                              </p:par>
                            </p:childTnLst>
                          </p:cTn>
                        </p:par>
                        <p:par>
                          <p:cTn id="12" fill="hold">
                            <p:stCondLst>
                              <p:cond delay="8000"/>
                            </p:stCondLst>
                            <p:childTnLst>
                              <p:par>
                                <p:cTn id="13" presetID="26" presetClass="emph" presetSubtype="0" fill="hold" grpId="1" nodeType="afterEffect">
                                  <p:stCondLst>
                                    <p:cond delay="30000"/>
                                  </p:stCondLst>
                                  <p:childTnLst>
                                    <p:animEffect transition="out" filter="fade">
                                      <p:cBhvr>
                                        <p:cTn id="14" dur="3000" tmFilter="0, 0; .2, .5; .8, .5; 1, 0"/>
                                        <p:tgtEl>
                                          <p:spTgt spid="2"/>
                                        </p:tgtEl>
                                      </p:cBhvr>
                                    </p:animEffect>
                                    <p:animScale>
                                      <p:cBhvr>
                                        <p:cTn id="15" dur="1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theme/theme1.xml><?xml version="1.0" encoding="utf-8"?>
<a:theme xmlns:a="http://schemas.openxmlformats.org/drawingml/2006/main" name="ギャラリー">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3509</TotalTime>
  <Words>3334</Words>
  <Application>Microsoft Office PowerPoint</Application>
  <PresentationFormat>ワイド画面</PresentationFormat>
  <Paragraphs>276</Paragraphs>
  <Slides>17</Slides>
  <Notes>17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BIZ UDPゴシック</vt:lpstr>
      <vt:lpstr>BIZ UDゴシック</vt:lpstr>
      <vt:lpstr>FGP楷書体NT-M</vt:lpstr>
      <vt:lpstr>HGP創英角ｺﾞｼｯｸUB</vt:lpstr>
      <vt:lpstr>ＭＳ ゴシック</vt:lpstr>
      <vt:lpstr>游ゴシック</vt:lpstr>
      <vt:lpstr>Arial</vt:lpstr>
      <vt:lpstr>Gill Sans MT</vt:lpstr>
      <vt:lpstr>ギャラリー</vt:lpstr>
      <vt:lpstr>PowerPoint プレゼンテーション</vt:lpstr>
      <vt:lpstr>児童生徒の自殺予防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中三川　真弓</dc:creator>
  <cp:lastModifiedBy>加藤 雄大（東部教育事務所）</cp:lastModifiedBy>
  <cp:revision>217</cp:revision>
  <cp:lastPrinted>2025-09-12T00:59:55Z</cp:lastPrinted>
  <dcterms:created xsi:type="dcterms:W3CDTF">2020-02-07T03:00:21Z</dcterms:created>
  <dcterms:modified xsi:type="dcterms:W3CDTF">2025-10-01T00:45:44Z</dcterms:modified>
</cp:coreProperties>
</file>