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35" r:id="rId3"/>
    <p:sldId id="436" r:id="rId4"/>
    <p:sldId id="440" r:id="rId5"/>
    <p:sldId id="437" r:id="rId6"/>
    <p:sldId id="425" r:id="rId7"/>
    <p:sldId id="426" r:id="rId8"/>
    <p:sldId id="438" r:id="rId9"/>
    <p:sldId id="432" r:id="rId10"/>
    <p:sldId id="456" r:id="rId11"/>
    <p:sldId id="459" r:id="rId12"/>
    <p:sldId id="455" r:id="rId13"/>
    <p:sldId id="453" r:id="rId14"/>
    <p:sldId id="433" r:id="rId15"/>
    <p:sldId id="434" r:id="rId16"/>
    <p:sldId id="451" r:id="rId17"/>
    <p:sldId id="406" r:id="rId18"/>
    <p:sldId id="452" r:id="rId19"/>
    <p:sldId id="424" r:id="rId20"/>
    <p:sldId id="405" r:id="rId21"/>
    <p:sldId id="404" r:id="rId22"/>
    <p:sldId id="441" r:id="rId23"/>
    <p:sldId id="442" r:id="rId24"/>
    <p:sldId id="445" r:id="rId25"/>
    <p:sldId id="443" r:id="rId26"/>
    <p:sldId id="446" r:id="rId27"/>
    <p:sldId id="447" r:id="rId28"/>
    <p:sldId id="448" r:id="rId29"/>
    <p:sldId id="458" r:id="rId30"/>
    <p:sldId id="449"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263" autoAdjust="0"/>
  </p:normalViewPr>
  <p:slideViewPr>
    <p:cSldViewPr snapToGrid="0">
      <p:cViewPr varScale="1">
        <p:scale>
          <a:sx n="31" d="100"/>
          <a:sy n="31" d="100"/>
        </p:scale>
        <p:origin x="852" y="54"/>
      </p:cViewPr>
      <p:guideLst/>
    </p:cSldViewPr>
  </p:slideViewPr>
  <p:notesTextViewPr>
    <p:cViewPr>
      <p:scale>
        <a:sx n="1" d="1"/>
        <a:sy n="1" d="1"/>
      </p:scale>
      <p:origin x="0" y="0"/>
    </p:cViewPr>
  </p:notesTextViewPr>
  <p:notesViewPr>
    <p:cSldViewPr snapToGrid="0">
      <p:cViewPr varScale="1">
        <p:scale>
          <a:sx n="79" d="100"/>
          <a:sy n="79" d="100"/>
        </p:scale>
        <p:origin x="394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不使用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Sheet1!$B$2</c:f>
              <c:numCache>
                <c:formatCode>General</c:formatCode>
                <c:ptCount val="1"/>
                <c:pt idx="0">
                  <c:v>25.1</c:v>
                </c:pt>
              </c:numCache>
            </c:numRef>
          </c:val>
          <c:extLst>
            <c:ext xmlns:c16="http://schemas.microsoft.com/office/drawing/2014/chart" uri="{C3380CC4-5D6E-409C-BE32-E72D297353CC}">
              <c16:uniqueId val="{00000000-C25F-4D37-BBE5-981A6D4F589A}"/>
            </c:ext>
          </c:extLst>
        </c:ser>
        <c:ser>
          <c:idx val="1"/>
          <c:order val="1"/>
          <c:tx>
            <c:strRef>
              <c:f>Sheet1!$C$1</c:f>
              <c:strCache>
                <c:ptCount val="1"/>
                <c:pt idx="0">
                  <c:v>30分未満</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Sheet1!$C$2</c:f>
              <c:numCache>
                <c:formatCode>General</c:formatCode>
                <c:ptCount val="1"/>
                <c:pt idx="0">
                  <c:v>59.5</c:v>
                </c:pt>
              </c:numCache>
            </c:numRef>
          </c:val>
          <c:extLst>
            <c:ext xmlns:c16="http://schemas.microsoft.com/office/drawing/2014/chart" uri="{C3380CC4-5D6E-409C-BE32-E72D297353CC}">
              <c16:uniqueId val="{00000001-C25F-4D37-BBE5-981A6D4F589A}"/>
            </c:ext>
          </c:extLst>
        </c:ser>
        <c:ser>
          <c:idx val="2"/>
          <c:order val="2"/>
          <c:tx>
            <c:strRef>
              <c:f>Sheet1!$D$1</c:f>
              <c:strCache>
                <c:ptCount val="1"/>
                <c:pt idx="0">
                  <c:v>約1時間</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Sheet1!$D$2</c:f>
              <c:numCache>
                <c:formatCode>General</c:formatCode>
                <c:ptCount val="1"/>
                <c:pt idx="0">
                  <c:v>12.1</c:v>
                </c:pt>
              </c:numCache>
            </c:numRef>
          </c:val>
          <c:extLst>
            <c:ext xmlns:c16="http://schemas.microsoft.com/office/drawing/2014/chart" uri="{C3380CC4-5D6E-409C-BE32-E72D297353CC}">
              <c16:uniqueId val="{00000002-C25F-4D37-BBE5-981A6D4F589A}"/>
            </c:ext>
          </c:extLst>
        </c:ser>
        <c:ser>
          <c:idx val="3"/>
          <c:order val="3"/>
          <c:tx>
            <c:strRef>
              <c:f>Sheet1!$E$1</c:f>
              <c:strCache>
                <c:ptCount val="1"/>
                <c:pt idx="0">
                  <c:v>約2～3時間</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Sheet1!$E$2</c:f>
              <c:numCache>
                <c:formatCode>General</c:formatCode>
                <c:ptCount val="1"/>
                <c:pt idx="0">
                  <c:v>2</c:v>
                </c:pt>
              </c:numCache>
            </c:numRef>
          </c:val>
          <c:extLst>
            <c:ext xmlns:c16="http://schemas.microsoft.com/office/drawing/2014/chart" uri="{C3380CC4-5D6E-409C-BE32-E72D297353CC}">
              <c16:uniqueId val="{00000003-C25F-4D37-BBE5-981A6D4F589A}"/>
            </c:ext>
          </c:extLst>
        </c:ser>
        <c:ser>
          <c:idx val="4"/>
          <c:order val="4"/>
          <c:tx>
            <c:strRef>
              <c:f>Sheet1!$F$1</c:f>
              <c:strCache>
                <c:ptCount val="1"/>
                <c:pt idx="0">
                  <c:v>約4～6時間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Sheet1!$F$2</c:f>
              <c:numCache>
                <c:formatCode>General</c:formatCode>
                <c:ptCount val="1"/>
                <c:pt idx="0">
                  <c:v>0.5</c:v>
                </c:pt>
              </c:numCache>
            </c:numRef>
          </c:val>
          <c:extLst>
            <c:ext xmlns:c16="http://schemas.microsoft.com/office/drawing/2014/chart" uri="{C3380CC4-5D6E-409C-BE32-E72D297353CC}">
              <c16:uniqueId val="{00000004-C25F-4D37-BBE5-981A6D4F589A}"/>
            </c:ext>
          </c:extLst>
        </c:ser>
        <c:ser>
          <c:idx val="5"/>
          <c:order val="5"/>
          <c:tx>
            <c:strRef>
              <c:f>Sheet1!$G$1</c:f>
              <c:strCache>
                <c:ptCount val="1"/>
                <c:pt idx="0">
                  <c:v>6時間以上</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Sheet1!$G$2</c:f>
              <c:numCache>
                <c:formatCode>General</c:formatCode>
                <c:ptCount val="1"/>
                <c:pt idx="0">
                  <c:v>0.5</c:v>
                </c:pt>
              </c:numCache>
            </c:numRef>
          </c:val>
          <c:extLst>
            <c:ext xmlns:c16="http://schemas.microsoft.com/office/drawing/2014/chart" uri="{C3380CC4-5D6E-409C-BE32-E72D297353CC}">
              <c16:uniqueId val="{00000005-C25F-4D37-BBE5-981A6D4F589A}"/>
            </c:ext>
          </c:extLst>
        </c:ser>
        <c:ser>
          <c:idx val="6"/>
          <c:order val="6"/>
          <c:tx>
            <c:strRef>
              <c:f>Sheet1!$H$1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令和２年度調査（高２）</c:v>
                </c:pt>
              </c:strCache>
            </c:strRef>
          </c:cat>
          <c:val>
            <c:numRef>
              <c:f>Sheet1!$H$2</c:f>
              <c:numCache>
                <c:formatCode>General</c:formatCode>
                <c:ptCount val="1"/>
                <c:pt idx="0">
                  <c:v>0.3</c:v>
                </c:pt>
              </c:numCache>
            </c:numRef>
          </c:val>
          <c:extLst>
            <c:ext xmlns:c16="http://schemas.microsoft.com/office/drawing/2014/chart" uri="{C3380CC4-5D6E-409C-BE32-E72D297353CC}">
              <c16:uniqueId val="{00000006-C25F-4D37-BBE5-981A6D4F589A}"/>
            </c:ext>
          </c:extLst>
        </c:ser>
        <c:dLbls>
          <c:showLegendKey val="0"/>
          <c:showVal val="0"/>
          <c:showCatName val="0"/>
          <c:showSerName val="0"/>
          <c:showPercent val="0"/>
          <c:showBubbleSize val="0"/>
        </c:dLbls>
        <c:gapWidth val="150"/>
        <c:axId val="1426617328"/>
        <c:axId val="2019031120"/>
      </c:barChart>
      <c:catAx>
        <c:axId val="14266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全くない</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Sheet1!$B$2:$B$4</c:f>
              <c:numCache>
                <c:formatCode>General</c:formatCode>
                <c:ptCount val="3"/>
                <c:pt idx="0">
                  <c:v>83.8</c:v>
                </c:pt>
                <c:pt idx="1">
                  <c:v>88</c:v>
                </c:pt>
                <c:pt idx="2">
                  <c:v>85.6</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まれにある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Sheet1!$C$2:$C$4</c:f>
              <c:numCache>
                <c:formatCode>General</c:formatCode>
                <c:ptCount val="3"/>
                <c:pt idx="0">
                  <c:v>11.1</c:v>
                </c:pt>
                <c:pt idx="1">
                  <c:v>9</c:v>
                </c:pt>
                <c:pt idx="2">
                  <c:v>10.199999999999999</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時々ある</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Sheet1!$D$2:$D$4</c:f>
              <c:numCache>
                <c:formatCode>General</c:formatCode>
                <c:ptCount val="3"/>
                <c:pt idx="0">
                  <c:v>3.3</c:v>
                </c:pt>
                <c:pt idx="1">
                  <c:v>2.2999999999999998</c:v>
                </c:pt>
                <c:pt idx="2">
                  <c:v>2.8</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よくある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Sheet1!$E$2:$E$4</c:f>
              <c:numCache>
                <c:formatCode>General</c:formatCode>
                <c:ptCount val="3"/>
                <c:pt idx="0">
                  <c:v>0.8</c:v>
                </c:pt>
                <c:pt idx="1">
                  <c:v>0.5</c:v>
                </c:pt>
                <c:pt idx="2">
                  <c:v>0.7</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いつもある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Sheet1!$F$2:$F$4</c:f>
              <c:numCache>
                <c:formatCode>General</c:formatCode>
                <c:ptCount val="3"/>
                <c:pt idx="0">
                  <c:v>0.7</c:v>
                </c:pt>
                <c:pt idx="1">
                  <c:v>0.1</c:v>
                </c:pt>
                <c:pt idx="2">
                  <c:v>0.4</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男子</c:v>
                </c:pt>
                <c:pt idx="1">
                  <c:v>女子</c:v>
                </c:pt>
                <c:pt idx="2">
                  <c:v>全体</c:v>
                </c:pt>
              </c:strCache>
            </c:strRef>
          </c:cat>
          <c:val>
            <c:numRef>
              <c:f>Sheet1!$G$2:$G$4</c:f>
              <c:numCache>
                <c:formatCode>General</c:formatCode>
                <c:ptCount val="3"/>
                <c:pt idx="0">
                  <c:v>0.2</c:v>
                </c:pt>
                <c:pt idx="1">
                  <c:v>0.1</c:v>
                </c:pt>
                <c:pt idx="2">
                  <c:v>0.3</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全くない</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49.7</c:v>
                </c:pt>
                <c:pt idx="1">
                  <c:v>74.900000000000006</c:v>
                </c:pt>
                <c:pt idx="2">
                  <c:v>27.7</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まれにある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18.600000000000001</c:v>
                </c:pt>
                <c:pt idx="1">
                  <c:v>15.6</c:v>
                </c:pt>
                <c:pt idx="2">
                  <c:v>21.4</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時々ある</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14.6</c:v>
                </c:pt>
                <c:pt idx="1">
                  <c:v>6.5</c:v>
                </c:pt>
                <c:pt idx="2">
                  <c:v>21.7</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よくある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9.1</c:v>
                </c:pt>
                <c:pt idx="1">
                  <c:v>2.1</c:v>
                </c:pt>
                <c:pt idx="2">
                  <c:v>15.3</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いつもある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7.3</c:v>
                </c:pt>
                <c:pt idx="1">
                  <c:v>0.7</c:v>
                </c:pt>
                <c:pt idx="2">
                  <c:v>13.1</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0.7</c:v>
                </c:pt>
                <c:pt idx="1">
                  <c:v>0.3</c:v>
                </c:pt>
                <c:pt idx="2">
                  <c:v>0.8</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不使用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Sheet1!$B$3</c:f>
              <c:numCache>
                <c:formatCode>General</c:formatCode>
                <c:ptCount val="1"/>
                <c:pt idx="0">
                  <c:v>10</c:v>
                </c:pt>
              </c:numCache>
            </c:numRef>
          </c:val>
          <c:extLst>
            <c:ext xmlns:c16="http://schemas.microsoft.com/office/drawing/2014/chart" uri="{C3380CC4-5D6E-409C-BE32-E72D297353CC}">
              <c16:uniqueId val="{00000000-B528-463F-85CE-EE55FDA1615B}"/>
            </c:ext>
          </c:extLst>
        </c:ser>
        <c:ser>
          <c:idx val="1"/>
          <c:order val="1"/>
          <c:tx>
            <c:strRef>
              <c:f>Sheet1!$C$1</c:f>
              <c:strCache>
                <c:ptCount val="1"/>
                <c:pt idx="0">
                  <c:v>30分未満</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Sheet1!$C$3</c:f>
              <c:numCache>
                <c:formatCode>General</c:formatCode>
                <c:ptCount val="1"/>
                <c:pt idx="0">
                  <c:v>20</c:v>
                </c:pt>
              </c:numCache>
            </c:numRef>
          </c:val>
          <c:extLst>
            <c:ext xmlns:c16="http://schemas.microsoft.com/office/drawing/2014/chart" uri="{C3380CC4-5D6E-409C-BE32-E72D297353CC}">
              <c16:uniqueId val="{00000001-B528-463F-85CE-EE55FDA1615B}"/>
            </c:ext>
          </c:extLst>
        </c:ser>
        <c:ser>
          <c:idx val="2"/>
          <c:order val="2"/>
          <c:tx>
            <c:strRef>
              <c:f>Sheet1!$D$1</c:f>
              <c:strCache>
                <c:ptCount val="1"/>
                <c:pt idx="0">
                  <c:v>約1時間</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Sheet1!$D$3</c:f>
              <c:numCache>
                <c:formatCode>General</c:formatCode>
                <c:ptCount val="1"/>
                <c:pt idx="0">
                  <c:v>30</c:v>
                </c:pt>
              </c:numCache>
            </c:numRef>
          </c:val>
          <c:extLst>
            <c:ext xmlns:c16="http://schemas.microsoft.com/office/drawing/2014/chart" uri="{C3380CC4-5D6E-409C-BE32-E72D297353CC}">
              <c16:uniqueId val="{00000002-B528-463F-85CE-EE55FDA1615B}"/>
            </c:ext>
          </c:extLst>
        </c:ser>
        <c:ser>
          <c:idx val="3"/>
          <c:order val="3"/>
          <c:tx>
            <c:strRef>
              <c:f>Sheet1!$E$1</c:f>
              <c:strCache>
                <c:ptCount val="1"/>
                <c:pt idx="0">
                  <c:v>約2～3時間</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Sheet1!$E$3</c:f>
              <c:numCache>
                <c:formatCode>General</c:formatCode>
                <c:ptCount val="1"/>
                <c:pt idx="0">
                  <c:v>40</c:v>
                </c:pt>
              </c:numCache>
            </c:numRef>
          </c:val>
          <c:extLst>
            <c:ext xmlns:c16="http://schemas.microsoft.com/office/drawing/2014/chart" uri="{C3380CC4-5D6E-409C-BE32-E72D297353CC}">
              <c16:uniqueId val="{00000003-B528-463F-85CE-EE55FDA1615B}"/>
            </c:ext>
          </c:extLst>
        </c:ser>
        <c:ser>
          <c:idx val="4"/>
          <c:order val="4"/>
          <c:tx>
            <c:strRef>
              <c:f>Sheet1!$F$1</c:f>
              <c:strCache>
                <c:ptCount val="1"/>
                <c:pt idx="0">
                  <c:v>約4～6時間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Sheet1!$F$3</c:f>
              <c:numCache>
                <c:formatCode>General</c:formatCode>
                <c:ptCount val="1"/>
                <c:pt idx="0">
                  <c:v>30</c:v>
                </c:pt>
              </c:numCache>
            </c:numRef>
          </c:val>
          <c:extLst>
            <c:ext xmlns:c16="http://schemas.microsoft.com/office/drawing/2014/chart" uri="{C3380CC4-5D6E-409C-BE32-E72D297353CC}">
              <c16:uniqueId val="{00000004-B528-463F-85CE-EE55FDA1615B}"/>
            </c:ext>
          </c:extLst>
        </c:ser>
        <c:ser>
          <c:idx val="5"/>
          <c:order val="5"/>
          <c:tx>
            <c:strRef>
              <c:f>Sheet1!$G$1</c:f>
              <c:strCache>
                <c:ptCount val="1"/>
                <c:pt idx="0">
                  <c:v>6時間以上</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Sheet1!$G$3</c:f>
              <c:numCache>
                <c:formatCode>General</c:formatCode>
                <c:ptCount val="1"/>
                <c:pt idx="0">
                  <c:v>20</c:v>
                </c:pt>
              </c:numCache>
            </c:numRef>
          </c:val>
          <c:extLst>
            <c:ext xmlns:c16="http://schemas.microsoft.com/office/drawing/2014/chart" uri="{C3380CC4-5D6E-409C-BE32-E72D297353CC}">
              <c16:uniqueId val="{00000005-B528-463F-85CE-EE55FDA1615B}"/>
            </c:ext>
          </c:extLst>
        </c:ser>
        <c:ser>
          <c:idx val="6"/>
          <c:order val="6"/>
          <c:tx>
            <c:strRef>
              <c:f>Sheet1!$H$1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本校</c:v>
                </c:pt>
              </c:strCache>
            </c:strRef>
          </c:cat>
          <c:val>
            <c:numRef>
              <c:f>Sheet1!$H$3</c:f>
              <c:numCache>
                <c:formatCode>General</c:formatCode>
                <c:ptCount val="1"/>
                <c:pt idx="0">
                  <c:v>10</c:v>
                </c:pt>
              </c:numCache>
            </c:numRef>
          </c:val>
          <c:extLst>
            <c:ext xmlns:c16="http://schemas.microsoft.com/office/drawing/2014/chart" uri="{C3380CC4-5D6E-409C-BE32-E72D297353CC}">
              <c16:uniqueId val="{00000006-B528-463F-85CE-EE55FDA1615B}"/>
            </c:ext>
          </c:extLst>
        </c:ser>
        <c:dLbls>
          <c:showLegendKey val="0"/>
          <c:showVal val="0"/>
          <c:showCatName val="0"/>
          <c:showSerName val="0"/>
          <c:showPercent val="0"/>
          <c:showBubbleSize val="0"/>
        </c:dLbls>
        <c:gapWidth val="150"/>
        <c:axId val="1426617328"/>
        <c:axId val="2019031120"/>
      </c:barChart>
      <c:catAx>
        <c:axId val="14266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不使用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25.1</c:v>
                </c:pt>
                <c:pt idx="1">
                  <c:v>23.8</c:v>
                </c:pt>
                <c:pt idx="2">
                  <c:v>26.5</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30分未満</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59.5</c:v>
                </c:pt>
                <c:pt idx="1">
                  <c:v>61.7</c:v>
                </c:pt>
                <c:pt idx="2">
                  <c:v>57.7</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約1時間</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12.1</c:v>
                </c:pt>
                <c:pt idx="1">
                  <c:v>12.2</c:v>
                </c:pt>
                <c:pt idx="2">
                  <c:v>12</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約2～3時間</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2</c:v>
                </c:pt>
                <c:pt idx="1">
                  <c:v>1.4</c:v>
                </c:pt>
                <c:pt idx="2">
                  <c:v>2.4</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約4～6時間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0.5</c:v>
                </c:pt>
                <c:pt idx="1">
                  <c:v>0.4</c:v>
                </c:pt>
                <c:pt idx="2">
                  <c:v>0.6</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6時間以上</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0.5</c:v>
                </c:pt>
                <c:pt idx="1">
                  <c:v>0.3</c:v>
                </c:pt>
                <c:pt idx="2">
                  <c:v>0.6</c:v>
                </c:pt>
              </c:numCache>
            </c:numRef>
          </c:val>
          <c:extLst>
            <c:ext xmlns:c16="http://schemas.microsoft.com/office/drawing/2014/chart" uri="{C3380CC4-5D6E-409C-BE32-E72D297353CC}">
              <c16:uniqueId val="{00000005-9EDF-4A77-8234-7D8110994965}"/>
            </c:ext>
          </c:extLst>
        </c:ser>
        <c:ser>
          <c:idx val="6"/>
          <c:order val="6"/>
          <c:tx>
            <c:strRef>
              <c:f>Sheet1!$H$1</c:f>
              <c:strCache>
                <c:ptCount val="1"/>
                <c:pt idx="0">
                  <c:v>無回答</c:v>
                </c:pt>
              </c:strCache>
            </c:strRef>
          </c:tx>
          <c:spPr>
            <a:solidFill>
              <a:schemeClr val="bg1">
                <a:lumMod val="50000"/>
              </a:schemeClr>
            </a:solidFill>
            <a:ln>
              <a:noFill/>
            </a:ln>
            <a:effectLst/>
          </c:spPr>
          <c:invertIfNegative val="0"/>
          <c:cat>
            <c:strRef>
              <c:f>Sheet1!$A$2:$A$4</c:f>
              <c:strCache>
                <c:ptCount val="3"/>
                <c:pt idx="0">
                  <c:v>全体</c:v>
                </c:pt>
                <c:pt idx="1">
                  <c:v>女子</c:v>
                </c:pt>
                <c:pt idx="2">
                  <c:v>男子</c:v>
                </c:pt>
              </c:strCache>
            </c:strRef>
          </c:cat>
          <c:val>
            <c:numRef>
              <c:f>Sheet1!$H$2:$H$4</c:f>
              <c:numCache>
                <c:formatCode>General</c:formatCode>
                <c:ptCount val="3"/>
                <c:pt idx="0">
                  <c:v>0.3</c:v>
                </c:pt>
                <c:pt idx="1">
                  <c:v>0.1</c:v>
                </c:pt>
                <c:pt idx="2">
                  <c:v>0.2</c:v>
                </c:pt>
              </c:numCache>
            </c:numRef>
          </c:val>
          <c:extLst>
            <c:ext xmlns:c16="http://schemas.microsoft.com/office/drawing/2014/chart" uri="{C3380CC4-5D6E-409C-BE32-E72D297353CC}">
              <c16:uniqueId val="{00000006-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不使用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8.9</c:v>
                </c:pt>
                <c:pt idx="1">
                  <c:v>8.1999999999999993</c:v>
                </c:pt>
                <c:pt idx="2">
                  <c:v>9.6999999999999993</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30分未満</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35.6</c:v>
                </c:pt>
                <c:pt idx="1">
                  <c:v>35</c:v>
                </c:pt>
                <c:pt idx="2">
                  <c:v>36.200000000000003</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約1時間</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24.5</c:v>
                </c:pt>
                <c:pt idx="1">
                  <c:v>22.4</c:v>
                </c:pt>
                <c:pt idx="2">
                  <c:v>26.3</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約2～3時間</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20.5</c:v>
                </c:pt>
                <c:pt idx="1">
                  <c:v>22.7</c:v>
                </c:pt>
                <c:pt idx="2">
                  <c:v>18.7</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約4～6時間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6.9</c:v>
                </c:pt>
                <c:pt idx="1">
                  <c:v>7.9</c:v>
                </c:pt>
                <c:pt idx="2">
                  <c:v>6.1</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6時間以上</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3.1</c:v>
                </c:pt>
                <c:pt idx="1">
                  <c:v>3.4</c:v>
                </c:pt>
                <c:pt idx="2">
                  <c:v>2.8</c:v>
                </c:pt>
              </c:numCache>
            </c:numRef>
          </c:val>
          <c:extLst>
            <c:ext xmlns:c16="http://schemas.microsoft.com/office/drawing/2014/chart" uri="{C3380CC4-5D6E-409C-BE32-E72D297353CC}">
              <c16:uniqueId val="{00000005-9EDF-4A77-8234-7D8110994965}"/>
            </c:ext>
          </c:extLst>
        </c:ser>
        <c:ser>
          <c:idx val="6"/>
          <c:order val="6"/>
          <c:tx>
            <c:strRef>
              <c:f>Sheet1!$H$1</c:f>
              <c:strCache>
                <c:ptCount val="1"/>
                <c:pt idx="0">
                  <c:v>無回答</c:v>
                </c:pt>
              </c:strCache>
            </c:strRef>
          </c:tx>
          <c:spPr>
            <a:solidFill>
              <a:schemeClr val="bg1">
                <a:lumMod val="50000"/>
              </a:schemeClr>
            </a:solidFill>
            <a:ln>
              <a:noFill/>
            </a:ln>
            <a:effectLst/>
          </c:spPr>
          <c:invertIfNegative val="0"/>
          <c:cat>
            <c:strRef>
              <c:f>Sheet1!$A$2:$A$4</c:f>
              <c:strCache>
                <c:ptCount val="3"/>
                <c:pt idx="0">
                  <c:v>全体</c:v>
                </c:pt>
                <c:pt idx="1">
                  <c:v>女子</c:v>
                </c:pt>
                <c:pt idx="2">
                  <c:v>男子</c:v>
                </c:pt>
              </c:strCache>
            </c:strRef>
          </c:cat>
          <c:val>
            <c:numRef>
              <c:f>Sheet1!$H$2:$H$4</c:f>
              <c:numCache>
                <c:formatCode>General</c:formatCode>
                <c:ptCount val="3"/>
                <c:pt idx="0">
                  <c:v>0.4</c:v>
                </c:pt>
                <c:pt idx="1">
                  <c:v>0.3</c:v>
                </c:pt>
                <c:pt idx="2">
                  <c:v>0.3</c:v>
                </c:pt>
              </c:numCache>
            </c:numRef>
          </c:val>
          <c:extLst>
            <c:ext xmlns:c16="http://schemas.microsoft.com/office/drawing/2014/chart" uri="{C3380CC4-5D6E-409C-BE32-E72D297353CC}">
              <c16:uniqueId val="{00000006-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不使用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23.9</c:v>
                </c:pt>
                <c:pt idx="1">
                  <c:v>40.5</c:v>
                </c:pt>
                <c:pt idx="2">
                  <c:v>9.3000000000000007</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30分未満</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24.3</c:v>
                </c:pt>
                <c:pt idx="1">
                  <c:v>28.4</c:v>
                </c:pt>
                <c:pt idx="2">
                  <c:v>20.7</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約1時間</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25.1</c:v>
                </c:pt>
                <c:pt idx="1">
                  <c:v>17.8</c:v>
                </c:pt>
                <c:pt idx="2">
                  <c:v>31.6</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約2～3時間</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18.7</c:v>
                </c:pt>
                <c:pt idx="1">
                  <c:v>0.6</c:v>
                </c:pt>
                <c:pt idx="2">
                  <c:v>26.9</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約4～6時間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51</c:v>
                </c:pt>
                <c:pt idx="1">
                  <c:v>2.5</c:v>
                </c:pt>
                <c:pt idx="2">
                  <c:v>7.5</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6時間以上</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2.5</c:v>
                </c:pt>
                <c:pt idx="1">
                  <c:v>0</c:v>
                </c:pt>
                <c:pt idx="2">
                  <c:v>3.7</c:v>
                </c:pt>
              </c:numCache>
            </c:numRef>
          </c:val>
          <c:extLst>
            <c:ext xmlns:c16="http://schemas.microsoft.com/office/drawing/2014/chart" uri="{C3380CC4-5D6E-409C-BE32-E72D297353CC}">
              <c16:uniqueId val="{00000005-9EDF-4A77-8234-7D8110994965}"/>
            </c:ext>
          </c:extLst>
        </c:ser>
        <c:ser>
          <c:idx val="6"/>
          <c:order val="6"/>
          <c:tx>
            <c:strRef>
              <c:f>Sheet1!$H$1</c:f>
              <c:strCache>
                <c:ptCount val="1"/>
                <c:pt idx="0">
                  <c:v>無回答</c:v>
                </c:pt>
              </c:strCache>
            </c:strRef>
          </c:tx>
          <c:spPr>
            <a:solidFill>
              <a:schemeClr val="bg1">
                <a:lumMod val="50000"/>
              </a:schemeClr>
            </a:solidFill>
            <a:ln>
              <a:noFill/>
            </a:ln>
            <a:effectLst/>
          </c:spPr>
          <c:invertIfNegative val="0"/>
          <c:cat>
            <c:strRef>
              <c:f>Sheet1!$A$2:$A$4</c:f>
              <c:strCache>
                <c:ptCount val="3"/>
                <c:pt idx="0">
                  <c:v>全体</c:v>
                </c:pt>
                <c:pt idx="1">
                  <c:v>女子</c:v>
                </c:pt>
                <c:pt idx="2">
                  <c:v>男子</c:v>
                </c:pt>
              </c:strCache>
            </c:strRef>
          </c:cat>
          <c:val>
            <c:numRef>
              <c:f>Sheet1!$H$2:$H$4</c:f>
              <c:numCache>
                <c:formatCode>General</c:formatCode>
                <c:ptCount val="3"/>
                <c:pt idx="0">
                  <c:v>0.4</c:v>
                </c:pt>
                <c:pt idx="1">
                  <c:v>0.2</c:v>
                </c:pt>
                <c:pt idx="2">
                  <c:v>0.2</c:v>
                </c:pt>
              </c:numCache>
            </c:numRef>
          </c:val>
          <c:extLst>
            <c:ext xmlns:c16="http://schemas.microsoft.com/office/drawing/2014/chart" uri="{C3380CC4-5D6E-409C-BE32-E72D297353CC}">
              <c16:uniqueId val="{00000006-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05635196769367E-2"/>
          <c:y val="3.0667594231506751E-2"/>
          <c:w val="0.91229118449217184"/>
          <c:h val="0.79109726544723635"/>
        </c:manualLayout>
      </c:layout>
      <c:barChart>
        <c:barDir val="col"/>
        <c:grouping val="percentStacked"/>
        <c:varyColors val="0"/>
        <c:ser>
          <c:idx val="0"/>
          <c:order val="0"/>
          <c:tx>
            <c:strRef>
              <c:f>Sheet1!$C$2</c:f>
              <c:strCache>
                <c:ptCount val="1"/>
                <c:pt idx="0">
                  <c:v>不使用</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Sheet1!$C$3:$C$8</c:f>
              <c:numCache>
                <c:formatCode>General</c:formatCode>
                <c:ptCount val="6"/>
                <c:pt idx="0">
                  <c:v>100</c:v>
                </c:pt>
                <c:pt idx="1">
                  <c:v>43.3</c:v>
                </c:pt>
                <c:pt idx="2">
                  <c:v>26.3</c:v>
                </c:pt>
                <c:pt idx="3">
                  <c:v>7.7</c:v>
                </c:pt>
                <c:pt idx="4">
                  <c:v>3.9</c:v>
                </c:pt>
                <c:pt idx="5">
                  <c:v>2.8</c:v>
                </c:pt>
              </c:numCache>
            </c:numRef>
          </c:val>
          <c:extLst>
            <c:ext xmlns:c16="http://schemas.microsoft.com/office/drawing/2014/chart" uri="{C3380CC4-5D6E-409C-BE32-E72D297353CC}">
              <c16:uniqueId val="{00000000-9EDF-4A77-8234-7D8110994965}"/>
            </c:ext>
          </c:extLst>
        </c:ser>
        <c:ser>
          <c:idx val="1"/>
          <c:order val="1"/>
          <c:tx>
            <c:strRef>
              <c:f>Sheet1!$D$2</c:f>
              <c:strCache>
                <c:ptCount val="1"/>
                <c:pt idx="0">
                  <c:v>30分未満</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Sheet1!$D$3:$D$8</c:f>
              <c:numCache>
                <c:formatCode>General</c:formatCode>
                <c:ptCount val="6"/>
                <c:pt idx="1">
                  <c:v>43.3</c:v>
                </c:pt>
                <c:pt idx="2">
                  <c:v>47.3</c:v>
                </c:pt>
                <c:pt idx="3">
                  <c:v>23.8</c:v>
                </c:pt>
                <c:pt idx="4">
                  <c:v>10.199999999999999</c:v>
                </c:pt>
                <c:pt idx="5">
                  <c:v>5.3</c:v>
                </c:pt>
              </c:numCache>
            </c:numRef>
          </c:val>
          <c:extLst>
            <c:ext xmlns:c16="http://schemas.microsoft.com/office/drawing/2014/chart" uri="{C3380CC4-5D6E-409C-BE32-E72D297353CC}">
              <c16:uniqueId val="{00000001-9EDF-4A77-8234-7D8110994965}"/>
            </c:ext>
          </c:extLst>
        </c:ser>
        <c:ser>
          <c:idx val="2"/>
          <c:order val="2"/>
          <c:tx>
            <c:strRef>
              <c:f>Sheet1!$E$2</c:f>
              <c:strCache>
                <c:ptCount val="1"/>
                <c:pt idx="0">
                  <c:v>約1時間</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Sheet1!$E$3:$E$8</c:f>
              <c:numCache>
                <c:formatCode>General</c:formatCode>
                <c:ptCount val="6"/>
                <c:pt idx="2">
                  <c:v>26.5</c:v>
                </c:pt>
                <c:pt idx="3">
                  <c:v>45.5</c:v>
                </c:pt>
                <c:pt idx="4">
                  <c:v>26.7</c:v>
                </c:pt>
                <c:pt idx="5">
                  <c:v>10.199999999999999</c:v>
                </c:pt>
              </c:numCache>
            </c:numRef>
          </c:val>
          <c:extLst>
            <c:ext xmlns:c16="http://schemas.microsoft.com/office/drawing/2014/chart" uri="{C3380CC4-5D6E-409C-BE32-E72D297353CC}">
              <c16:uniqueId val="{00000002-9EDF-4A77-8234-7D8110994965}"/>
            </c:ext>
          </c:extLst>
        </c:ser>
        <c:ser>
          <c:idx val="3"/>
          <c:order val="3"/>
          <c:tx>
            <c:strRef>
              <c:f>Sheet1!$F$2</c:f>
              <c:strCache>
                <c:ptCount val="1"/>
                <c:pt idx="0">
                  <c:v>約2～3時間</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Sheet1!$F$3:$F$8</c:f>
              <c:numCache>
                <c:formatCode>General</c:formatCode>
                <c:ptCount val="6"/>
                <c:pt idx="3">
                  <c:v>23</c:v>
                </c:pt>
                <c:pt idx="4">
                  <c:v>46.3</c:v>
                </c:pt>
                <c:pt idx="5">
                  <c:v>28.6</c:v>
                </c:pt>
              </c:numCache>
            </c:numRef>
          </c:val>
          <c:extLst>
            <c:ext xmlns:c16="http://schemas.microsoft.com/office/drawing/2014/chart" uri="{C3380CC4-5D6E-409C-BE32-E72D297353CC}">
              <c16:uniqueId val="{00000003-9EDF-4A77-8234-7D8110994965}"/>
            </c:ext>
          </c:extLst>
        </c:ser>
        <c:ser>
          <c:idx val="4"/>
          <c:order val="4"/>
          <c:tx>
            <c:strRef>
              <c:f>Sheet1!$G$2</c:f>
              <c:strCache>
                <c:ptCount val="1"/>
                <c:pt idx="0">
                  <c:v>約4～6時間</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Sheet1!$G$3:$G$8</c:f>
              <c:numCache>
                <c:formatCode>General</c:formatCode>
                <c:ptCount val="6"/>
                <c:pt idx="4">
                  <c:v>12.9</c:v>
                </c:pt>
                <c:pt idx="5">
                  <c:v>27.1</c:v>
                </c:pt>
              </c:numCache>
            </c:numRef>
          </c:val>
          <c:extLst>
            <c:ext xmlns:c16="http://schemas.microsoft.com/office/drawing/2014/chart" uri="{C3380CC4-5D6E-409C-BE32-E72D297353CC}">
              <c16:uniqueId val="{00000004-9EDF-4A77-8234-7D8110994965}"/>
            </c:ext>
          </c:extLst>
        </c:ser>
        <c:ser>
          <c:idx val="5"/>
          <c:order val="5"/>
          <c:tx>
            <c:strRef>
              <c:f>Sheet1!$H$2</c:f>
              <c:strCache>
                <c:ptCount val="1"/>
                <c:pt idx="0">
                  <c:v>6時間以上</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不使用</c:v>
                </c:pt>
                <c:pt idx="1">
                  <c:v>30分未満</c:v>
                </c:pt>
                <c:pt idx="2">
                  <c:v>約1時間</c:v>
                </c:pt>
                <c:pt idx="3">
                  <c:v>約2～3時間</c:v>
                </c:pt>
                <c:pt idx="4">
                  <c:v>約4～6時間</c:v>
                </c:pt>
                <c:pt idx="5">
                  <c:v>6時間以上</c:v>
                </c:pt>
              </c:strCache>
            </c:strRef>
          </c:cat>
          <c:val>
            <c:numRef>
              <c:f>Sheet1!$H$3:$H$8</c:f>
              <c:numCache>
                <c:formatCode>General</c:formatCode>
                <c:ptCount val="6"/>
                <c:pt idx="5">
                  <c:v>26.2</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layout>
        <c:manualLayout>
          <c:xMode val="edge"/>
          <c:yMode val="edge"/>
          <c:x val="0.34488915261896363"/>
          <c:y val="0.93241318842657217"/>
          <c:w val="0.55301404022156453"/>
          <c:h val="6.462904755427947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全くない</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19.899999999999999</c:v>
                </c:pt>
                <c:pt idx="1">
                  <c:v>17.2</c:v>
                </c:pt>
                <c:pt idx="2">
                  <c:v>22.2</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まれにある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32</c:v>
                </c:pt>
                <c:pt idx="1">
                  <c:v>33.6</c:v>
                </c:pt>
                <c:pt idx="2">
                  <c:v>30.7</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時々ある</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25</c:v>
                </c:pt>
                <c:pt idx="1">
                  <c:v>26.8</c:v>
                </c:pt>
                <c:pt idx="2">
                  <c:v>23.7</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よくある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16.899999999999999</c:v>
                </c:pt>
                <c:pt idx="1">
                  <c:v>17.100000000000001</c:v>
                </c:pt>
                <c:pt idx="2">
                  <c:v>16.899999999999999</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いつもある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5.5</c:v>
                </c:pt>
                <c:pt idx="1">
                  <c:v>4.8</c:v>
                </c:pt>
                <c:pt idx="2">
                  <c:v>6.1</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0.7</c:v>
                </c:pt>
                <c:pt idx="1">
                  <c:v>0.5</c:v>
                </c:pt>
                <c:pt idx="2">
                  <c:v>0.5</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全くない</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19.100000000000001</c:v>
                </c:pt>
                <c:pt idx="1">
                  <c:v>17.2</c:v>
                </c:pt>
                <c:pt idx="2">
                  <c:v>20.8</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まれにある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30</c:v>
                </c:pt>
                <c:pt idx="1">
                  <c:v>29.9</c:v>
                </c:pt>
                <c:pt idx="2">
                  <c:v>30.2</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時々ある</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23.5</c:v>
                </c:pt>
                <c:pt idx="1">
                  <c:v>23.8</c:v>
                </c:pt>
                <c:pt idx="2">
                  <c:v>23.2</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よくある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19.7</c:v>
                </c:pt>
                <c:pt idx="1">
                  <c:v>21.3</c:v>
                </c:pt>
                <c:pt idx="2">
                  <c:v>18.399999999999999</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いつもある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7.5</c:v>
                </c:pt>
                <c:pt idx="1">
                  <c:v>7.8</c:v>
                </c:pt>
                <c:pt idx="2">
                  <c:v>7.2</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0.3</c:v>
                </c:pt>
                <c:pt idx="1">
                  <c:v>0.1</c:v>
                </c:pt>
                <c:pt idx="2">
                  <c:v>0.2</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全くない</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Sheet1!$B$2:$B$4</c:f>
              <c:numCache>
                <c:formatCode>General</c:formatCode>
                <c:ptCount val="3"/>
                <c:pt idx="0">
                  <c:v>82.5</c:v>
                </c:pt>
                <c:pt idx="1">
                  <c:v>91.9</c:v>
                </c:pt>
                <c:pt idx="2">
                  <c:v>74.400000000000006</c:v>
                </c:pt>
              </c:numCache>
            </c:numRef>
          </c:val>
          <c:extLst>
            <c:ext xmlns:c16="http://schemas.microsoft.com/office/drawing/2014/chart" uri="{C3380CC4-5D6E-409C-BE32-E72D297353CC}">
              <c16:uniqueId val="{00000000-9EDF-4A77-8234-7D8110994965}"/>
            </c:ext>
          </c:extLst>
        </c:ser>
        <c:ser>
          <c:idx val="1"/>
          <c:order val="1"/>
          <c:tx>
            <c:strRef>
              <c:f>Sheet1!$C$1</c:f>
              <c:strCache>
                <c:ptCount val="1"/>
                <c:pt idx="0">
                  <c:v>まれにある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Sheet1!$C$2:$C$4</c:f>
              <c:numCache>
                <c:formatCode>General</c:formatCode>
                <c:ptCount val="3"/>
                <c:pt idx="0">
                  <c:v>9.5</c:v>
                </c:pt>
                <c:pt idx="1">
                  <c:v>4.7</c:v>
                </c:pt>
                <c:pt idx="2">
                  <c:v>13.7</c:v>
                </c:pt>
              </c:numCache>
            </c:numRef>
          </c:val>
          <c:extLst>
            <c:ext xmlns:c16="http://schemas.microsoft.com/office/drawing/2014/chart" uri="{C3380CC4-5D6E-409C-BE32-E72D297353CC}">
              <c16:uniqueId val="{00000001-9EDF-4A77-8234-7D8110994965}"/>
            </c:ext>
          </c:extLst>
        </c:ser>
        <c:ser>
          <c:idx val="2"/>
          <c:order val="2"/>
          <c:tx>
            <c:strRef>
              <c:f>Sheet1!$D$1</c:f>
              <c:strCache>
                <c:ptCount val="1"/>
                <c:pt idx="0">
                  <c:v>時々ある</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Sheet1!$D$2:$D$4</c:f>
              <c:numCache>
                <c:formatCode>General</c:formatCode>
                <c:ptCount val="3"/>
                <c:pt idx="0">
                  <c:v>4.5</c:v>
                </c:pt>
                <c:pt idx="1">
                  <c:v>2.1</c:v>
                </c:pt>
                <c:pt idx="2">
                  <c:v>6.6</c:v>
                </c:pt>
              </c:numCache>
            </c:numRef>
          </c:val>
          <c:extLst>
            <c:ext xmlns:c16="http://schemas.microsoft.com/office/drawing/2014/chart" uri="{C3380CC4-5D6E-409C-BE32-E72D297353CC}">
              <c16:uniqueId val="{00000002-9EDF-4A77-8234-7D8110994965}"/>
            </c:ext>
          </c:extLst>
        </c:ser>
        <c:ser>
          <c:idx val="3"/>
          <c:order val="3"/>
          <c:tx>
            <c:strRef>
              <c:f>Sheet1!$E$1</c:f>
              <c:strCache>
                <c:ptCount val="1"/>
                <c:pt idx="0">
                  <c:v>よくある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Sheet1!$E$2:$E$4</c:f>
              <c:numCache>
                <c:formatCode>General</c:formatCode>
                <c:ptCount val="3"/>
                <c:pt idx="0">
                  <c:v>2.1</c:v>
                </c:pt>
                <c:pt idx="1">
                  <c:v>1</c:v>
                </c:pt>
                <c:pt idx="2">
                  <c:v>3.2</c:v>
                </c:pt>
              </c:numCache>
            </c:numRef>
          </c:val>
          <c:extLst>
            <c:ext xmlns:c16="http://schemas.microsoft.com/office/drawing/2014/chart" uri="{C3380CC4-5D6E-409C-BE32-E72D297353CC}">
              <c16:uniqueId val="{00000003-9EDF-4A77-8234-7D8110994965}"/>
            </c:ext>
          </c:extLst>
        </c:ser>
        <c:ser>
          <c:idx val="4"/>
          <c:order val="4"/>
          <c:tx>
            <c:strRef>
              <c:f>Sheet1!$F$1</c:f>
              <c:strCache>
                <c:ptCount val="1"/>
                <c:pt idx="0">
                  <c:v>いつもある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Sheet1!$F$2:$F$4</c:f>
              <c:numCache>
                <c:formatCode>General</c:formatCode>
                <c:ptCount val="3"/>
                <c:pt idx="0">
                  <c:v>1.2</c:v>
                </c:pt>
                <c:pt idx="1">
                  <c:v>0.4</c:v>
                </c:pt>
                <c:pt idx="2">
                  <c:v>1.9</c:v>
                </c:pt>
              </c:numCache>
            </c:numRef>
          </c:val>
          <c:extLst>
            <c:ext xmlns:c16="http://schemas.microsoft.com/office/drawing/2014/chart" uri="{C3380CC4-5D6E-409C-BE32-E72D297353CC}">
              <c16:uniqueId val="{00000004-9EDF-4A77-8234-7D8110994965}"/>
            </c:ext>
          </c:extLst>
        </c:ser>
        <c:ser>
          <c:idx val="5"/>
          <c:order val="5"/>
          <c:tx>
            <c:strRef>
              <c:f>Sheet1!$G$1</c:f>
              <c:strCache>
                <c:ptCount val="1"/>
                <c:pt idx="0">
                  <c:v>無回答</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全体</c:v>
                </c:pt>
                <c:pt idx="1">
                  <c:v>女子</c:v>
                </c:pt>
                <c:pt idx="2">
                  <c:v>男子</c:v>
                </c:pt>
              </c:strCache>
            </c:strRef>
          </c:cat>
          <c:val>
            <c:numRef>
              <c:f>Sheet1!$G$2:$G$4</c:f>
              <c:numCache>
                <c:formatCode>General</c:formatCode>
                <c:ptCount val="3"/>
                <c:pt idx="0">
                  <c:v>0.3</c:v>
                </c:pt>
                <c:pt idx="1">
                  <c:v>0.1</c:v>
                </c:pt>
                <c:pt idx="2">
                  <c:v>0.2</c:v>
                </c:pt>
              </c:numCache>
            </c:numRef>
          </c:val>
          <c:extLst>
            <c:ext xmlns:c16="http://schemas.microsoft.com/office/drawing/2014/chart" uri="{C3380CC4-5D6E-409C-BE32-E72D297353CC}">
              <c16:uniqueId val="{00000005-9EDF-4A77-8234-7D8110994965}"/>
            </c:ext>
          </c:extLst>
        </c:ser>
        <c:dLbls>
          <c:showLegendKey val="0"/>
          <c:showVal val="0"/>
          <c:showCatName val="0"/>
          <c:showSerName val="0"/>
          <c:showPercent val="0"/>
          <c:showBubbleSize val="0"/>
        </c:dLbls>
        <c:gapWidth val="150"/>
        <c:overlap val="100"/>
        <c:axId val="1426617328"/>
        <c:axId val="2019031120"/>
      </c:barChart>
      <c:catAx>
        <c:axId val="142661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19031120"/>
        <c:crosses val="autoZero"/>
        <c:auto val="1"/>
        <c:lblAlgn val="ctr"/>
        <c:lblOffset val="100"/>
        <c:noMultiLvlLbl val="0"/>
      </c:catAx>
      <c:valAx>
        <c:axId val="2019031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266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682E228-C8ED-4784-00F2-A380CA8FE6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3D057BA-E91A-106A-B1D9-3D26A8FCEC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B95E6-A56E-4A91-BAEA-2BCB61593D91}" type="datetimeFigureOut">
              <a:rPr kumimoji="1" lang="ja-JP" altLang="en-US" smtClean="0"/>
              <a:t>2025/3/24</a:t>
            </a:fld>
            <a:endParaRPr kumimoji="1" lang="ja-JP" altLang="en-US"/>
          </a:p>
        </p:txBody>
      </p:sp>
      <p:sp>
        <p:nvSpPr>
          <p:cNvPr id="4" name="フッター プレースホルダー 3">
            <a:extLst>
              <a:ext uri="{FF2B5EF4-FFF2-40B4-BE49-F238E27FC236}">
                <a16:creationId xmlns:a16="http://schemas.microsoft.com/office/drawing/2014/main" id="{75DBE7B7-B6E7-63F6-DE1C-5D24E649B5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0AE7D0B-E489-6A43-AF5E-5BF8D0C4E0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F71B30-1DA2-4E5A-BFD6-ABB5A85F9A2D}" type="slidenum">
              <a:rPr kumimoji="1" lang="ja-JP" altLang="en-US" smtClean="0"/>
              <a:t>‹#›</a:t>
            </a:fld>
            <a:endParaRPr kumimoji="1" lang="ja-JP" altLang="en-US"/>
          </a:p>
        </p:txBody>
      </p:sp>
    </p:spTree>
    <p:extLst>
      <p:ext uri="{BB962C8B-B14F-4D97-AF65-F5344CB8AC3E}">
        <p14:creationId xmlns:p14="http://schemas.microsoft.com/office/powerpoint/2010/main" val="201770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248B9-95DE-45D9-897A-199A5F8C392C}"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685800" y="630237"/>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3887785"/>
            <a:ext cx="5486400" cy="4625977"/>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AB55D-7493-45EE-9D98-6EFEBB8D6193}" type="slidenum">
              <a:rPr kumimoji="1" lang="ja-JP" altLang="en-US" smtClean="0"/>
              <a:t>‹#›</a:t>
            </a:fld>
            <a:endParaRPr kumimoji="1" lang="ja-JP" altLang="en-US"/>
          </a:p>
        </p:txBody>
      </p:sp>
    </p:spTree>
    <p:extLst>
      <p:ext uri="{BB962C8B-B14F-4D97-AF65-F5344CB8AC3E}">
        <p14:creationId xmlns:p14="http://schemas.microsoft.com/office/powerpoint/2010/main" val="622543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AAB55D-7493-45EE-9D98-6EFEBB8D6193}" type="slidenum">
              <a:rPr kumimoji="1" lang="ja-JP" altLang="en-US" smtClean="0"/>
              <a:t>1</a:t>
            </a:fld>
            <a:endParaRPr kumimoji="1" lang="ja-JP" altLang="en-US"/>
          </a:p>
        </p:txBody>
      </p:sp>
    </p:spTree>
    <p:extLst>
      <p:ext uri="{BB962C8B-B14F-4D97-AF65-F5344CB8AC3E}">
        <p14:creationId xmlns:p14="http://schemas.microsoft.com/office/powerpoint/2010/main" val="220336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AAB55D-7493-45EE-9D98-6EFEBB8D6193}" type="slidenum">
              <a:rPr kumimoji="1" lang="ja-JP" altLang="en-US" smtClean="0"/>
              <a:t>10</a:t>
            </a:fld>
            <a:endParaRPr kumimoji="1" lang="ja-JP" altLang="en-US"/>
          </a:p>
        </p:txBody>
      </p:sp>
    </p:spTree>
    <p:extLst>
      <p:ext uri="{BB962C8B-B14F-4D97-AF65-F5344CB8AC3E}">
        <p14:creationId xmlns:p14="http://schemas.microsoft.com/office/powerpoint/2010/main" val="298870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EDA3-49A3-7F98-ECD5-EA8A6BD829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A4D1E5-79AD-F373-9089-49003E498921}"/>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39524D00-3A9B-FBD4-155F-76C04226B25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24BA6DC-DE2B-FCF3-AC54-D48042F170A9}"/>
              </a:ext>
            </a:extLst>
          </p:cNvPr>
          <p:cNvSpPr>
            <a:spLocks noGrp="1"/>
          </p:cNvSpPr>
          <p:nvPr>
            <p:ph type="sldNum" sz="quarter" idx="5"/>
          </p:nvPr>
        </p:nvSpPr>
        <p:spPr/>
        <p:txBody>
          <a:bodyPr/>
          <a:lstStyle/>
          <a:p>
            <a:fld id="{E8AAB55D-7493-45EE-9D98-6EFEBB8D6193}" type="slidenum">
              <a:rPr kumimoji="1" lang="ja-JP" altLang="en-US" smtClean="0"/>
              <a:t>11</a:t>
            </a:fld>
            <a:endParaRPr kumimoji="1" lang="ja-JP" altLang="en-US"/>
          </a:p>
        </p:txBody>
      </p:sp>
    </p:spTree>
    <p:extLst>
      <p:ext uri="{BB962C8B-B14F-4D97-AF65-F5344CB8AC3E}">
        <p14:creationId xmlns:p14="http://schemas.microsoft.com/office/powerpoint/2010/main" val="108674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AAB55D-7493-45EE-9D98-6EFEBB8D6193}" type="slidenum">
              <a:rPr kumimoji="1" lang="ja-JP" altLang="en-US" smtClean="0"/>
              <a:t>12</a:t>
            </a:fld>
            <a:endParaRPr kumimoji="1" lang="ja-JP" altLang="en-US"/>
          </a:p>
        </p:txBody>
      </p:sp>
    </p:spTree>
    <p:extLst>
      <p:ext uri="{BB962C8B-B14F-4D97-AF65-F5344CB8AC3E}">
        <p14:creationId xmlns:p14="http://schemas.microsoft.com/office/powerpoint/2010/main" val="107395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r>
              <a:rPr lang="ja-JP" altLang="en-US" sz="1800" dirty="0">
                <a:solidFill>
                  <a:srgbClr val="FF3C00"/>
                </a:solidFill>
                <a:latin typeface="ＭＳ ゴシック" panose="020B0609070205080204" pitchFamily="49" charset="-128"/>
                <a:ea typeface="ＭＳ ゴシック" panose="020B0609070205080204" pitchFamily="49" charset="-128"/>
              </a:rPr>
              <a:t>＜イラストについて＞</a:t>
            </a:r>
          </a:p>
          <a:p>
            <a:r>
              <a:rPr lang="ja-JP" altLang="en-US" sz="1800" dirty="0">
                <a:solidFill>
                  <a:srgbClr val="FF3C00"/>
                </a:solidFill>
                <a:latin typeface="ＭＳ ゴシック" panose="020B0609070205080204" pitchFamily="49" charset="-128"/>
                <a:ea typeface="ＭＳ ゴシック" panose="020B0609070205080204" pitchFamily="49" charset="-128"/>
              </a:rPr>
              <a:t>・イラストは無料配布物の場合のみ利用可能です。</a:t>
            </a:r>
          </a:p>
          <a:p>
            <a:r>
              <a:rPr lang="ja-JP" altLang="en-US" sz="1800" dirty="0">
                <a:solidFill>
                  <a:srgbClr val="FF3C00"/>
                </a:solidFill>
                <a:latin typeface="ＭＳ ゴシック" panose="020B0609070205080204" pitchFamily="49" charset="-128"/>
                <a:ea typeface="ＭＳ ゴシック" panose="020B0609070205080204" pitchFamily="49" charset="-128"/>
              </a:rPr>
              <a:t>・禁止事項</a:t>
            </a:r>
          </a:p>
          <a:p>
            <a:r>
              <a:rPr lang="ja-JP" altLang="en-US" sz="1800" dirty="0">
                <a:solidFill>
                  <a:srgbClr val="FF3C00"/>
                </a:solidFill>
                <a:latin typeface="ＭＳ ゴシック" panose="020B0609070205080204" pitchFamily="49" charset="-128"/>
                <a:ea typeface="ＭＳ ゴシック" panose="020B0609070205080204" pitchFamily="49" charset="-128"/>
              </a:rPr>
              <a:t>　イメージそのものや加工の施されたイメージの再販</a:t>
            </a:r>
          </a:p>
          <a:p>
            <a:r>
              <a:rPr lang="ja-JP" altLang="en-US" sz="1800" dirty="0">
                <a:solidFill>
                  <a:srgbClr val="FF3C00"/>
                </a:solidFill>
                <a:latin typeface="ＭＳ ゴシック" panose="020B0609070205080204" pitchFamily="49" charset="-128"/>
                <a:ea typeface="ＭＳ ゴシック" panose="020B0609070205080204" pitchFamily="49" charset="-128"/>
              </a:rPr>
              <a:t>　サービスマークやトレードマークとしての利用</a:t>
            </a:r>
          </a:p>
          <a:p>
            <a:r>
              <a:rPr lang="ja-JP" altLang="en-US" sz="1800" dirty="0">
                <a:solidFill>
                  <a:srgbClr val="FF3C00"/>
                </a:solidFill>
                <a:latin typeface="ＭＳ ゴシック" panose="020B0609070205080204" pitchFamily="49" charset="-128"/>
                <a:ea typeface="ＭＳ ゴシック" panose="020B0609070205080204" pitchFamily="49" charset="-128"/>
              </a:rPr>
              <a:t>　宗教や政治、思想に関する利用</a:t>
            </a:r>
          </a:p>
          <a:p>
            <a:r>
              <a:rPr lang="ja-JP" altLang="en-US" sz="1800" dirty="0">
                <a:solidFill>
                  <a:srgbClr val="FF3C00"/>
                </a:solidFill>
                <a:latin typeface="ＭＳ ゴシック" panose="020B0609070205080204" pitchFamily="49" charset="-128"/>
                <a:ea typeface="ＭＳ ゴシック" panose="020B0609070205080204" pitchFamily="49" charset="-128"/>
              </a:rPr>
              <a:t>　違法、虚偽、誹謗中傷、権利侵害の内容を含むなど公序良俗に反する利用</a:t>
            </a:r>
          </a:p>
          <a:p>
            <a:endParaRPr kumimoji="1" lang="ja-JP" altLang="en-US" dirty="0"/>
          </a:p>
        </p:txBody>
      </p:sp>
      <p:sp>
        <p:nvSpPr>
          <p:cNvPr id="4" name="スライド番号プレースホルダー 3"/>
          <p:cNvSpPr>
            <a:spLocks noGrp="1"/>
          </p:cNvSpPr>
          <p:nvPr>
            <p:ph type="sldNum" sz="quarter" idx="5"/>
          </p:nvPr>
        </p:nvSpPr>
        <p:spPr/>
        <p:txBody>
          <a:bodyPr/>
          <a:lstStyle/>
          <a:p>
            <a:fld id="{E8AAB55D-7493-45EE-9D98-6EFEBB8D6193}" type="slidenum">
              <a:rPr kumimoji="1" lang="ja-JP" altLang="en-US" smtClean="0"/>
              <a:t>13</a:t>
            </a:fld>
            <a:endParaRPr kumimoji="1" lang="ja-JP" altLang="en-US"/>
          </a:p>
        </p:txBody>
      </p:sp>
    </p:spTree>
    <p:extLst>
      <p:ext uri="{BB962C8B-B14F-4D97-AF65-F5344CB8AC3E}">
        <p14:creationId xmlns:p14="http://schemas.microsoft.com/office/powerpoint/2010/main" val="290284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14</a:t>
            </a:fld>
            <a:endParaRPr lang="en-US" altLang="ja-JP" dirty="0"/>
          </a:p>
        </p:txBody>
      </p:sp>
    </p:spTree>
    <p:extLst>
      <p:ext uri="{BB962C8B-B14F-4D97-AF65-F5344CB8AC3E}">
        <p14:creationId xmlns:p14="http://schemas.microsoft.com/office/powerpoint/2010/main" val="376854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15</a:t>
            </a:fld>
            <a:endParaRPr lang="en-US" altLang="ja-JP" dirty="0"/>
          </a:p>
        </p:txBody>
      </p:sp>
    </p:spTree>
    <p:extLst>
      <p:ext uri="{BB962C8B-B14F-4D97-AF65-F5344CB8AC3E}">
        <p14:creationId xmlns:p14="http://schemas.microsoft.com/office/powerpoint/2010/main" val="374262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16</a:t>
            </a:fld>
            <a:endParaRPr lang="en-US" altLang="ja-JP" dirty="0"/>
          </a:p>
        </p:txBody>
      </p:sp>
    </p:spTree>
    <p:extLst>
      <p:ext uri="{BB962C8B-B14F-4D97-AF65-F5344CB8AC3E}">
        <p14:creationId xmlns:p14="http://schemas.microsoft.com/office/powerpoint/2010/main" val="166728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A56AEF2E-EBF5-4131-B268-49F6EC8530FF}"/>
              </a:ext>
            </a:extLst>
          </p:cNvPr>
          <p:cNvSpPr>
            <a:spLocks noGrp="1"/>
          </p:cNvSpPr>
          <p:nvPr>
            <p:ph type="dt" idx="1"/>
          </p:nvPr>
        </p:nvSpPr>
        <p:spPr/>
        <p:txBody>
          <a:bodyPr/>
          <a:lstStyle/>
          <a:p>
            <a:r>
              <a:rPr kumimoji="1" lang="en-US" altLang="ja-JP"/>
              <a:t>2024/7/22</a:t>
            </a:r>
            <a:endParaRPr kumimoji="1" lang="ja-JP" altLang="en-US"/>
          </a:p>
        </p:txBody>
      </p:sp>
    </p:spTree>
    <p:extLst>
      <p:ext uri="{BB962C8B-B14F-4D97-AF65-F5344CB8AC3E}">
        <p14:creationId xmlns:p14="http://schemas.microsoft.com/office/powerpoint/2010/main" val="681617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5F111DA3-2B4B-47C9-9DF3-FD555FB52C86}"/>
              </a:ext>
            </a:extLst>
          </p:cNvPr>
          <p:cNvSpPr>
            <a:spLocks noGrp="1"/>
          </p:cNvSpPr>
          <p:nvPr>
            <p:ph type="dt" idx="1"/>
          </p:nvPr>
        </p:nvSpPr>
        <p:spPr/>
        <p:txBody>
          <a:bodyPr/>
          <a:lstStyle/>
          <a:p>
            <a:r>
              <a:rPr kumimoji="1" lang="en-US" altLang="ja-JP"/>
              <a:t>2024/7/22</a:t>
            </a:r>
            <a:endParaRPr kumimoji="1" lang="ja-JP" altLang="en-US"/>
          </a:p>
        </p:txBody>
      </p:sp>
    </p:spTree>
    <p:extLst>
      <p:ext uri="{BB962C8B-B14F-4D97-AF65-F5344CB8AC3E}">
        <p14:creationId xmlns:p14="http://schemas.microsoft.com/office/powerpoint/2010/main" val="243034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5F111DA3-2B4B-47C9-9DF3-FD555FB52C86}"/>
              </a:ext>
            </a:extLst>
          </p:cNvPr>
          <p:cNvSpPr>
            <a:spLocks noGrp="1"/>
          </p:cNvSpPr>
          <p:nvPr>
            <p:ph type="dt" idx="1"/>
          </p:nvPr>
        </p:nvSpPr>
        <p:spPr/>
        <p:txBody>
          <a:bodyPr/>
          <a:lstStyle/>
          <a:p>
            <a:r>
              <a:rPr kumimoji="1" lang="en-US" altLang="ja-JP"/>
              <a:t>2024/7/22</a:t>
            </a:r>
            <a:endParaRPr kumimoji="1" lang="ja-JP" altLang="en-US"/>
          </a:p>
        </p:txBody>
      </p:sp>
    </p:spTree>
    <p:extLst>
      <p:ext uri="{BB962C8B-B14F-4D97-AF65-F5344CB8AC3E}">
        <p14:creationId xmlns:p14="http://schemas.microsoft.com/office/powerpoint/2010/main" val="36933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2</a:t>
            </a:fld>
            <a:endParaRPr lang="en-US" altLang="ja-JP" dirty="0"/>
          </a:p>
        </p:txBody>
      </p:sp>
    </p:spTree>
    <p:extLst>
      <p:ext uri="{BB962C8B-B14F-4D97-AF65-F5344CB8AC3E}">
        <p14:creationId xmlns:p14="http://schemas.microsoft.com/office/powerpoint/2010/main" val="349215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a:extLst>
              <a:ext uri="{FF2B5EF4-FFF2-40B4-BE49-F238E27FC236}">
                <a16:creationId xmlns:a16="http://schemas.microsoft.com/office/drawing/2014/main" id="{9D73D876-2325-4237-9CBC-81BC6A6FAE2C}"/>
              </a:ext>
            </a:extLst>
          </p:cNvPr>
          <p:cNvSpPr>
            <a:spLocks noGrp="1"/>
          </p:cNvSpPr>
          <p:nvPr>
            <p:ph type="dt" idx="1"/>
          </p:nvPr>
        </p:nvSpPr>
        <p:spPr/>
        <p:txBody>
          <a:bodyPr/>
          <a:lstStyle/>
          <a:p>
            <a:r>
              <a:rPr kumimoji="1" lang="en-US" altLang="ja-JP"/>
              <a:t>2024/7/22</a:t>
            </a:r>
            <a:endParaRPr kumimoji="1" lang="ja-JP" altLang="en-US"/>
          </a:p>
        </p:txBody>
      </p:sp>
    </p:spTree>
    <p:extLst>
      <p:ext uri="{BB962C8B-B14F-4D97-AF65-F5344CB8AC3E}">
        <p14:creationId xmlns:p14="http://schemas.microsoft.com/office/powerpoint/2010/main" val="407439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調査対象は：</a:t>
            </a:r>
            <a:r>
              <a:rPr kumimoji="1" lang="zh-TW" altLang="en-US" dirty="0"/>
              <a:t>高校２年生</a:t>
            </a:r>
            <a:r>
              <a:rPr kumimoji="1" lang="ja-JP" altLang="en-US" dirty="0"/>
              <a:t>です。参考としてください。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21</a:t>
            </a:fld>
            <a:endParaRPr lang="en-US" altLang="ja-JP" dirty="0"/>
          </a:p>
        </p:txBody>
      </p:sp>
    </p:spTree>
    <p:extLst>
      <p:ext uri="{BB962C8B-B14F-4D97-AF65-F5344CB8AC3E}">
        <p14:creationId xmlns:p14="http://schemas.microsoft.com/office/powerpoint/2010/main" val="161198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【P6】</a:t>
            </a:r>
            <a:r>
              <a:rPr kumimoji="1" lang="ja-JP" altLang="en-US" dirty="0">
                <a:latin typeface="+mn-ea"/>
                <a:ea typeface="+mn-ea"/>
              </a:rPr>
              <a:t>（１）インターネット等のメディアの利用状況　２）勉強・学習のための情報検索の利用時間（質問３）</a:t>
            </a:r>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22</a:t>
            </a:fld>
            <a:endParaRPr kumimoji="1" lang="ja-JP" altLang="en-US"/>
          </a:p>
        </p:txBody>
      </p:sp>
    </p:spTree>
    <p:extLst>
      <p:ext uri="{BB962C8B-B14F-4D97-AF65-F5344CB8AC3E}">
        <p14:creationId xmlns:p14="http://schemas.microsoft.com/office/powerpoint/2010/main" val="141760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【P7】</a:t>
            </a:r>
            <a:r>
              <a:rPr kumimoji="1" lang="ja-JP" altLang="en-US" dirty="0">
                <a:latin typeface="+mn-ea"/>
                <a:ea typeface="+mn-ea"/>
              </a:rPr>
              <a:t>（１）インターネット等のメディアの利用状況　３）勉強・学習以外のための情報検索の利用時間（質問４）</a:t>
            </a:r>
          </a:p>
          <a:p>
            <a:endParaRPr kumimoji="1" lang="ja-JP" altLang="en-US" dirty="0"/>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23</a:t>
            </a:fld>
            <a:endParaRPr kumimoji="1" lang="ja-JP" altLang="en-US"/>
          </a:p>
        </p:txBody>
      </p:sp>
    </p:spTree>
    <p:extLst>
      <p:ext uri="{BB962C8B-B14F-4D97-AF65-F5344CB8AC3E}">
        <p14:creationId xmlns:p14="http://schemas.microsoft.com/office/powerpoint/2010/main" val="1256876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【P8】</a:t>
            </a:r>
            <a:r>
              <a:rPr kumimoji="1" lang="ja-JP" altLang="en-US" dirty="0">
                <a:latin typeface="+mn-ea"/>
                <a:ea typeface="+mn-ea"/>
              </a:rPr>
              <a:t>（１）インターネット等のメディアの利用状況　４）平日１日当たりのゲームのための利用時間（質問５）</a:t>
            </a:r>
          </a:p>
          <a:p>
            <a:endParaRPr kumimoji="1" lang="ja-JP" altLang="en-US" dirty="0"/>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24</a:t>
            </a:fld>
            <a:endParaRPr kumimoji="1" lang="ja-JP" altLang="en-US"/>
          </a:p>
        </p:txBody>
      </p:sp>
    </p:spTree>
    <p:extLst>
      <p:ext uri="{BB962C8B-B14F-4D97-AF65-F5344CB8AC3E}">
        <p14:creationId xmlns:p14="http://schemas.microsoft.com/office/powerpoint/2010/main" val="254759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【P8】</a:t>
            </a:r>
            <a:r>
              <a:rPr kumimoji="1" lang="ja-JP" altLang="en-US" dirty="0">
                <a:latin typeface="+mn-ea"/>
                <a:ea typeface="+mn-ea"/>
              </a:rPr>
              <a:t>（１）インターネット等のメディアの利用状況　４）平日１日当たりのインターネット利用時間</a:t>
            </a:r>
            <a:r>
              <a:rPr kumimoji="1" lang="en-US" altLang="ja-JP" dirty="0">
                <a:latin typeface="+mn-ea"/>
                <a:ea typeface="+mn-ea"/>
              </a:rPr>
              <a:t>×</a:t>
            </a:r>
            <a:r>
              <a:rPr kumimoji="1" lang="ja-JP" altLang="en-US" dirty="0">
                <a:latin typeface="+mn-ea"/>
                <a:ea typeface="+mn-ea"/>
              </a:rPr>
              <a:t>ゲームのための利用時間（男子）</a:t>
            </a:r>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25</a:t>
            </a:fld>
            <a:endParaRPr kumimoji="1" lang="ja-JP" altLang="en-US"/>
          </a:p>
        </p:txBody>
      </p:sp>
    </p:spTree>
    <p:extLst>
      <p:ext uri="{BB962C8B-B14F-4D97-AF65-F5344CB8AC3E}">
        <p14:creationId xmlns:p14="http://schemas.microsoft.com/office/powerpoint/2010/main" val="238636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【P32】</a:t>
            </a:r>
            <a:r>
              <a:rPr kumimoji="1" lang="ja-JP" altLang="en-US" dirty="0">
                <a:latin typeface="+mn-ea"/>
                <a:ea typeface="+mn-ea"/>
              </a:rPr>
              <a:t>（２）インターネット利用に伴う問題行動等　２）インターネットの利用による学校の成績や学業への支障の頻度（質問２１）</a:t>
            </a:r>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26</a:t>
            </a:fld>
            <a:endParaRPr kumimoji="1" lang="ja-JP" altLang="en-US"/>
          </a:p>
        </p:txBody>
      </p:sp>
    </p:spTree>
    <p:extLst>
      <p:ext uri="{BB962C8B-B14F-4D97-AF65-F5344CB8AC3E}">
        <p14:creationId xmlns:p14="http://schemas.microsoft.com/office/powerpoint/2010/main" val="3839932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【P33】</a:t>
            </a:r>
            <a:r>
              <a:rPr kumimoji="1" lang="ja-JP" altLang="en-US" dirty="0">
                <a:latin typeface="+mn-ea"/>
                <a:ea typeface="+mn-ea"/>
              </a:rPr>
              <a:t>（２）インターネット利用に伴う問題行動等　４）インターネットの利用による睡眠時間への影響（質問２３）</a:t>
            </a:r>
          </a:p>
          <a:p>
            <a:endParaRPr kumimoji="1" lang="ja-JP" altLang="en-US" dirty="0"/>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27</a:t>
            </a:fld>
            <a:endParaRPr kumimoji="1" lang="ja-JP" altLang="en-US"/>
          </a:p>
        </p:txBody>
      </p:sp>
    </p:spTree>
    <p:extLst>
      <p:ext uri="{BB962C8B-B14F-4D97-AF65-F5344CB8AC3E}">
        <p14:creationId xmlns:p14="http://schemas.microsoft.com/office/powerpoint/2010/main" val="449298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【P34】</a:t>
            </a:r>
            <a:r>
              <a:rPr kumimoji="1" lang="ja-JP" altLang="en-US" dirty="0">
                <a:latin typeface="+mn-ea"/>
                <a:ea typeface="+mn-ea"/>
              </a:rPr>
              <a:t>（２）インターネット利用に伴う問題行動等　６）ゲームやアプリでお金を使いすぎた経験（質問２５）</a:t>
            </a:r>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28</a:t>
            </a:fld>
            <a:endParaRPr kumimoji="1" lang="ja-JP" altLang="en-US"/>
          </a:p>
        </p:txBody>
      </p:sp>
    </p:spTree>
    <p:extLst>
      <p:ext uri="{BB962C8B-B14F-4D97-AF65-F5344CB8AC3E}">
        <p14:creationId xmlns:p14="http://schemas.microsoft.com/office/powerpoint/2010/main" val="90566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CF22-C91D-1B47-8AAB-A2525601C6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DF4D7E-7117-5A1E-9447-128157A28365}"/>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35D1199C-BBB7-B72A-3E84-DCB72ECA85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【P35】</a:t>
            </a:r>
            <a:r>
              <a:rPr kumimoji="1" lang="ja-JP" altLang="en-US" dirty="0">
                <a:latin typeface="+mn-ea"/>
                <a:ea typeface="+mn-ea"/>
              </a:rPr>
              <a:t>（２）インターネット利用に伴う問題行動等７）悪口やいやがらせのメッセージやメールの送信・書き込みの経験（質問２６）</a:t>
            </a:r>
          </a:p>
        </p:txBody>
      </p:sp>
      <p:sp>
        <p:nvSpPr>
          <p:cNvPr id="4" name="スライド番号プレースホルダー 3">
            <a:extLst>
              <a:ext uri="{FF2B5EF4-FFF2-40B4-BE49-F238E27FC236}">
                <a16:creationId xmlns:a16="http://schemas.microsoft.com/office/drawing/2014/main" id="{C87E0CF8-8FEC-A3A1-5F49-F5064D3022DA}"/>
              </a:ext>
            </a:extLst>
          </p:cNvPr>
          <p:cNvSpPr>
            <a:spLocks noGrp="1"/>
          </p:cNvSpPr>
          <p:nvPr>
            <p:ph type="sldNum" sz="quarter" idx="5"/>
          </p:nvPr>
        </p:nvSpPr>
        <p:spPr/>
        <p:txBody>
          <a:bodyPr/>
          <a:lstStyle/>
          <a:p>
            <a:fld id="{52040AF0-E6BF-4E91-BE63-0FFF2085C27A}" type="slidenum">
              <a:rPr kumimoji="1" lang="ja-JP" altLang="en-US" smtClean="0"/>
              <a:t>29</a:t>
            </a:fld>
            <a:endParaRPr kumimoji="1" lang="ja-JP" altLang="en-US"/>
          </a:p>
        </p:txBody>
      </p:sp>
    </p:spTree>
    <p:extLst>
      <p:ext uri="{BB962C8B-B14F-4D97-AF65-F5344CB8AC3E}">
        <p14:creationId xmlns:p14="http://schemas.microsoft.com/office/powerpoint/2010/main" val="353438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3</a:t>
            </a:fld>
            <a:endParaRPr lang="en-US" altLang="ja-JP" dirty="0"/>
          </a:p>
        </p:txBody>
      </p:sp>
    </p:spTree>
    <p:extLst>
      <p:ext uri="{BB962C8B-B14F-4D97-AF65-F5344CB8AC3E}">
        <p14:creationId xmlns:p14="http://schemas.microsoft.com/office/powerpoint/2010/main" val="318220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出典：メディアリテラシーと健康行動に関する調査委員会報告書＜令和</a:t>
            </a:r>
            <a:r>
              <a:rPr lang="en-US" altLang="ja-JP" sz="1200" dirty="0">
                <a:latin typeface="+mn-ea"/>
                <a:ea typeface="+mn-ea"/>
              </a:rPr>
              <a:t>3</a:t>
            </a:r>
            <a:r>
              <a:rPr lang="ja-JP" altLang="en-US" sz="1200" dirty="0">
                <a:latin typeface="+mn-ea"/>
                <a:ea typeface="+mn-ea"/>
              </a:rPr>
              <a:t>年</a:t>
            </a:r>
            <a:r>
              <a:rPr lang="en-US" altLang="ja-JP" sz="1200" dirty="0">
                <a:latin typeface="+mn-ea"/>
                <a:ea typeface="+mn-ea"/>
              </a:rPr>
              <a:t>3</a:t>
            </a:r>
            <a:r>
              <a:rPr lang="ja-JP" altLang="en-US" sz="1200" dirty="0">
                <a:latin typeface="+mn-ea"/>
                <a:ea typeface="+mn-ea"/>
              </a:rPr>
              <a:t>月発行＞（公益財団法人日本学校保健会）</a:t>
            </a:r>
            <a:endParaRPr lang="en-US" altLang="ja-JP" sz="1200" dirty="0">
              <a:latin typeface="+mn-ea"/>
              <a:ea typeface="+mn-ea"/>
            </a:endParaRPr>
          </a:p>
          <a:p>
            <a:r>
              <a:rPr kumimoji="1" lang="en-US" altLang="ja-JP" dirty="0">
                <a:latin typeface="+mn-ea"/>
                <a:ea typeface="+mn-ea"/>
              </a:rPr>
              <a:t>【P35】</a:t>
            </a:r>
            <a:r>
              <a:rPr kumimoji="1" lang="ja-JP" altLang="en-US" dirty="0">
                <a:latin typeface="+mn-ea"/>
                <a:ea typeface="+mn-ea"/>
              </a:rPr>
              <a:t>（２）インターネット利用に伴う問題行動等　８）親に話しにくいサイトの閲覧経験（質問２７）</a:t>
            </a:r>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30</a:t>
            </a:fld>
            <a:endParaRPr kumimoji="1" lang="ja-JP" altLang="en-US"/>
          </a:p>
        </p:txBody>
      </p:sp>
    </p:spTree>
    <p:extLst>
      <p:ext uri="{BB962C8B-B14F-4D97-AF65-F5344CB8AC3E}">
        <p14:creationId xmlns:p14="http://schemas.microsoft.com/office/powerpoint/2010/main" val="139924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4</a:t>
            </a:fld>
            <a:endParaRPr lang="en-US" altLang="ja-JP" dirty="0"/>
          </a:p>
        </p:txBody>
      </p:sp>
    </p:spTree>
    <p:extLst>
      <p:ext uri="{BB962C8B-B14F-4D97-AF65-F5344CB8AC3E}">
        <p14:creationId xmlns:p14="http://schemas.microsoft.com/office/powerpoint/2010/main" val="246471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pPr defTabSz="914268">
              <a:defRPr/>
            </a:pPr>
            <a:r>
              <a:rPr kumimoji="1" lang="ja-JP" altLang="en-US" sz="1100" dirty="0">
                <a:latin typeface="+mn-ea"/>
                <a:ea typeface="+mn-ea"/>
              </a:rPr>
              <a:t>①目の健康：近視の環境要因に、屋外で過ごす時間の減少や近業（近い所を見る作業）の増加等が指摘されている。近視は一部の目の疾患と関連が大きいことが言われている。（参考：</a:t>
            </a:r>
            <a:r>
              <a:rPr kumimoji="1" lang="en-US" altLang="ja-JP" sz="1100" dirty="0">
                <a:latin typeface="+mn-ea"/>
                <a:ea typeface="+mn-ea"/>
              </a:rPr>
              <a:t>R6.8.16</a:t>
            </a:r>
            <a:r>
              <a:rPr kumimoji="1" lang="ja-JP" altLang="en-US" sz="1100" dirty="0">
                <a:latin typeface="+mn-ea"/>
                <a:ea typeface="+mn-ea"/>
              </a:rPr>
              <a:t>付け</a:t>
            </a:r>
            <a:r>
              <a:rPr kumimoji="1" lang="en-US" altLang="ja-JP" sz="1100" dirty="0">
                <a:latin typeface="+mn-ea"/>
                <a:ea typeface="+mn-ea"/>
              </a:rPr>
              <a:t>【</a:t>
            </a:r>
            <a:r>
              <a:rPr kumimoji="1" lang="ja-JP" altLang="en-US" sz="1100" dirty="0">
                <a:latin typeface="+mn-ea"/>
                <a:ea typeface="+mn-ea"/>
              </a:rPr>
              <a:t>保体課・事務連絡</a:t>
            </a:r>
            <a:r>
              <a:rPr kumimoji="1" lang="en-US" altLang="ja-JP" sz="1100" dirty="0">
                <a:latin typeface="+mn-ea"/>
                <a:ea typeface="+mn-ea"/>
              </a:rPr>
              <a:t>】</a:t>
            </a:r>
            <a:r>
              <a:rPr kumimoji="1" lang="ja-JP" altLang="en-US" sz="1100" dirty="0">
                <a:latin typeface="+mn-ea"/>
                <a:ea typeface="+mn-ea"/>
              </a:rPr>
              <a:t>子供の目の健康を守るための啓発資料について）</a:t>
            </a:r>
            <a:endParaRPr kumimoji="1" lang="en-US" altLang="ja-JP" sz="1100" dirty="0">
              <a:latin typeface="+mn-ea"/>
              <a:ea typeface="+mn-ea"/>
            </a:endParaRPr>
          </a:p>
          <a:p>
            <a:pPr defTabSz="914268">
              <a:defRPr/>
            </a:pPr>
            <a:endParaRPr kumimoji="1" lang="en-US" altLang="ja-JP" sz="1100" dirty="0">
              <a:latin typeface="+mn-ea"/>
              <a:ea typeface="+mn-ea"/>
            </a:endParaRPr>
          </a:p>
          <a:p>
            <a:pPr defTabSz="914268">
              <a:defRPr/>
            </a:pPr>
            <a:r>
              <a:rPr kumimoji="1" lang="ja-JP" altLang="en-US" sz="1100" dirty="0">
                <a:latin typeface="+mn-ea"/>
                <a:ea typeface="+mn-ea"/>
              </a:rPr>
              <a:t>②姿勢の悪化：児童生徒が学校で</a:t>
            </a:r>
            <a:r>
              <a:rPr kumimoji="1" lang="en-US" altLang="ja-JP" sz="1100" dirty="0">
                <a:latin typeface="+mn-ea"/>
                <a:ea typeface="+mn-ea"/>
              </a:rPr>
              <a:t>ICT</a:t>
            </a:r>
            <a:r>
              <a:rPr kumimoji="1" lang="ja-JP" altLang="en-US" sz="1100" dirty="0">
                <a:latin typeface="+mn-ea"/>
                <a:ea typeface="+mn-ea"/>
              </a:rPr>
              <a:t>機器を利用する際の姿勢は習慣化され、家庭での利用や生涯にわたっての</a:t>
            </a:r>
            <a:r>
              <a:rPr kumimoji="1" lang="en-US" altLang="ja-JP" sz="1100" dirty="0">
                <a:latin typeface="+mn-ea"/>
                <a:ea typeface="+mn-ea"/>
              </a:rPr>
              <a:t>ICT</a:t>
            </a:r>
            <a:r>
              <a:rPr kumimoji="1" lang="ja-JP" altLang="en-US" sz="1100" dirty="0">
                <a:latin typeface="+mn-ea"/>
                <a:ea typeface="+mn-ea"/>
              </a:rPr>
              <a:t>機器利用時の姿勢につながる可能性があるため、早い段階で適正な姿勢での</a:t>
            </a:r>
            <a:r>
              <a:rPr kumimoji="1" lang="en-US" altLang="ja-JP" sz="1100" dirty="0">
                <a:latin typeface="+mn-ea"/>
                <a:ea typeface="+mn-ea"/>
              </a:rPr>
              <a:t>ICT</a:t>
            </a:r>
            <a:r>
              <a:rPr kumimoji="1" lang="ja-JP" altLang="en-US" sz="1100" dirty="0">
                <a:latin typeface="+mn-ea"/>
                <a:ea typeface="+mn-ea"/>
              </a:rPr>
              <a:t>機器の利用を習慣化していくことが児童生徒の将来的な姿勢の悪化防止には有効です（参考：児童生徒の健康に配慮して</a:t>
            </a:r>
            <a:r>
              <a:rPr kumimoji="1" lang="en-US" altLang="ja-JP" sz="1100" dirty="0">
                <a:latin typeface="+mn-ea"/>
                <a:ea typeface="+mn-ea"/>
              </a:rPr>
              <a:t>ICT</a:t>
            </a:r>
            <a:r>
              <a:rPr kumimoji="1" lang="ja-JP" altLang="en-US" sz="1100" dirty="0">
                <a:latin typeface="+mn-ea"/>
                <a:ea typeface="+mn-ea"/>
              </a:rPr>
              <a:t>を活用するためのガイドブック</a:t>
            </a:r>
            <a:r>
              <a:rPr kumimoji="1" lang="en-US" altLang="ja-JP" sz="1100" dirty="0">
                <a:latin typeface="+mn-ea"/>
                <a:ea typeface="+mn-ea"/>
              </a:rPr>
              <a:t>P8</a:t>
            </a:r>
            <a:r>
              <a:rPr kumimoji="1" lang="ja-JP" altLang="en-US" sz="1100" dirty="0">
                <a:latin typeface="+mn-ea"/>
                <a:ea typeface="+mn-ea"/>
              </a:rPr>
              <a:t>、文部科学省）</a:t>
            </a:r>
            <a:endParaRPr kumimoji="1" lang="en-US" altLang="ja-JP" sz="1100" dirty="0">
              <a:latin typeface="+mn-ea"/>
              <a:ea typeface="+mn-ea"/>
            </a:endParaRPr>
          </a:p>
          <a:p>
            <a:pPr defTabSz="914268">
              <a:defRPr/>
            </a:pPr>
            <a:endParaRPr kumimoji="1" lang="en-US" altLang="ja-JP" sz="1100" dirty="0">
              <a:latin typeface="+mn-ea"/>
              <a:ea typeface="+mn-ea"/>
            </a:endParaRPr>
          </a:p>
          <a:p>
            <a:pPr defTabSz="914268">
              <a:defRPr/>
            </a:pPr>
            <a:r>
              <a:rPr kumimoji="1" lang="ja-JP" altLang="en-US" sz="1100" dirty="0">
                <a:latin typeface="+mn-ea"/>
                <a:ea typeface="+mn-ea"/>
              </a:rPr>
              <a:t>③生活習慣の乱れ：睡眠前に強い光を浴びると、入眠作業があるホルモン「メラトニン」の分泌が阻害され寝つきが悪くなります。したがって、睡眠前に</a:t>
            </a:r>
            <a:r>
              <a:rPr kumimoji="1" lang="en-US" altLang="ja-JP" sz="1100" dirty="0">
                <a:latin typeface="+mn-ea"/>
                <a:ea typeface="+mn-ea"/>
              </a:rPr>
              <a:t>ICT</a:t>
            </a:r>
            <a:r>
              <a:rPr kumimoji="1" lang="ja-JP" altLang="en-US" sz="1100" dirty="0">
                <a:latin typeface="+mn-ea"/>
                <a:ea typeface="+mn-ea"/>
              </a:rPr>
              <a:t>機器を利用すると、その画面の明るさから、寝つきが悪くなる可能性があります。夜更かしを防止する意味でも、睡眠前の強い光を発する</a:t>
            </a:r>
            <a:r>
              <a:rPr kumimoji="1" lang="en-US" altLang="ja-JP" sz="1100" dirty="0">
                <a:latin typeface="+mn-ea"/>
                <a:ea typeface="+mn-ea"/>
              </a:rPr>
              <a:t>ICT</a:t>
            </a:r>
            <a:r>
              <a:rPr kumimoji="1" lang="ja-JP" altLang="en-US" sz="1100" dirty="0">
                <a:latin typeface="+mn-ea"/>
                <a:ea typeface="+mn-ea"/>
              </a:rPr>
              <a:t>機器の利用を控えましょう（参考：児童生徒の健康に配慮して</a:t>
            </a:r>
            <a:r>
              <a:rPr kumimoji="1" lang="en-US" altLang="ja-JP" sz="1100" dirty="0">
                <a:latin typeface="+mn-ea"/>
                <a:ea typeface="+mn-ea"/>
              </a:rPr>
              <a:t>ICT</a:t>
            </a:r>
            <a:r>
              <a:rPr kumimoji="1" lang="ja-JP" altLang="en-US" sz="1100" dirty="0">
                <a:latin typeface="+mn-ea"/>
                <a:ea typeface="+mn-ea"/>
              </a:rPr>
              <a:t>を活用するためのガイドブック</a:t>
            </a:r>
            <a:r>
              <a:rPr kumimoji="1" lang="en-US" altLang="ja-JP" sz="1100" dirty="0">
                <a:latin typeface="+mn-ea"/>
                <a:ea typeface="+mn-ea"/>
              </a:rPr>
              <a:t>P</a:t>
            </a:r>
            <a:r>
              <a:rPr kumimoji="1" lang="ja-JP" altLang="en-US" sz="1100" dirty="0">
                <a:latin typeface="+mn-ea"/>
                <a:ea typeface="+mn-ea"/>
              </a:rPr>
              <a:t>１５、文部科学省）</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④学校生活：インターネットを利用している時間が長くて、学校の成績や学業に支障をきたすことがあるかについて、男子の７７．３％、女子の８２．３％が「ある」（「まれにある」「時々ある」「よくある」「いつもある」）と回答していた。</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（参考：</a:t>
            </a:r>
            <a:r>
              <a:rPr lang="ja-JP" altLang="en-US" sz="1100" dirty="0">
                <a:latin typeface="+mn-ea"/>
                <a:ea typeface="+mn-ea"/>
              </a:rPr>
              <a:t>メディアリテラシーと健康行動に関する調査委員会報告書＜令和</a:t>
            </a:r>
            <a:r>
              <a:rPr lang="en-US" altLang="ja-JP" sz="1100" dirty="0">
                <a:latin typeface="+mn-ea"/>
                <a:ea typeface="+mn-ea"/>
              </a:rPr>
              <a:t>3</a:t>
            </a:r>
            <a:r>
              <a:rPr lang="ja-JP" altLang="en-US" sz="1100" dirty="0">
                <a:latin typeface="+mn-ea"/>
                <a:ea typeface="+mn-ea"/>
              </a:rPr>
              <a:t>年</a:t>
            </a:r>
            <a:r>
              <a:rPr lang="en-US" altLang="ja-JP" sz="1100" dirty="0">
                <a:latin typeface="+mn-ea"/>
                <a:ea typeface="+mn-ea"/>
              </a:rPr>
              <a:t>3</a:t>
            </a:r>
            <a:r>
              <a:rPr lang="ja-JP" altLang="en-US" sz="1100" dirty="0">
                <a:latin typeface="+mn-ea"/>
                <a:ea typeface="+mn-ea"/>
              </a:rPr>
              <a:t>月発行＞（公益財団法人日本学校保健会）</a:t>
            </a:r>
            <a:endParaRPr lang="en-US" altLang="ja-JP" sz="1100" dirty="0">
              <a:latin typeface="+mn-ea"/>
              <a:ea typeface="+mn-ea"/>
            </a:endParaRPr>
          </a:p>
          <a:p>
            <a:r>
              <a:rPr kumimoji="1" lang="en-US" altLang="ja-JP" sz="1100" dirty="0">
                <a:latin typeface="+mn-ea"/>
                <a:ea typeface="+mn-ea"/>
              </a:rPr>
              <a:t>【P32】</a:t>
            </a:r>
            <a:r>
              <a:rPr kumimoji="1" lang="ja-JP" altLang="en-US" sz="1100" dirty="0">
                <a:latin typeface="+mn-ea"/>
                <a:ea typeface="+mn-ea"/>
              </a:rPr>
              <a:t>（２）インターネット利用に伴う問題行動等　２）インターネットの利用による学校の成績や学業への支障の頻度（質問２１））</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⑤対人関係：悪口や嫌がらせのメッセージやメールを送信したり、書き込みをしたりしたことがあるかについて、男子の１５．９％、女子の１１．９％が「ある」（「まれにある」「時々ある」「よくある」「いつもある」）と回答していた。</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（参考</a:t>
            </a:r>
            <a:r>
              <a:rPr lang="ja-JP" altLang="en-US" sz="1100" dirty="0">
                <a:latin typeface="+mn-ea"/>
                <a:ea typeface="+mn-ea"/>
              </a:rPr>
              <a:t>：メディアリテラシーと健康行動に関する調査委員会報告書＜令和</a:t>
            </a:r>
            <a:r>
              <a:rPr lang="en-US" altLang="ja-JP" sz="1100" dirty="0">
                <a:latin typeface="+mn-ea"/>
                <a:ea typeface="+mn-ea"/>
              </a:rPr>
              <a:t>3</a:t>
            </a:r>
            <a:r>
              <a:rPr lang="ja-JP" altLang="en-US" sz="1100" dirty="0">
                <a:latin typeface="+mn-ea"/>
                <a:ea typeface="+mn-ea"/>
              </a:rPr>
              <a:t>年</a:t>
            </a:r>
            <a:r>
              <a:rPr lang="en-US" altLang="ja-JP" sz="1100" dirty="0">
                <a:latin typeface="+mn-ea"/>
                <a:ea typeface="+mn-ea"/>
              </a:rPr>
              <a:t>3</a:t>
            </a:r>
            <a:r>
              <a:rPr lang="ja-JP" altLang="en-US" sz="1100" dirty="0">
                <a:latin typeface="+mn-ea"/>
                <a:ea typeface="+mn-ea"/>
              </a:rPr>
              <a:t>月発行＞（公益財団法人日本学校保健会）</a:t>
            </a:r>
            <a:endParaRPr lang="en-US" altLang="ja-JP" sz="1100" dirty="0">
              <a:latin typeface="+mn-ea"/>
              <a:ea typeface="+mn-ea"/>
            </a:endParaRPr>
          </a:p>
          <a:p>
            <a:r>
              <a:rPr kumimoji="1" lang="en-US" altLang="ja-JP" sz="1100" dirty="0">
                <a:latin typeface="+mn-ea"/>
                <a:ea typeface="+mn-ea"/>
              </a:rPr>
              <a:t>【P35】</a:t>
            </a:r>
            <a:r>
              <a:rPr kumimoji="1" lang="ja-JP" altLang="en-US" sz="1100" dirty="0">
                <a:latin typeface="+mn-ea"/>
                <a:ea typeface="+mn-ea"/>
              </a:rPr>
              <a:t>（２）インターネット利用に伴う問題行動等７）悪口やいやがらせのメッセージやメールの送信・書き込みの経験（質問２６））</a:t>
            </a:r>
            <a:endParaRPr kumimoji="1" lang="en-US" altLang="ja-JP" sz="1100" dirty="0">
              <a:latin typeface="+mn-ea"/>
              <a:ea typeface="+mn-ea"/>
            </a:endParaRPr>
          </a:p>
          <a:p>
            <a:pPr defTabSz="914268">
              <a:defRPr/>
            </a:pPr>
            <a:endParaRPr kumimoji="1" lang="en-US" altLang="ja-JP" sz="1100" dirty="0">
              <a:latin typeface="+mn-ea"/>
              <a:ea typeface="+mn-ea"/>
            </a:endParaRPr>
          </a:p>
          <a:p>
            <a:pPr defTabSz="914268">
              <a:defRPr/>
            </a:pPr>
            <a:r>
              <a:rPr kumimoji="1" lang="ja-JP" altLang="en-US" sz="1100" dirty="0">
                <a:latin typeface="+mn-ea"/>
                <a:ea typeface="+mn-ea"/>
              </a:rPr>
              <a:t>⑥社会生活：ゲームやアプリでお金を使いすぎたことがあるかについて、男子の２５．４％、女子の８．１％が「ある」（「まれにある」「時々ある」「よくある」「いつもある」）と回答していた。（参考</a:t>
            </a:r>
            <a:r>
              <a:rPr lang="ja-JP" altLang="en-US" sz="1100" dirty="0">
                <a:latin typeface="+mn-ea"/>
                <a:ea typeface="+mn-ea"/>
              </a:rPr>
              <a:t>：メディアリテラシーと健康行動に関する調査委員会報告書＜令和</a:t>
            </a:r>
            <a:r>
              <a:rPr lang="en-US" altLang="ja-JP" sz="1100" dirty="0">
                <a:latin typeface="+mn-ea"/>
                <a:ea typeface="+mn-ea"/>
              </a:rPr>
              <a:t>3</a:t>
            </a:r>
            <a:r>
              <a:rPr lang="ja-JP" altLang="en-US" sz="1100" dirty="0">
                <a:latin typeface="+mn-ea"/>
                <a:ea typeface="+mn-ea"/>
              </a:rPr>
              <a:t>年</a:t>
            </a:r>
            <a:r>
              <a:rPr lang="en-US" altLang="ja-JP" sz="1100" dirty="0">
                <a:latin typeface="+mn-ea"/>
                <a:ea typeface="+mn-ea"/>
              </a:rPr>
              <a:t>3</a:t>
            </a:r>
            <a:r>
              <a:rPr lang="ja-JP" altLang="en-US" sz="1100" dirty="0">
                <a:latin typeface="+mn-ea"/>
                <a:ea typeface="+mn-ea"/>
              </a:rPr>
              <a:t>月発行＞（公益財団法人日本学校保健会）</a:t>
            </a:r>
            <a:endParaRPr lang="en-US" altLang="ja-JP" sz="1100" dirty="0">
              <a:latin typeface="+mn-ea"/>
              <a:ea typeface="+mn-ea"/>
            </a:endParaRPr>
          </a:p>
          <a:p>
            <a:r>
              <a:rPr kumimoji="1" lang="en-US" altLang="ja-JP" sz="1100" dirty="0">
                <a:latin typeface="+mn-ea"/>
                <a:ea typeface="+mn-ea"/>
              </a:rPr>
              <a:t>【P34】</a:t>
            </a:r>
            <a:r>
              <a:rPr kumimoji="1" lang="ja-JP" altLang="en-US" sz="1100" dirty="0">
                <a:latin typeface="+mn-ea"/>
                <a:ea typeface="+mn-ea"/>
              </a:rPr>
              <a:t>（２）インターネット利用に伴う問題行動等　６）ゲームやアプリでお金を使いすぎた経験（質問２５））</a:t>
            </a:r>
          </a:p>
          <a:p>
            <a:pPr defTabSz="914268">
              <a:defRPr/>
            </a:pPr>
            <a:endParaRPr kumimoji="1" lang="ja-JP" altLang="en-US" dirty="0"/>
          </a:p>
        </p:txBody>
      </p:sp>
      <p:sp>
        <p:nvSpPr>
          <p:cNvPr id="4" name="スライド番号プレースホルダー 3"/>
          <p:cNvSpPr>
            <a:spLocks noGrp="1"/>
          </p:cNvSpPr>
          <p:nvPr>
            <p:ph type="sldNum" sz="quarter" idx="5"/>
          </p:nvPr>
        </p:nvSpPr>
        <p:spPr/>
        <p:txBody>
          <a:bodyPr/>
          <a:lstStyle/>
          <a:p>
            <a:fld id="{52040AF0-E6BF-4E91-BE63-0FFF2085C27A}" type="slidenum">
              <a:rPr kumimoji="1" lang="ja-JP" altLang="en-US" smtClean="0"/>
              <a:t>5</a:t>
            </a:fld>
            <a:endParaRPr kumimoji="1" lang="ja-JP" altLang="en-US"/>
          </a:p>
        </p:txBody>
      </p:sp>
    </p:spTree>
    <p:extLst>
      <p:ext uri="{BB962C8B-B14F-4D97-AF65-F5344CB8AC3E}">
        <p14:creationId xmlns:p14="http://schemas.microsoft.com/office/powerpoint/2010/main" val="33644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r>
              <a:rPr kumimoji="1" lang="ja-JP" altLang="en-US" dirty="0">
                <a:latin typeface="+mn-ea"/>
                <a:ea typeface="+mn-ea"/>
              </a:rPr>
              <a:t>（参考）学校保健統計調査（文部科学省）</a:t>
            </a:r>
            <a:endParaRPr kumimoji="1" lang="en-US" altLang="ja-JP" dirty="0">
              <a:latin typeface="+mn-ea"/>
              <a:ea typeface="+mn-ea"/>
            </a:endParaRPr>
          </a:p>
          <a:p>
            <a:r>
              <a:rPr kumimoji="1" lang="en-US" altLang="ja-JP" dirty="0">
                <a:latin typeface="+mn-ea"/>
                <a:ea typeface="+mn-ea"/>
              </a:rPr>
              <a:t>https://www.mext.go.jp/b_menu/toukei/chousa05/hoken/1268826.htm</a:t>
            </a: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全国　年齢別　裸眼視力１．０未満の者の割合</a:t>
            </a:r>
            <a:r>
              <a:rPr kumimoji="1" lang="en-US" altLang="ja-JP" dirty="0">
                <a:latin typeface="+mn-ea"/>
                <a:ea typeface="+mn-ea"/>
              </a:rPr>
              <a:t>)</a:t>
            </a:r>
          </a:p>
          <a:p>
            <a:r>
              <a:rPr kumimoji="1" lang="en-US" altLang="ja-JP" dirty="0">
                <a:latin typeface="+mn-ea"/>
                <a:ea typeface="+mn-ea"/>
              </a:rPr>
              <a:t>https://www.e-stat.go.jp/stat-search/files?page=1&amp;toukei=00400002&amp;tstat=000001011648</a:t>
            </a:r>
          </a:p>
          <a:p>
            <a:endParaRPr kumimoji="1" lang="en-US" altLang="ja-JP" dirty="0"/>
          </a:p>
          <a:p>
            <a:endParaRPr kumimoji="1" lang="en-US" altLang="ja-JP" dirty="0"/>
          </a:p>
          <a:p>
            <a:r>
              <a:rPr kumimoji="1" lang="ja-JP" altLang="en-US" dirty="0"/>
              <a:t>埼玉県</a:t>
            </a:r>
            <a:endParaRPr kumimoji="1" lang="en-US" altLang="ja-JP" dirty="0"/>
          </a:p>
          <a:p>
            <a:r>
              <a:rPr kumimoji="1" lang="en-US" altLang="ja-JP" dirty="0"/>
              <a:t>https://www.pref.saitama.lg.jp/a0206/a218/index.html</a:t>
            </a:r>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6</a:t>
            </a:fld>
            <a:endParaRPr lang="en-US" altLang="ja-JP" dirty="0"/>
          </a:p>
        </p:txBody>
      </p:sp>
    </p:spTree>
    <p:extLst>
      <p:ext uri="{BB962C8B-B14F-4D97-AF65-F5344CB8AC3E}">
        <p14:creationId xmlns:p14="http://schemas.microsoft.com/office/powerpoint/2010/main" val="291438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7</a:t>
            </a:fld>
            <a:endParaRPr lang="en-US" altLang="ja-JP" dirty="0"/>
          </a:p>
        </p:txBody>
      </p:sp>
    </p:spTree>
    <p:extLst>
      <p:ext uri="{BB962C8B-B14F-4D97-AF65-F5344CB8AC3E}">
        <p14:creationId xmlns:p14="http://schemas.microsoft.com/office/powerpoint/2010/main" val="169456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23DCA75-D2D0-4E61-8C74-FBA3DA8514F0}" type="slidenum">
              <a:rPr lang="en-US" altLang="ja-JP" smtClean="0"/>
              <a:pPr>
                <a:defRPr/>
              </a:pPr>
              <a:t>8</a:t>
            </a:fld>
            <a:endParaRPr lang="en-US" altLang="ja-JP" dirty="0"/>
          </a:p>
        </p:txBody>
      </p:sp>
    </p:spTree>
    <p:extLst>
      <p:ext uri="{BB962C8B-B14F-4D97-AF65-F5344CB8AC3E}">
        <p14:creationId xmlns:p14="http://schemas.microsoft.com/office/powerpoint/2010/main" val="364311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AAB55D-7493-45EE-9D98-6EFEBB8D6193}" type="slidenum">
              <a:rPr kumimoji="1" lang="ja-JP" altLang="en-US" smtClean="0"/>
              <a:t>9</a:t>
            </a:fld>
            <a:endParaRPr kumimoji="1" lang="ja-JP" altLang="en-US"/>
          </a:p>
        </p:txBody>
      </p:sp>
    </p:spTree>
    <p:extLst>
      <p:ext uri="{BB962C8B-B14F-4D97-AF65-F5344CB8AC3E}">
        <p14:creationId xmlns:p14="http://schemas.microsoft.com/office/powerpoint/2010/main" val="180210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6719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40423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18064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88830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1764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346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8711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06347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31578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80738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F638C196-BC10-466A-9D5C-7229EFAA9194}" type="datetimeFigureOut">
              <a:rPr kumimoji="1" lang="ja-JP" altLang="en-US" smtClean="0"/>
              <a:t>2025/3/24</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2261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C196-BC10-466A-9D5C-7229EFAA9194}" type="datetimeFigureOut">
              <a:rPr kumimoji="1" lang="ja-JP" altLang="en-US" smtClean="0"/>
              <a:t>2025/3/24</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410692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mext.go.jp/b_menu/houdou/2024/attach/mext_01403.html"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mext.go.jp/a_menu/shotou/zyouhou/detail/mext_00001.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gankaikai.or.jp/info/detail/post_132.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mext.go.jp/content/20230901-mxt_kenshoku-000013234_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xt.go.jp/component/a_menu/education/micro_detail/__icsFiles/afieldfile/2018/08/14/1408183_5.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gakkohoken.jp/books/archives/247"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780A7-4C54-4BB6-A821-24504A374A69}"/>
              </a:ext>
            </a:extLst>
          </p:cNvPr>
          <p:cNvSpPr>
            <a:spLocks noGrp="1"/>
          </p:cNvSpPr>
          <p:nvPr>
            <p:ph type="ctrTitle"/>
          </p:nvPr>
        </p:nvSpPr>
        <p:spPr>
          <a:xfrm>
            <a:off x="1524000" y="1705068"/>
            <a:ext cx="9144000" cy="3052462"/>
          </a:xfrm>
          <a:solidFill>
            <a:schemeClr val="accent1"/>
          </a:solidFill>
        </p:spPr>
        <p:txBody>
          <a:bodyPr anchor="ctr">
            <a:norm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健康に</a:t>
            </a:r>
            <a:r>
              <a:rPr lang="ja-JP" altLang="en-US" b="1" dirty="0">
                <a:solidFill>
                  <a:schemeClr val="bg1"/>
                </a:solidFill>
                <a:latin typeface="BIZ UDPゴシック" panose="020B0400000000000000" pitchFamily="50" charset="-128"/>
                <a:ea typeface="BIZ UDPゴシック" panose="020B0400000000000000" pitchFamily="50" charset="-128"/>
              </a:rPr>
              <a:t>留意した</a:t>
            </a:r>
            <a:br>
              <a:rPr lang="en-US" altLang="ja-JP" b="1" dirty="0">
                <a:solidFill>
                  <a:schemeClr val="bg1"/>
                </a:solidFill>
                <a:latin typeface="BIZ UDPゴシック" panose="020B0400000000000000" pitchFamily="50" charset="-128"/>
                <a:ea typeface="BIZ UDPゴシック" panose="020B0400000000000000" pitchFamily="50" charset="-128"/>
              </a:rPr>
            </a:br>
            <a:r>
              <a:rPr kumimoji="1" lang="en-US" altLang="ja-JP" b="1" dirty="0">
                <a:solidFill>
                  <a:schemeClr val="bg1"/>
                </a:solidFill>
                <a:latin typeface="BIZ UDPゴシック" panose="020B0400000000000000" pitchFamily="50" charset="-128"/>
                <a:ea typeface="BIZ UDPゴシック" panose="020B0400000000000000" pitchFamily="50" charset="-128"/>
              </a:rPr>
              <a:t>ICT</a:t>
            </a:r>
            <a:r>
              <a:rPr kumimoji="1" lang="ja-JP" altLang="en-US" b="1" dirty="0">
                <a:solidFill>
                  <a:schemeClr val="bg1"/>
                </a:solidFill>
                <a:latin typeface="BIZ UDPゴシック" panose="020B0400000000000000" pitchFamily="50" charset="-128"/>
                <a:ea typeface="BIZ UDPゴシック" panose="020B0400000000000000" pitchFamily="50" charset="-128"/>
              </a:rPr>
              <a:t>機器の</a:t>
            </a:r>
            <a:br>
              <a:rPr kumimoji="1" lang="en-US" altLang="ja-JP" b="1" dirty="0">
                <a:solidFill>
                  <a:schemeClr val="bg1"/>
                </a:solidFill>
                <a:latin typeface="BIZ UDPゴシック" panose="020B0400000000000000" pitchFamily="50" charset="-128"/>
                <a:ea typeface="BIZ UDPゴシック" panose="020B0400000000000000" pitchFamily="50" charset="-128"/>
              </a:rPr>
            </a:br>
            <a:r>
              <a:rPr kumimoji="1" lang="ja-JP" altLang="en-US" b="1" dirty="0">
                <a:solidFill>
                  <a:schemeClr val="bg1"/>
                </a:solidFill>
                <a:latin typeface="BIZ UDPゴシック" panose="020B0400000000000000" pitchFamily="50" charset="-128"/>
                <a:ea typeface="BIZ UDPゴシック" panose="020B0400000000000000" pitchFamily="50" charset="-128"/>
              </a:rPr>
              <a:t>適切な使用について</a:t>
            </a:r>
          </a:p>
        </p:txBody>
      </p:sp>
      <p:sp>
        <p:nvSpPr>
          <p:cNvPr id="3" name="字幕 2">
            <a:extLst>
              <a:ext uri="{FF2B5EF4-FFF2-40B4-BE49-F238E27FC236}">
                <a16:creationId xmlns:a16="http://schemas.microsoft.com/office/drawing/2014/main" id="{6048656B-398F-40FA-87A5-F5C437D17288}"/>
              </a:ext>
            </a:extLst>
          </p:cNvPr>
          <p:cNvSpPr>
            <a:spLocks noGrp="1"/>
          </p:cNvSpPr>
          <p:nvPr>
            <p:ph type="subTitle" idx="1"/>
          </p:nvPr>
        </p:nvSpPr>
        <p:spPr>
          <a:xfrm>
            <a:off x="7449669" y="5585012"/>
            <a:ext cx="4303059" cy="739588"/>
          </a:xfrm>
        </p:spPr>
        <p:txBody>
          <a:bodyPr anchor="ctr"/>
          <a:lstStyle/>
          <a:p>
            <a:pPr algn="r"/>
            <a:r>
              <a:rPr kumimoji="1" lang="ja-JP" altLang="en-US" dirty="0">
                <a:latin typeface="BIZ UDPゴシック" panose="020B0400000000000000" pitchFamily="50" charset="-128"/>
                <a:ea typeface="BIZ UDPゴシック" panose="020B0400000000000000" pitchFamily="50" charset="-128"/>
              </a:rPr>
              <a:t>○○立○○学校</a:t>
            </a:r>
          </a:p>
        </p:txBody>
      </p:sp>
    </p:spTree>
    <p:extLst>
      <p:ext uri="{BB962C8B-B14F-4D97-AF65-F5344CB8AC3E}">
        <p14:creationId xmlns:p14="http://schemas.microsoft.com/office/powerpoint/2010/main" val="82636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1">
            <a:extLst>
              <a:ext uri="{FF2B5EF4-FFF2-40B4-BE49-F238E27FC236}">
                <a16:creationId xmlns:a16="http://schemas.microsoft.com/office/drawing/2014/main" id="{B2996607-8B45-4B08-8541-86DBDFA6FB2A}"/>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家族と話し合おう</a:t>
            </a:r>
          </a:p>
        </p:txBody>
      </p:sp>
      <p:sp>
        <p:nvSpPr>
          <p:cNvPr id="2" name="テキスト ボックス 1">
            <a:extLst>
              <a:ext uri="{FF2B5EF4-FFF2-40B4-BE49-F238E27FC236}">
                <a16:creationId xmlns:a16="http://schemas.microsoft.com/office/drawing/2014/main" id="{158D6606-F8C8-1B1C-54BD-64143C0D3017}"/>
              </a:ext>
            </a:extLst>
          </p:cNvPr>
          <p:cNvSpPr txBox="1"/>
          <p:nvPr/>
        </p:nvSpPr>
        <p:spPr>
          <a:xfrm>
            <a:off x="691116" y="1031359"/>
            <a:ext cx="7128875" cy="1938992"/>
          </a:xfrm>
          <a:prstGeom prst="rect">
            <a:avLst/>
          </a:prstGeom>
          <a:noFill/>
        </p:spPr>
        <p:txBody>
          <a:bodyPr wrap="none" rtlCol="0">
            <a:spAutoFit/>
          </a:bodyPr>
          <a:lstStyle/>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（例）</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○スマホ・タブレットを使うときの約束（ルール作り）</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○寝る時間</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596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6067-4126-7CC8-D08A-4272A8EBC05F}"/>
            </a:ext>
          </a:extLst>
        </p:cNvPr>
        <p:cNvGrpSpPr/>
        <p:nvPr/>
      </p:nvGrpSpPr>
      <p:grpSpPr>
        <a:xfrm>
          <a:off x="0" y="0"/>
          <a:ext cx="0" cy="0"/>
          <a:chOff x="0" y="0"/>
          <a:chExt cx="0" cy="0"/>
        </a:xfrm>
      </p:grpSpPr>
      <p:sp>
        <p:nvSpPr>
          <p:cNvPr id="4" name="タイトル 11">
            <a:extLst>
              <a:ext uri="{FF2B5EF4-FFF2-40B4-BE49-F238E27FC236}">
                <a16:creationId xmlns:a16="http://schemas.microsoft.com/office/drawing/2014/main" id="{AB473AA2-0049-03CD-9220-97E19E5660AD}"/>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目の健康を守るために</a:t>
            </a:r>
          </a:p>
        </p:txBody>
      </p:sp>
      <p:grpSp>
        <p:nvGrpSpPr>
          <p:cNvPr id="22" name="グループ化 21">
            <a:extLst>
              <a:ext uri="{FF2B5EF4-FFF2-40B4-BE49-F238E27FC236}">
                <a16:creationId xmlns:a16="http://schemas.microsoft.com/office/drawing/2014/main" id="{5F96906F-7573-526C-0CAF-62B3FA74EC1C}"/>
              </a:ext>
            </a:extLst>
          </p:cNvPr>
          <p:cNvGrpSpPr/>
          <p:nvPr/>
        </p:nvGrpSpPr>
        <p:grpSpPr>
          <a:xfrm>
            <a:off x="543491" y="1017850"/>
            <a:ext cx="4770631" cy="5328590"/>
            <a:chOff x="543491" y="1017850"/>
            <a:chExt cx="4476843" cy="5328590"/>
          </a:xfrm>
        </p:grpSpPr>
        <p:grpSp>
          <p:nvGrpSpPr>
            <p:cNvPr id="11" name="グループ化 10">
              <a:extLst>
                <a:ext uri="{FF2B5EF4-FFF2-40B4-BE49-F238E27FC236}">
                  <a16:creationId xmlns:a16="http://schemas.microsoft.com/office/drawing/2014/main" id="{DB3F2DBC-95F4-2DD1-816C-B2990A668AA5}"/>
                </a:ext>
              </a:extLst>
            </p:cNvPr>
            <p:cNvGrpSpPr/>
            <p:nvPr/>
          </p:nvGrpSpPr>
          <p:grpSpPr>
            <a:xfrm>
              <a:off x="617068" y="1092297"/>
              <a:ext cx="4403266" cy="5254143"/>
              <a:chOff x="85005" y="869677"/>
              <a:chExt cx="1591313" cy="1763991"/>
            </a:xfrm>
          </p:grpSpPr>
          <p:sp>
            <p:nvSpPr>
              <p:cNvPr id="12" name="四角形: 角を丸くする 11">
                <a:extLst>
                  <a:ext uri="{FF2B5EF4-FFF2-40B4-BE49-F238E27FC236}">
                    <a16:creationId xmlns:a16="http://schemas.microsoft.com/office/drawing/2014/main" id="{0DED88F9-4D2F-A570-742C-C3ACE6A182F5}"/>
                  </a:ext>
                </a:extLst>
              </p:cNvPr>
              <p:cNvSpPr/>
              <p:nvPr/>
            </p:nvSpPr>
            <p:spPr>
              <a:xfrm>
                <a:off x="85005" y="869677"/>
                <a:ext cx="1548000" cy="1751324"/>
              </a:xfrm>
              <a:prstGeom prst="roundRect">
                <a:avLst>
                  <a:gd name="adj" fmla="val 5496"/>
                </a:avLst>
              </a:prstGeom>
              <a:solidFill>
                <a:schemeClr val="bg1"/>
              </a:solidFill>
              <a:ln w="228600">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ja-JP" altLang="en-US" sz="5400"/>
              </a:p>
            </p:txBody>
          </p:sp>
          <p:sp>
            <p:nvSpPr>
              <p:cNvPr id="13" name="テキスト ボックス 12">
                <a:extLst>
                  <a:ext uri="{FF2B5EF4-FFF2-40B4-BE49-F238E27FC236}">
                    <a16:creationId xmlns:a16="http://schemas.microsoft.com/office/drawing/2014/main" id="{BD166C96-1226-69E0-A611-6361BC4921AD}"/>
                  </a:ext>
                </a:extLst>
              </p:cNvPr>
              <p:cNvSpPr txBox="1"/>
              <p:nvPr/>
            </p:nvSpPr>
            <p:spPr>
              <a:xfrm>
                <a:off x="85005" y="992702"/>
                <a:ext cx="1591313" cy="444323"/>
              </a:xfrm>
              <a:prstGeom prst="rect">
                <a:avLst/>
              </a:prstGeom>
              <a:noFill/>
            </p:spPr>
            <p:txBody>
              <a:bodyPr wrap="square" rtlCol="0">
                <a:spAutoFit/>
              </a:bodyPr>
              <a:lstStyle/>
              <a:p>
                <a:pPr algn="ctr"/>
                <a:r>
                  <a:rPr lang="ja-JP" altLang="en-US" sz="4000" b="1" dirty="0">
                    <a:solidFill>
                      <a:schemeClr val="accent6"/>
                    </a:solidFill>
                    <a:latin typeface="BIZ UDPゴシック" panose="020B0400000000000000" pitchFamily="50" charset="-128"/>
                    <a:ea typeface="BIZ UDPゴシック" panose="020B0400000000000000" pitchFamily="50" charset="-128"/>
                  </a:rPr>
                  <a:t>屋外</a:t>
                </a:r>
                <a:r>
                  <a:rPr lang="ja-JP" altLang="en-US" sz="3200" b="1" dirty="0">
                    <a:solidFill>
                      <a:schemeClr val="accent6"/>
                    </a:solidFill>
                    <a:latin typeface="BIZ UDPゴシック" panose="020B0400000000000000" pitchFamily="50" charset="-128"/>
                    <a:ea typeface="BIZ UDPゴシック" panose="020B0400000000000000" pitchFamily="50" charset="-128"/>
                  </a:rPr>
                  <a:t>で</a:t>
                </a:r>
                <a:r>
                  <a:rPr lang="ja-JP" altLang="en-US" sz="4000" b="1" dirty="0">
                    <a:solidFill>
                      <a:schemeClr val="accent6"/>
                    </a:solidFill>
                    <a:latin typeface="BIZ UDPゴシック" panose="020B0400000000000000" pitchFamily="50" charset="-128"/>
                    <a:ea typeface="BIZ UDPゴシック" panose="020B0400000000000000" pitchFamily="50" charset="-128"/>
                  </a:rPr>
                  <a:t>過</a:t>
                </a:r>
                <a:r>
                  <a:rPr lang="ja-JP" altLang="en-US" sz="3200" b="1" dirty="0">
                    <a:solidFill>
                      <a:schemeClr val="accent6"/>
                    </a:solidFill>
                    <a:latin typeface="BIZ UDPゴシック" panose="020B0400000000000000" pitchFamily="50" charset="-128"/>
                    <a:ea typeface="BIZ UDPゴシック" panose="020B0400000000000000" pitchFamily="50" charset="-128"/>
                  </a:rPr>
                  <a:t>ごす</a:t>
                </a:r>
                <a:r>
                  <a:rPr lang="ja-JP" altLang="en-US" sz="4000" b="1" dirty="0">
                    <a:solidFill>
                      <a:schemeClr val="accent6"/>
                    </a:solidFill>
                    <a:latin typeface="BIZ UDPゴシック" panose="020B0400000000000000" pitchFamily="50" charset="-128"/>
                    <a:ea typeface="BIZ UDPゴシック" panose="020B0400000000000000" pitchFamily="50" charset="-128"/>
                  </a:rPr>
                  <a:t>時間</a:t>
                </a:r>
                <a:endParaRPr lang="en-US" altLang="ja-JP" sz="4000" b="1" dirty="0">
                  <a:solidFill>
                    <a:schemeClr val="accent6"/>
                  </a:solidFill>
                  <a:latin typeface="BIZ UDPゴシック" panose="020B0400000000000000" pitchFamily="50" charset="-128"/>
                  <a:ea typeface="BIZ UDPゴシック" panose="020B0400000000000000" pitchFamily="50" charset="-128"/>
                </a:endParaRPr>
              </a:p>
              <a:p>
                <a:pPr algn="ctr"/>
                <a:r>
                  <a:rPr lang="ja-JP" altLang="en-US" sz="3200" b="1" dirty="0">
                    <a:solidFill>
                      <a:schemeClr val="accent6"/>
                    </a:solidFill>
                    <a:latin typeface="BIZ UDPゴシック" panose="020B0400000000000000" pitchFamily="50" charset="-128"/>
                    <a:ea typeface="BIZ UDPゴシック" panose="020B0400000000000000" pitchFamily="50" charset="-128"/>
                  </a:rPr>
                  <a:t>を</a:t>
                </a:r>
                <a:r>
                  <a:rPr lang="ja-JP" altLang="en-US" sz="4000" b="1" dirty="0">
                    <a:solidFill>
                      <a:schemeClr val="accent6"/>
                    </a:solidFill>
                    <a:latin typeface="BIZ UDPゴシック" panose="020B0400000000000000" pitchFamily="50" charset="-128"/>
                    <a:ea typeface="BIZ UDPゴシック" panose="020B0400000000000000" pitchFamily="50" charset="-128"/>
                  </a:rPr>
                  <a:t>増</a:t>
                </a:r>
                <a:r>
                  <a:rPr lang="ja-JP" altLang="en-US" sz="3200" b="1" dirty="0">
                    <a:solidFill>
                      <a:schemeClr val="accent6"/>
                    </a:solidFill>
                    <a:latin typeface="BIZ UDPゴシック" panose="020B0400000000000000" pitchFamily="50" charset="-128"/>
                    <a:ea typeface="BIZ UDPゴシック" panose="020B0400000000000000" pitchFamily="50" charset="-128"/>
                  </a:rPr>
                  <a:t>やしましょう</a:t>
                </a:r>
                <a:r>
                  <a:rPr lang="ja-JP" altLang="en-US" sz="4000" b="1" dirty="0">
                    <a:solidFill>
                      <a:schemeClr val="accent6"/>
                    </a:solidFill>
                    <a:latin typeface="BIZ UDPゴシック" panose="020B0400000000000000" pitchFamily="50" charset="-128"/>
                    <a:ea typeface="BIZ UDPゴシック" panose="020B0400000000000000" pitchFamily="50" charset="-128"/>
                  </a:rPr>
                  <a:t>！</a:t>
                </a:r>
              </a:p>
            </p:txBody>
          </p:sp>
          <p:pic>
            <p:nvPicPr>
              <p:cNvPr id="14" name="Picture 12">
                <a:extLst>
                  <a:ext uri="{FF2B5EF4-FFF2-40B4-BE49-F238E27FC236}">
                    <a16:creationId xmlns:a16="http://schemas.microsoft.com/office/drawing/2014/main" id="{6C756494-541B-593F-AF46-57F9A60F2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87" y="1900755"/>
                <a:ext cx="804718" cy="7329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a:extLst>
                  <a:ext uri="{FF2B5EF4-FFF2-40B4-BE49-F238E27FC236}">
                    <a16:creationId xmlns:a16="http://schemas.microsoft.com/office/drawing/2014/main" id="{094FBB4C-9C4F-5A6B-F905-5F4745EC8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13" y="1461805"/>
                <a:ext cx="851896" cy="62164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正方形/長方形 16">
              <a:extLst>
                <a:ext uri="{FF2B5EF4-FFF2-40B4-BE49-F238E27FC236}">
                  <a16:creationId xmlns:a16="http://schemas.microsoft.com/office/drawing/2014/main" id="{3892B380-014C-F933-8765-0FC46AB56FE0}"/>
                </a:ext>
              </a:extLst>
            </p:cNvPr>
            <p:cNvSpPr/>
            <p:nvPr/>
          </p:nvSpPr>
          <p:spPr>
            <a:xfrm>
              <a:off x="695977" y="1093231"/>
              <a:ext cx="4138215" cy="32379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p>
          </p:txBody>
        </p:sp>
        <p:sp>
          <p:nvSpPr>
            <p:cNvPr id="18" name="テキスト ボックス 17">
              <a:extLst>
                <a:ext uri="{FF2B5EF4-FFF2-40B4-BE49-F238E27FC236}">
                  <a16:creationId xmlns:a16="http://schemas.microsoft.com/office/drawing/2014/main" id="{0690AF71-DB0C-D5C3-1ECE-648C1EB04214}"/>
                </a:ext>
              </a:extLst>
            </p:cNvPr>
            <p:cNvSpPr txBox="1"/>
            <p:nvPr/>
          </p:nvSpPr>
          <p:spPr>
            <a:xfrm>
              <a:off x="695977" y="1017850"/>
              <a:ext cx="1769961" cy="400110"/>
            </a:xfrm>
            <a:prstGeom prst="rect">
              <a:avLst/>
            </a:prstGeom>
            <a:noFill/>
          </p:spPr>
          <p:txBody>
            <a:bodyPr wrap="square">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お子さまの</a:t>
              </a:r>
            </a:p>
          </p:txBody>
        </p:sp>
        <p:sp>
          <p:nvSpPr>
            <p:cNvPr id="21" name="テキスト ボックス 20">
              <a:extLst>
                <a:ext uri="{FF2B5EF4-FFF2-40B4-BE49-F238E27FC236}">
                  <a16:creationId xmlns:a16="http://schemas.microsoft.com/office/drawing/2014/main" id="{CADF1D3F-0F84-4D2B-2BC0-2CDE2F5C4F54}"/>
                </a:ext>
              </a:extLst>
            </p:cNvPr>
            <p:cNvSpPr txBox="1"/>
            <p:nvPr/>
          </p:nvSpPr>
          <p:spPr>
            <a:xfrm>
              <a:off x="543491" y="5657393"/>
              <a:ext cx="2381449" cy="523220"/>
            </a:xfrm>
            <a:prstGeom prst="rect">
              <a:avLst/>
            </a:prstGeom>
            <a:noFill/>
          </p:spPr>
          <p:txBody>
            <a:bodyPr wrap="square">
              <a:spAutoFit/>
            </a:bodyPr>
            <a:lstStyle/>
            <a:p>
              <a:pPr algn="ctr"/>
              <a:r>
                <a:rPr lang="ja-JP" altLang="en-US" sz="1400" dirty="0">
                  <a:latin typeface="BIZ UDPゴシック" panose="020B0400000000000000" pitchFamily="50" charset="-128"/>
                  <a:ea typeface="BIZ UDPゴシック" panose="020B0400000000000000" pitchFamily="50" charset="-128"/>
                </a:rPr>
                <a:t>埼玉県マスコット</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さいたまっち・コバトン</a:t>
              </a:r>
              <a:endParaRPr lang="ja-JP" altLang="en-US" sz="1400" dirty="0"/>
            </a:p>
          </p:txBody>
        </p:sp>
      </p:grpSp>
      <p:grpSp>
        <p:nvGrpSpPr>
          <p:cNvPr id="33" name="グループ化 32">
            <a:extLst>
              <a:ext uri="{FF2B5EF4-FFF2-40B4-BE49-F238E27FC236}">
                <a16:creationId xmlns:a16="http://schemas.microsoft.com/office/drawing/2014/main" id="{3CE46235-6537-AFF1-1547-4A3E78369D2C}"/>
              </a:ext>
            </a:extLst>
          </p:cNvPr>
          <p:cNvGrpSpPr/>
          <p:nvPr/>
        </p:nvGrpSpPr>
        <p:grpSpPr>
          <a:xfrm>
            <a:off x="6638006" y="1036209"/>
            <a:ext cx="4523156" cy="5290861"/>
            <a:chOff x="6638006" y="1036209"/>
            <a:chExt cx="4523156" cy="5290861"/>
          </a:xfrm>
        </p:grpSpPr>
        <p:grpSp>
          <p:nvGrpSpPr>
            <p:cNvPr id="23" name="グループ化 22">
              <a:extLst>
                <a:ext uri="{FF2B5EF4-FFF2-40B4-BE49-F238E27FC236}">
                  <a16:creationId xmlns:a16="http://schemas.microsoft.com/office/drawing/2014/main" id="{88AA6D14-9266-8831-5050-803A96532A61}"/>
                </a:ext>
              </a:extLst>
            </p:cNvPr>
            <p:cNvGrpSpPr/>
            <p:nvPr/>
          </p:nvGrpSpPr>
          <p:grpSpPr>
            <a:xfrm>
              <a:off x="6638006" y="1036209"/>
              <a:ext cx="4523156" cy="5290861"/>
              <a:chOff x="617068" y="1017850"/>
              <a:chExt cx="4523156" cy="5290861"/>
            </a:xfrm>
          </p:grpSpPr>
          <p:sp>
            <p:nvSpPr>
              <p:cNvPr id="28" name="四角形: 角を丸くする 27">
                <a:extLst>
                  <a:ext uri="{FF2B5EF4-FFF2-40B4-BE49-F238E27FC236}">
                    <a16:creationId xmlns:a16="http://schemas.microsoft.com/office/drawing/2014/main" id="{67EAE843-83A9-5F19-281E-A446BAB320CE}"/>
                  </a:ext>
                </a:extLst>
              </p:cNvPr>
              <p:cNvSpPr/>
              <p:nvPr/>
            </p:nvSpPr>
            <p:spPr>
              <a:xfrm>
                <a:off x="617068" y="1092297"/>
                <a:ext cx="4283416" cy="5216414"/>
              </a:xfrm>
              <a:prstGeom prst="roundRect">
                <a:avLst>
                  <a:gd name="adj" fmla="val 5496"/>
                </a:avLst>
              </a:prstGeom>
              <a:solidFill>
                <a:schemeClr val="bg1"/>
              </a:solidFill>
              <a:ln w="228600">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ja-JP" altLang="en-US" sz="5400"/>
              </a:p>
            </p:txBody>
          </p:sp>
          <p:sp>
            <p:nvSpPr>
              <p:cNvPr id="25" name="正方形/長方形 24">
                <a:extLst>
                  <a:ext uri="{FF2B5EF4-FFF2-40B4-BE49-F238E27FC236}">
                    <a16:creationId xmlns:a16="http://schemas.microsoft.com/office/drawing/2014/main" id="{8B016869-932B-F66D-A169-710C2126E2F0}"/>
                  </a:ext>
                </a:extLst>
              </p:cNvPr>
              <p:cNvSpPr/>
              <p:nvPr/>
            </p:nvSpPr>
            <p:spPr>
              <a:xfrm>
                <a:off x="695977" y="1093231"/>
                <a:ext cx="4138215" cy="32379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p>
            </p:txBody>
          </p:sp>
          <p:sp>
            <p:nvSpPr>
              <p:cNvPr id="26" name="テキスト ボックス 25">
                <a:extLst>
                  <a:ext uri="{FF2B5EF4-FFF2-40B4-BE49-F238E27FC236}">
                    <a16:creationId xmlns:a16="http://schemas.microsoft.com/office/drawing/2014/main" id="{BDB7E651-A365-699A-B592-F3F184AC3A0B}"/>
                  </a:ext>
                </a:extLst>
              </p:cNvPr>
              <p:cNvSpPr txBox="1"/>
              <p:nvPr/>
            </p:nvSpPr>
            <p:spPr>
              <a:xfrm>
                <a:off x="695977" y="1017850"/>
                <a:ext cx="1769961" cy="400110"/>
              </a:xfrm>
              <a:prstGeom prst="rect">
                <a:avLst/>
              </a:prstGeom>
              <a:noFill/>
            </p:spPr>
            <p:txBody>
              <a:bodyPr wrap="square">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お子さまが</a:t>
                </a:r>
              </a:p>
            </p:txBody>
          </p:sp>
          <p:sp>
            <p:nvSpPr>
              <p:cNvPr id="27" name="テキスト ボックス 26">
                <a:extLst>
                  <a:ext uri="{FF2B5EF4-FFF2-40B4-BE49-F238E27FC236}">
                    <a16:creationId xmlns:a16="http://schemas.microsoft.com/office/drawing/2014/main" id="{5B33AB94-B15E-BC64-743E-68C8EB3D19F6}"/>
                  </a:ext>
                </a:extLst>
              </p:cNvPr>
              <p:cNvSpPr txBox="1"/>
              <p:nvPr/>
            </p:nvSpPr>
            <p:spPr>
              <a:xfrm>
                <a:off x="2758775" y="5711654"/>
                <a:ext cx="2381449" cy="523220"/>
              </a:xfrm>
              <a:prstGeom prst="rect">
                <a:avLst/>
              </a:prstGeom>
              <a:noFill/>
            </p:spPr>
            <p:txBody>
              <a:bodyPr wrap="square">
                <a:spAutoFit/>
              </a:bodyPr>
              <a:lstStyle/>
              <a:p>
                <a:pPr algn="ctr"/>
                <a:r>
                  <a:rPr lang="ja-JP" altLang="en-US" sz="1400" dirty="0">
                    <a:latin typeface="BIZ UDPゴシック" panose="020B0400000000000000" pitchFamily="50" charset="-128"/>
                    <a:ea typeface="BIZ UDPゴシック" panose="020B0400000000000000" pitchFamily="50" charset="-128"/>
                  </a:rPr>
                  <a:t>埼玉県マスコット</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さいたまっち・コバトン</a:t>
                </a:r>
                <a:endParaRPr lang="ja-JP" altLang="en-US" sz="1400" dirty="0"/>
              </a:p>
            </p:txBody>
          </p:sp>
        </p:grpSp>
        <p:sp>
          <p:nvSpPr>
            <p:cNvPr id="7" name="テキスト ボックス 6">
              <a:extLst>
                <a:ext uri="{FF2B5EF4-FFF2-40B4-BE49-F238E27FC236}">
                  <a16:creationId xmlns:a16="http://schemas.microsoft.com/office/drawing/2014/main" id="{1164E290-7374-A4ED-682D-5A4C3A485148}"/>
                </a:ext>
              </a:extLst>
            </p:cNvPr>
            <p:cNvSpPr txBox="1"/>
            <p:nvPr/>
          </p:nvSpPr>
          <p:spPr>
            <a:xfrm>
              <a:off x="6919801" y="1417026"/>
              <a:ext cx="3719825" cy="1938992"/>
            </a:xfrm>
            <a:prstGeom prst="rect">
              <a:avLst/>
            </a:prstGeom>
            <a:noFill/>
          </p:spPr>
          <p:txBody>
            <a:bodyPr wrap="square" lIns="36000" rIns="36000" rtlCol="0">
              <a:spAutoFit/>
            </a:bodyPr>
            <a:lstStyle/>
            <a:p>
              <a:pPr algn="ctr"/>
              <a:r>
                <a:rPr lang="ja-JP" altLang="en-US" sz="4000" b="1" dirty="0">
                  <a:solidFill>
                    <a:schemeClr val="accent6"/>
                  </a:solidFill>
                  <a:latin typeface="BIZ UDPゴシック" panose="020B0400000000000000" pitchFamily="50" charset="-128"/>
                  <a:ea typeface="BIZ UDPゴシック" panose="020B0400000000000000" pitchFamily="50" charset="-128"/>
                </a:rPr>
                <a:t>長</a:t>
              </a:r>
              <a:r>
                <a:rPr lang="ja-JP" altLang="en-US" sz="3200" b="1" dirty="0">
                  <a:solidFill>
                    <a:schemeClr val="accent6"/>
                  </a:solidFill>
                  <a:latin typeface="BIZ UDPゴシック" panose="020B0400000000000000" pitchFamily="50" charset="-128"/>
                  <a:ea typeface="BIZ UDPゴシック" panose="020B0400000000000000" pitchFamily="50" charset="-128"/>
                </a:rPr>
                <a:t>い</a:t>
              </a:r>
              <a:r>
                <a:rPr lang="ja-JP" altLang="en-US" sz="4000" b="1" dirty="0">
                  <a:solidFill>
                    <a:schemeClr val="accent6"/>
                  </a:solidFill>
                  <a:latin typeface="BIZ UDPゴシック" panose="020B0400000000000000" pitchFamily="50" charset="-128"/>
                  <a:ea typeface="BIZ UDPゴシック" panose="020B0400000000000000" pitchFamily="50" charset="-128"/>
                </a:rPr>
                <a:t>時間、近</a:t>
              </a:r>
              <a:r>
                <a:rPr lang="ja-JP" altLang="en-US" sz="3200" b="1" dirty="0">
                  <a:solidFill>
                    <a:schemeClr val="accent6"/>
                  </a:solidFill>
                  <a:latin typeface="BIZ UDPゴシック" panose="020B0400000000000000" pitchFamily="50" charset="-128"/>
                  <a:ea typeface="BIZ UDPゴシック" panose="020B0400000000000000" pitchFamily="50" charset="-128"/>
                </a:rPr>
                <a:t>くを</a:t>
              </a:r>
              <a:endParaRPr lang="en-US" altLang="ja-JP" sz="3200" b="1" dirty="0">
                <a:solidFill>
                  <a:schemeClr val="accent6"/>
                </a:solidFill>
                <a:latin typeface="BIZ UDPゴシック" panose="020B0400000000000000" pitchFamily="50" charset="-128"/>
                <a:ea typeface="BIZ UDPゴシック" panose="020B0400000000000000" pitchFamily="50" charset="-128"/>
              </a:endParaRPr>
            </a:p>
            <a:p>
              <a:pPr algn="ctr"/>
              <a:r>
                <a:rPr lang="ja-JP" altLang="en-US" sz="4000" b="1" dirty="0">
                  <a:solidFill>
                    <a:schemeClr val="accent6"/>
                  </a:solidFill>
                  <a:latin typeface="BIZ UDPゴシック" panose="020B0400000000000000" pitchFamily="50" charset="-128"/>
                  <a:ea typeface="BIZ UDPゴシック" panose="020B0400000000000000" pitchFamily="50" charset="-128"/>
                </a:rPr>
                <a:t>見続</a:t>
              </a:r>
              <a:r>
                <a:rPr lang="ja-JP" altLang="en-US" sz="3200" b="1" dirty="0">
                  <a:solidFill>
                    <a:schemeClr val="accent6"/>
                  </a:solidFill>
                  <a:latin typeface="BIZ UDPゴシック" panose="020B0400000000000000" pitchFamily="50" charset="-128"/>
                  <a:ea typeface="BIZ UDPゴシック" panose="020B0400000000000000" pitchFamily="50" charset="-128"/>
                </a:rPr>
                <a:t>けないように</a:t>
              </a:r>
              <a:endParaRPr lang="en-US" altLang="ja-JP" sz="3200" b="1" dirty="0">
                <a:solidFill>
                  <a:schemeClr val="accent6"/>
                </a:solidFill>
                <a:latin typeface="BIZ UDPゴシック" panose="020B0400000000000000" pitchFamily="50" charset="-128"/>
                <a:ea typeface="BIZ UDPゴシック" panose="020B0400000000000000" pitchFamily="50" charset="-128"/>
              </a:endParaRPr>
            </a:p>
            <a:p>
              <a:pPr algn="ctr"/>
              <a:r>
                <a:rPr lang="ja-JP" altLang="en-US" sz="3200" b="1" dirty="0">
                  <a:solidFill>
                    <a:schemeClr val="accent6"/>
                  </a:solidFill>
                  <a:latin typeface="BIZ UDPゴシック" panose="020B0400000000000000" pitchFamily="50" charset="-128"/>
                  <a:ea typeface="BIZ UDPゴシック" panose="020B0400000000000000" pitchFamily="50" charset="-128"/>
                </a:rPr>
                <a:t>しましょう</a:t>
              </a:r>
              <a:r>
                <a:rPr lang="ja-JP" altLang="en-US" sz="4000" b="1" dirty="0">
                  <a:solidFill>
                    <a:schemeClr val="accent6"/>
                  </a:solidFill>
                  <a:latin typeface="BIZ UDPゴシック" panose="020B0400000000000000" pitchFamily="50" charset="-128"/>
                  <a:ea typeface="BIZ UDPゴシック" panose="020B0400000000000000" pitchFamily="50" charset="-128"/>
                </a:rPr>
                <a:t>！</a:t>
              </a:r>
            </a:p>
          </p:txBody>
        </p:sp>
        <p:pic>
          <p:nvPicPr>
            <p:cNvPr id="32" name="Picture 14">
              <a:extLst>
                <a:ext uri="{FF2B5EF4-FFF2-40B4-BE49-F238E27FC236}">
                  <a16:creationId xmlns:a16="http://schemas.microsoft.com/office/drawing/2014/main" id="{38824E62-E6FC-F44B-5404-6077845B3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97" t="17629" r="24864" b="18634"/>
            <a:stretch/>
          </p:blipFill>
          <p:spPr bwMode="auto">
            <a:xfrm>
              <a:off x="6716915" y="3501983"/>
              <a:ext cx="1989221" cy="2390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0BCD70A-0860-71B1-DED8-5F8E092CD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9844" y="3787823"/>
              <a:ext cx="2215286" cy="19261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829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1">
            <a:extLst>
              <a:ext uri="{FF2B5EF4-FFF2-40B4-BE49-F238E27FC236}">
                <a16:creationId xmlns:a16="http://schemas.microsoft.com/office/drawing/2014/main" id="{B2996607-8B45-4B08-8541-86DBDFA6FB2A}"/>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目の健康を守るために</a:t>
            </a:r>
          </a:p>
        </p:txBody>
      </p:sp>
      <p:sp>
        <p:nvSpPr>
          <p:cNvPr id="9" name="テキスト ボックス 8">
            <a:extLst>
              <a:ext uri="{FF2B5EF4-FFF2-40B4-BE49-F238E27FC236}">
                <a16:creationId xmlns:a16="http://schemas.microsoft.com/office/drawing/2014/main" id="{D85DA659-5BF6-4C01-AB66-2DFBA522C65A}"/>
              </a:ext>
            </a:extLst>
          </p:cNvPr>
          <p:cNvSpPr txBox="1">
            <a:spLocks noChangeArrowheads="1"/>
          </p:cNvSpPr>
          <p:nvPr/>
        </p:nvSpPr>
        <p:spPr bwMode="auto">
          <a:xfrm>
            <a:off x="4773168" y="6452765"/>
            <a:ext cx="7294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r">
              <a:lnSpc>
                <a:spcPct val="100000"/>
              </a:lnSpc>
              <a:spcBef>
                <a:spcPct val="0"/>
              </a:spcBef>
              <a:buNone/>
            </a:pPr>
            <a:r>
              <a:rPr lang="ja-JP" altLang="en-US" sz="1200" dirty="0">
                <a:latin typeface="BIZ UDPゴシック" panose="020B0400000000000000" pitchFamily="50" charset="-128"/>
                <a:ea typeface="BIZ UDPゴシック" panose="020B0400000000000000" pitchFamily="50" charset="-128"/>
              </a:rPr>
              <a:t>（参考）子供の目の健康を守るための啓発資料、近視について解説した資料（文部科学省）</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82C0E90-0EED-4A37-987B-AC746D70041A}"/>
              </a:ext>
            </a:extLst>
          </p:cNvPr>
          <p:cNvSpPr txBox="1">
            <a:spLocks noChangeArrowheads="1"/>
          </p:cNvSpPr>
          <p:nvPr/>
        </p:nvSpPr>
        <p:spPr bwMode="auto">
          <a:xfrm>
            <a:off x="3812079" y="923467"/>
            <a:ext cx="45678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b="1" dirty="0">
                <a:latin typeface="BIZ UDPゴシック" panose="020B0400000000000000" pitchFamily="50" charset="-128"/>
                <a:ea typeface="BIZ UDPゴシック" panose="020B0400000000000000" pitchFamily="50" charset="-128"/>
              </a:rPr>
              <a:t>近視による健康リスク</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971C76C-3297-4EE7-A855-39FAF8022615}"/>
              </a:ext>
            </a:extLst>
          </p:cNvPr>
          <p:cNvSpPr/>
          <p:nvPr/>
        </p:nvSpPr>
        <p:spPr>
          <a:xfrm>
            <a:off x="517168" y="1633929"/>
            <a:ext cx="11152318" cy="2862322"/>
          </a:xfrm>
          <a:prstGeom prst="rect">
            <a:avLst/>
          </a:prstGeom>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○裸眼視力</a:t>
            </a:r>
            <a:r>
              <a:rPr lang="en-US" altLang="ja-JP" sz="2000" dirty="0">
                <a:latin typeface="BIZ UDPゴシック" panose="020B0400000000000000" pitchFamily="50" charset="-128"/>
                <a:ea typeface="BIZ UDPゴシック" panose="020B0400000000000000" pitchFamily="50" charset="-128"/>
              </a:rPr>
              <a:t>1 . 0 </a:t>
            </a:r>
            <a:r>
              <a:rPr lang="ja-JP" altLang="en-US" sz="2000" dirty="0">
                <a:latin typeface="BIZ UDPゴシック" panose="020B0400000000000000" pitchFamily="50" charset="-128"/>
                <a:ea typeface="BIZ UDPゴシック" panose="020B0400000000000000" pitchFamily="50" charset="-128"/>
              </a:rPr>
              <a:t>未満の子供の全てが近視であるとは限りませんが、そのうち、約８ ～９ 割は</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rgbClr val="FF0000"/>
                </a:solidFill>
                <a:latin typeface="BIZ UDPゴシック" panose="020B0400000000000000" pitchFamily="50" charset="-128"/>
                <a:ea typeface="BIZ UDPゴシック" panose="020B0400000000000000" pitchFamily="50" charset="-128"/>
              </a:rPr>
              <a:t>　近視</a:t>
            </a:r>
            <a:r>
              <a:rPr lang="ja-JP" altLang="en-US" sz="2000" dirty="0">
                <a:latin typeface="BIZ UDPゴシック" panose="020B0400000000000000" pitchFamily="50" charset="-128"/>
                <a:ea typeface="BIZ UDPゴシック" panose="020B0400000000000000" pitchFamily="50" charset="-128"/>
              </a:rPr>
              <a:t>であることが指摘されています。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○近視は、</a:t>
            </a:r>
            <a:r>
              <a:rPr lang="ja-JP" altLang="en-US" sz="2000" dirty="0">
                <a:solidFill>
                  <a:srgbClr val="FF0000"/>
                </a:solidFill>
                <a:latin typeface="BIZ UDPゴシック" panose="020B0400000000000000" pitchFamily="50" charset="-128"/>
                <a:ea typeface="BIZ UDPゴシック" panose="020B0400000000000000" pitchFamily="50" charset="-128"/>
              </a:rPr>
              <a:t>網膜剝離</a:t>
            </a:r>
            <a:r>
              <a:rPr lang="ja-JP" altLang="en-US" sz="2000" dirty="0">
                <a:latin typeface="BIZ UDPゴシック" panose="020B0400000000000000" pitchFamily="50" charset="-128"/>
                <a:ea typeface="BIZ UDPゴシック" panose="020B0400000000000000" pitchFamily="50" charset="-128"/>
              </a:rPr>
              <a:t>や</a:t>
            </a:r>
            <a:r>
              <a:rPr lang="ja-JP" altLang="en-US" sz="2000" dirty="0">
                <a:solidFill>
                  <a:srgbClr val="FF0000"/>
                </a:solidFill>
                <a:latin typeface="BIZ UDPゴシック" panose="020B0400000000000000" pitchFamily="50" charset="-128"/>
                <a:ea typeface="BIZ UDPゴシック" panose="020B0400000000000000" pitchFamily="50" charset="-128"/>
              </a:rPr>
              <a:t>緑内障</a:t>
            </a:r>
            <a:r>
              <a:rPr lang="ja-JP" altLang="en-US" sz="2000" dirty="0">
                <a:latin typeface="BIZ UDPゴシック" panose="020B0400000000000000" pitchFamily="50" charset="-128"/>
                <a:ea typeface="BIZ UDPゴシック" panose="020B0400000000000000" pitchFamily="50" charset="-128"/>
              </a:rPr>
              <a:t>の発症に関連していることが指摘されています。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○子供たちが生涯にわたり良好な視力を維持するためには、小児期に近視の発症と進行を予防する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ことが極めて重要です。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○近視には、治るものと治らないものがあります！</a:t>
            </a:r>
            <a:endParaRPr lang="en-US" altLang="ja-JP" sz="20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814C82D-E359-B1F2-EBAA-9E1AEB6A7ED9}"/>
              </a:ext>
            </a:extLst>
          </p:cNvPr>
          <p:cNvSpPr/>
          <p:nvPr/>
        </p:nvSpPr>
        <p:spPr>
          <a:xfrm>
            <a:off x="795613" y="4431793"/>
            <a:ext cx="9465987" cy="1077218"/>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目の使い過ぎによる一時的な近視状態は、目薬などで治療できる場合があります。</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しかし、近視による視力低下は主に軸性近視です。一度伸びてしまった眼軸長を元に戻すことはできないと言われているため、近視は予防や早期発見がとても重要です。</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学校で行う視力検査で、視力低下や近視を指摘された場合は、早めに眼科を受診しましょう。</a:t>
            </a:r>
          </a:p>
        </p:txBody>
      </p:sp>
    </p:spTree>
    <p:extLst>
      <p:ext uri="{BB962C8B-B14F-4D97-AF65-F5344CB8AC3E}">
        <p14:creationId xmlns:p14="http://schemas.microsoft.com/office/powerpoint/2010/main" val="4249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1">
            <a:extLst>
              <a:ext uri="{FF2B5EF4-FFF2-40B4-BE49-F238E27FC236}">
                <a16:creationId xmlns:a16="http://schemas.microsoft.com/office/drawing/2014/main" id="{B2996607-8B45-4B08-8541-86DBDFA6FB2A}"/>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目の健康を守るために</a:t>
            </a:r>
          </a:p>
        </p:txBody>
      </p:sp>
      <p:pic>
        <p:nvPicPr>
          <p:cNvPr id="1026" name="Picture 2" descr="Correct posture sitting before the computer position, man vector illustration">
            <a:extLst>
              <a:ext uri="{FF2B5EF4-FFF2-40B4-BE49-F238E27FC236}">
                <a16:creationId xmlns:a16="http://schemas.microsoft.com/office/drawing/2014/main" id="{2FB457AA-406D-40E5-9806-D91FBE0AD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813" y="1998576"/>
            <a:ext cx="4058992" cy="4058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of studying elementary students">
            <a:extLst>
              <a:ext uri="{FF2B5EF4-FFF2-40B4-BE49-F238E27FC236}">
                <a16:creationId xmlns:a16="http://schemas.microsoft.com/office/drawing/2014/main" id="{D4A901E7-543F-4767-8DA9-7CA8C6689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82" y="4801201"/>
            <a:ext cx="3446231" cy="163121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5C70B040-A35D-4D31-88C4-37E536DDBBFA}"/>
              </a:ext>
            </a:extLst>
          </p:cNvPr>
          <p:cNvSpPr/>
          <p:nvPr/>
        </p:nvSpPr>
        <p:spPr>
          <a:xfrm>
            <a:off x="992582" y="2267913"/>
            <a:ext cx="6096000" cy="2322174"/>
          </a:xfrm>
          <a:prstGeom prst="rect">
            <a:avLst/>
          </a:prstGeom>
        </p:spPr>
        <p:txBody>
          <a:bodyPr>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 対象から</a:t>
            </a:r>
            <a:r>
              <a:rPr lang="en-US" altLang="ja-JP" sz="2000" dirty="0">
                <a:latin typeface="BIZ UDPゴシック" panose="020B0400000000000000" pitchFamily="50" charset="-128"/>
                <a:ea typeface="BIZ UDPゴシック" panose="020B0400000000000000" pitchFamily="50" charset="-128"/>
              </a:rPr>
              <a:t>3 0 c m </a:t>
            </a:r>
            <a:r>
              <a:rPr lang="ja-JP" altLang="en-US" sz="2000" dirty="0">
                <a:latin typeface="BIZ UDPゴシック" panose="020B0400000000000000" pitchFamily="50" charset="-128"/>
                <a:ea typeface="BIZ UDPゴシック" panose="020B0400000000000000" pitchFamily="50" charset="-128"/>
              </a:rPr>
              <a:t>以上、目を離す</a:t>
            </a:r>
          </a:p>
          <a:p>
            <a:pPr>
              <a:lnSpc>
                <a:spcPct val="150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3 0 </a:t>
            </a:r>
            <a:r>
              <a:rPr lang="ja-JP" altLang="en-US" sz="2000" dirty="0">
                <a:latin typeface="BIZ UDPゴシック" panose="020B0400000000000000" pitchFamily="50" charset="-128"/>
                <a:ea typeface="BIZ UDPゴシック" panose="020B0400000000000000" pitchFamily="50" charset="-128"/>
              </a:rPr>
              <a:t>分に</a:t>
            </a:r>
            <a:r>
              <a:rPr lang="en-US" altLang="ja-JP" sz="2000" dirty="0">
                <a:latin typeface="BIZ UDPゴシック" panose="020B0400000000000000" pitchFamily="50" charset="-128"/>
                <a:ea typeface="BIZ UDPゴシック" panose="020B0400000000000000" pitchFamily="50" charset="-128"/>
              </a:rPr>
              <a:t>1 </a:t>
            </a:r>
            <a:r>
              <a:rPr lang="ja-JP" altLang="en-US" sz="2000" dirty="0">
                <a:latin typeface="BIZ UDPゴシック" panose="020B0400000000000000" pitchFamily="50" charset="-128"/>
                <a:ea typeface="BIZ UDPゴシック" panose="020B0400000000000000" pitchFamily="50" charset="-128"/>
              </a:rPr>
              <a:t>回は、</a:t>
            </a:r>
            <a:r>
              <a:rPr lang="en-US" altLang="ja-JP" sz="2000" dirty="0">
                <a:latin typeface="BIZ UDPゴシック" panose="020B0400000000000000" pitchFamily="50" charset="-128"/>
                <a:ea typeface="BIZ UDPゴシック" panose="020B0400000000000000" pitchFamily="50" charset="-128"/>
              </a:rPr>
              <a:t>2 0 </a:t>
            </a:r>
            <a:r>
              <a:rPr lang="ja-JP" altLang="en-US" sz="2000" dirty="0">
                <a:latin typeface="BIZ UDPゴシック" panose="020B0400000000000000" pitchFamily="50" charset="-128"/>
                <a:ea typeface="BIZ UDPゴシック" panose="020B0400000000000000" pitchFamily="50" charset="-128"/>
              </a:rPr>
              <a:t>秒以上目を休める</a:t>
            </a:r>
          </a:p>
          <a:p>
            <a:pPr>
              <a:lnSpc>
                <a:spcPct val="150000"/>
              </a:lnSpc>
            </a:pPr>
            <a:r>
              <a:rPr lang="ja-JP" altLang="en-US" sz="2000" dirty="0">
                <a:latin typeface="BIZ UDPゴシック" panose="020B0400000000000000" pitchFamily="50" charset="-128"/>
                <a:ea typeface="BIZ UDPゴシック" panose="020B0400000000000000" pitchFamily="50" charset="-128"/>
              </a:rPr>
              <a:t>● 背筋を伸ばし、姿勢を良くする</a:t>
            </a:r>
          </a:p>
          <a:p>
            <a:pPr>
              <a:lnSpc>
                <a:spcPct val="150000"/>
              </a:lnSpc>
            </a:pPr>
            <a:r>
              <a:rPr lang="ja-JP" altLang="en-US" sz="2000" dirty="0">
                <a:latin typeface="BIZ UDPゴシック" panose="020B0400000000000000" pitchFamily="50" charset="-128"/>
                <a:ea typeface="BIZ UDPゴシック" panose="020B0400000000000000" pitchFamily="50" charset="-128"/>
              </a:rPr>
              <a:t>● 部屋を十分に明るくする</a:t>
            </a:r>
          </a:p>
          <a:p>
            <a:pPr>
              <a:lnSpc>
                <a:spcPct val="150000"/>
              </a:lnSpc>
            </a:pPr>
            <a:r>
              <a:rPr lang="ja-JP" altLang="en-US" sz="2000" dirty="0">
                <a:latin typeface="BIZ UDPゴシック" panose="020B0400000000000000" pitchFamily="50" charset="-128"/>
                <a:ea typeface="BIZ UDPゴシック" panose="020B0400000000000000" pitchFamily="50" charset="-128"/>
              </a:rPr>
              <a:t>● 使用する機器の輝度（ 明るさ）を適切に調節する</a:t>
            </a:r>
          </a:p>
        </p:txBody>
      </p:sp>
      <p:sp>
        <p:nvSpPr>
          <p:cNvPr id="3" name="正方形/長方形 2">
            <a:extLst>
              <a:ext uri="{FF2B5EF4-FFF2-40B4-BE49-F238E27FC236}">
                <a16:creationId xmlns:a16="http://schemas.microsoft.com/office/drawing/2014/main" id="{CE7B19DF-02DD-489E-86CB-F5E14329C313}"/>
              </a:ext>
            </a:extLst>
          </p:cNvPr>
          <p:cNvSpPr/>
          <p:nvPr/>
        </p:nvSpPr>
        <p:spPr>
          <a:xfrm>
            <a:off x="1271606" y="1131945"/>
            <a:ext cx="10140918" cy="523220"/>
          </a:xfrm>
          <a:prstGeom prst="rect">
            <a:avLst/>
          </a:prstGeom>
        </p:spPr>
        <p:txBody>
          <a:bodyPr wrap="none">
            <a:spAutoFit/>
          </a:bodyPr>
          <a:lstStyle/>
          <a:p>
            <a:r>
              <a:rPr lang="ja-JP" altLang="en-US" sz="2800" dirty="0">
                <a:latin typeface="BIZ UDPゴシック" panose="020B0400000000000000" pitchFamily="50" charset="-128"/>
                <a:ea typeface="BIZ UDPゴシック" panose="020B0400000000000000" pitchFamily="50" charset="-128"/>
              </a:rPr>
              <a:t>近い所を見る作業を行う際は次のような点に気を付けましょう。</a:t>
            </a:r>
          </a:p>
        </p:txBody>
      </p:sp>
      <p:sp>
        <p:nvSpPr>
          <p:cNvPr id="8" name="テキスト ボックス 7">
            <a:extLst>
              <a:ext uri="{FF2B5EF4-FFF2-40B4-BE49-F238E27FC236}">
                <a16:creationId xmlns:a16="http://schemas.microsoft.com/office/drawing/2014/main" id="{82104EF8-F8EC-4A7C-9255-4180D2BB4E7E}"/>
              </a:ext>
            </a:extLst>
          </p:cNvPr>
          <p:cNvSpPr txBox="1">
            <a:spLocks noChangeArrowheads="1"/>
          </p:cNvSpPr>
          <p:nvPr/>
        </p:nvSpPr>
        <p:spPr bwMode="auto">
          <a:xfrm>
            <a:off x="4773168" y="6452765"/>
            <a:ext cx="7294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r">
              <a:lnSpc>
                <a:spcPct val="100000"/>
              </a:lnSpc>
              <a:spcBef>
                <a:spcPct val="0"/>
              </a:spcBef>
              <a:buNone/>
            </a:pPr>
            <a:r>
              <a:rPr lang="ja-JP" altLang="en-US" sz="1200" dirty="0">
                <a:latin typeface="BIZ UDPゴシック" panose="020B0400000000000000" pitchFamily="50" charset="-128"/>
                <a:ea typeface="BIZ UDPゴシック" panose="020B0400000000000000" pitchFamily="50" charset="-128"/>
              </a:rPr>
              <a:t>（参考）子供の目の健康を守るための啓発資料、近視について解説した資料（文部科学省）</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307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0EC5014-4585-4B65-8B70-08F5873F77D9}"/>
              </a:ext>
            </a:extLst>
          </p:cNvPr>
          <p:cNvPicPr>
            <a:picLocks noChangeAspect="1"/>
          </p:cNvPicPr>
          <p:nvPr/>
        </p:nvPicPr>
        <p:blipFill rotWithShape="1">
          <a:blip r:embed="rId3"/>
          <a:srcRect l="42292" t="19551" r="26966" b="3685"/>
          <a:stretch/>
        </p:blipFill>
        <p:spPr>
          <a:xfrm>
            <a:off x="335360" y="1752601"/>
            <a:ext cx="3431404" cy="4819650"/>
          </a:xfrm>
          <a:prstGeom prst="rect">
            <a:avLst/>
          </a:prstGeom>
          <a:ln>
            <a:solidFill>
              <a:schemeClr val="tx1">
                <a:lumMod val="50000"/>
                <a:lumOff val="50000"/>
              </a:schemeClr>
            </a:solidFill>
          </a:ln>
        </p:spPr>
      </p:pic>
      <p:pic>
        <p:nvPicPr>
          <p:cNvPr id="3" name="図 2">
            <a:extLst>
              <a:ext uri="{FF2B5EF4-FFF2-40B4-BE49-F238E27FC236}">
                <a16:creationId xmlns:a16="http://schemas.microsoft.com/office/drawing/2014/main" id="{A5B4410C-293D-498A-875E-CBD68E98EF56}"/>
              </a:ext>
            </a:extLst>
          </p:cNvPr>
          <p:cNvPicPr>
            <a:picLocks noChangeAspect="1"/>
          </p:cNvPicPr>
          <p:nvPr/>
        </p:nvPicPr>
        <p:blipFill rotWithShape="1">
          <a:blip r:embed="rId4"/>
          <a:srcRect l="42844" t="15228" r="27625" b="8008"/>
          <a:stretch/>
        </p:blipFill>
        <p:spPr>
          <a:xfrm>
            <a:off x="4286782" y="1747662"/>
            <a:ext cx="3257018" cy="4762376"/>
          </a:xfrm>
          <a:prstGeom prst="rect">
            <a:avLst/>
          </a:prstGeom>
          <a:ln>
            <a:solidFill>
              <a:schemeClr val="tx1">
                <a:lumMod val="50000"/>
                <a:lumOff val="50000"/>
              </a:schemeClr>
            </a:solidFill>
          </a:ln>
        </p:spPr>
      </p:pic>
      <p:sp>
        <p:nvSpPr>
          <p:cNvPr id="7" name="タイトル 11">
            <a:extLst>
              <a:ext uri="{FF2B5EF4-FFF2-40B4-BE49-F238E27FC236}">
                <a16:creationId xmlns:a16="http://schemas.microsoft.com/office/drawing/2014/main" id="{3BB0FDA5-70CB-49DD-96E0-91A4EA4C4FAF}"/>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参考：眼の健康を守るための啓発資料</a:t>
            </a:r>
          </a:p>
        </p:txBody>
      </p:sp>
      <p:sp>
        <p:nvSpPr>
          <p:cNvPr id="4" name="正方形/長方形 3">
            <a:extLst>
              <a:ext uri="{FF2B5EF4-FFF2-40B4-BE49-F238E27FC236}">
                <a16:creationId xmlns:a16="http://schemas.microsoft.com/office/drawing/2014/main" id="{54CE2B8D-7699-4BCA-B1D6-9D67A3DFDD81}"/>
              </a:ext>
            </a:extLst>
          </p:cNvPr>
          <p:cNvSpPr/>
          <p:nvPr/>
        </p:nvSpPr>
        <p:spPr>
          <a:xfrm>
            <a:off x="335360" y="910461"/>
            <a:ext cx="515501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dirty="0">
                <a:latin typeface="BIZ UDPゴシック" panose="020B0400000000000000" pitchFamily="50" charset="-128"/>
                <a:ea typeface="BIZ UDPゴシック" panose="020B0400000000000000" pitchFamily="50" charset="-128"/>
              </a:rPr>
              <a:t>R6.8.16</a:t>
            </a:r>
            <a:r>
              <a:rPr lang="ja-JP" altLang="en-US" dirty="0">
                <a:latin typeface="BIZ UDPゴシック" panose="020B0400000000000000" pitchFamily="50" charset="-128"/>
                <a:ea typeface="BIZ UDPゴシック" panose="020B0400000000000000" pitchFamily="50" charset="-128"/>
              </a:rPr>
              <a:t>付け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保体課・事務連絡</a:t>
            </a:r>
            <a:r>
              <a:rPr lang="en-US" altLang="ja-JP" dirty="0">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　子供の目の健康を守るための啓発資料について</a:t>
            </a:r>
          </a:p>
        </p:txBody>
      </p:sp>
      <p:sp>
        <p:nvSpPr>
          <p:cNvPr id="5" name="正方形/長方形 4">
            <a:extLst>
              <a:ext uri="{FF2B5EF4-FFF2-40B4-BE49-F238E27FC236}">
                <a16:creationId xmlns:a16="http://schemas.microsoft.com/office/drawing/2014/main" id="{6D1E0EDA-8498-4832-BBBA-1A428CB8E1A7}"/>
              </a:ext>
            </a:extLst>
          </p:cNvPr>
          <p:cNvSpPr/>
          <p:nvPr/>
        </p:nvSpPr>
        <p:spPr>
          <a:xfrm>
            <a:off x="7765774" y="5395305"/>
            <a:ext cx="4090866" cy="923330"/>
          </a:xfrm>
          <a:prstGeom prst="rect">
            <a:avLst/>
          </a:prstGeom>
        </p:spPr>
        <p:txBody>
          <a:bodyPr wrap="square">
            <a:spAutoFit/>
          </a:bodyPr>
          <a:lstStyle/>
          <a:p>
            <a:r>
              <a:rPr lang="en-US" altLang="ja-JP" dirty="0">
                <a:latin typeface="BIZ UDPゴシック" panose="020B0400000000000000" pitchFamily="50" charset="-128"/>
                <a:ea typeface="BIZ UDPゴシック" panose="020B0400000000000000" pitchFamily="50" charset="-128"/>
                <a:hlinkClick r:id="rId5"/>
              </a:rPr>
              <a:t>https://www.mext.go.jp/b_menu/houdou/2024/attach/mext_01403.html</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7434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3BB0FDA5-70CB-49DD-96E0-91A4EA4C4FAF}"/>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参考：タブレットを使うときの５つの約束（文部科学省）</a:t>
            </a:r>
          </a:p>
        </p:txBody>
      </p:sp>
      <p:pic>
        <p:nvPicPr>
          <p:cNvPr id="5" name="図 4">
            <a:extLst>
              <a:ext uri="{FF2B5EF4-FFF2-40B4-BE49-F238E27FC236}">
                <a16:creationId xmlns:a16="http://schemas.microsoft.com/office/drawing/2014/main" id="{B263CA75-7EEB-4F60-8F1A-8C371122D713}"/>
              </a:ext>
            </a:extLst>
          </p:cNvPr>
          <p:cNvPicPr>
            <a:picLocks noChangeAspect="1"/>
          </p:cNvPicPr>
          <p:nvPr/>
        </p:nvPicPr>
        <p:blipFill rotWithShape="1">
          <a:blip r:embed="rId3"/>
          <a:srcRect l="35071" t="13146" r="38309" b="18685"/>
          <a:stretch/>
        </p:blipFill>
        <p:spPr>
          <a:xfrm>
            <a:off x="628082" y="1747662"/>
            <a:ext cx="3209530" cy="462325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97A73E1D-18B3-41E9-A058-F5030D174BD3}"/>
              </a:ext>
            </a:extLst>
          </p:cNvPr>
          <p:cNvSpPr/>
          <p:nvPr/>
        </p:nvSpPr>
        <p:spPr>
          <a:xfrm>
            <a:off x="335360" y="910461"/>
            <a:ext cx="115518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dirty="0">
                <a:solidFill>
                  <a:schemeClr val="tx1"/>
                </a:solidFill>
                <a:latin typeface="BIZ UDPゴシック" panose="020B0400000000000000" pitchFamily="50" charset="-128"/>
                <a:ea typeface="BIZ UDPゴシック" panose="020B0400000000000000" pitchFamily="50" charset="-128"/>
              </a:rPr>
              <a:t>R3.4.12</a:t>
            </a:r>
            <a:r>
              <a:rPr lang="ja-JP" altLang="en-US" dirty="0">
                <a:solidFill>
                  <a:schemeClr val="tx1"/>
                </a:solidFill>
                <a:latin typeface="BIZ UDPゴシック" panose="020B0400000000000000" pitchFamily="50" charset="-128"/>
                <a:ea typeface="BIZ UDPゴシック" panose="020B0400000000000000" pitchFamily="50" charset="-128"/>
              </a:rPr>
              <a:t>付け</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保体課・事務連絡</a:t>
            </a:r>
            <a:r>
              <a:rPr lang="en-US" altLang="ja-JP" dirty="0">
                <a:solidFill>
                  <a:schemeClr val="tx1"/>
                </a:solidFill>
                <a:latin typeface="BIZ UDPゴシック" panose="020B0400000000000000" pitchFamily="50" charset="-128"/>
                <a:ea typeface="BIZ UDPゴシック" panose="020B0400000000000000" pitchFamily="50" charset="-128"/>
              </a:rPr>
              <a:t>】</a:t>
            </a:r>
          </a:p>
          <a:p>
            <a:r>
              <a:rPr lang="ja-JP" altLang="en-US" dirty="0">
                <a:solidFill>
                  <a:schemeClr val="tx1"/>
                </a:solidFill>
                <a:latin typeface="BIZ UDPゴシック" panose="020B0400000000000000" pitchFamily="50" charset="-128"/>
                <a:ea typeface="BIZ UDPゴシック" panose="020B0400000000000000" pitchFamily="50" charset="-128"/>
              </a:rPr>
              <a:t>　端末利用に当たっての児童生徒の健康への配慮等に関する啓発リーフレットについて</a:t>
            </a:r>
          </a:p>
        </p:txBody>
      </p:sp>
      <p:sp>
        <p:nvSpPr>
          <p:cNvPr id="2" name="正方形/長方形 1">
            <a:extLst>
              <a:ext uri="{FF2B5EF4-FFF2-40B4-BE49-F238E27FC236}">
                <a16:creationId xmlns:a16="http://schemas.microsoft.com/office/drawing/2014/main" id="{324A2719-AE12-4AD9-9503-D017632B2077}"/>
              </a:ext>
            </a:extLst>
          </p:cNvPr>
          <p:cNvSpPr/>
          <p:nvPr/>
        </p:nvSpPr>
        <p:spPr>
          <a:xfrm>
            <a:off x="5791200" y="5801409"/>
            <a:ext cx="6096000" cy="646331"/>
          </a:xfrm>
          <a:prstGeom prst="rect">
            <a:avLst/>
          </a:prstGeom>
        </p:spPr>
        <p:txBody>
          <a:bodyPr>
            <a:spAutoFit/>
          </a:bodyPr>
          <a:lstStyle/>
          <a:p>
            <a:r>
              <a:rPr lang="en-US" altLang="ja-JP" dirty="0">
                <a:latin typeface="BIZ UDPゴシック" panose="020B0400000000000000" pitchFamily="50" charset="-128"/>
                <a:ea typeface="BIZ UDPゴシック" panose="020B0400000000000000" pitchFamily="50" charset="-128"/>
                <a:hlinkClick r:id="rId4"/>
              </a:rPr>
              <a:t>https://www.mext.go.jp/a_menu/shotou/zyouhou/detail/mext_00001.html</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7782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3BB0FDA5-70CB-49DD-96E0-91A4EA4C4FAF}"/>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参考：公益社団法人日本眼科医会が作成した</a:t>
            </a:r>
            <a:endParaRPr lang="en-US" altLang="ja-JP" sz="24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endParaRPr>
          </a:p>
          <a:p>
            <a:r>
              <a:rPr lang="ja-JP" altLang="en-US" sz="24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　　　　子供の目の健康を守るための啓発資料について</a:t>
            </a:r>
          </a:p>
        </p:txBody>
      </p:sp>
      <p:sp>
        <p:nvSpPr>
          <p:cNvPr id="6" name="正方形/長方形 5">
            <a:extLst>
              <a:ext uri="{FF2B5EF4-FFF2-40B4-BE49-F238E27FC236}">
                <a16:creationId xmlns:a16="http://schemas.microsoft.com/office/drawing/2014/main" id="{97A73E1D-18B3-41E9-A058-F5030D174BD3}"/>
              </a:ext>
            </a:extLst>
          </p:cNvPr>
          <p:cNvSpPr/>
          <p:nvPr/>
        </p:nvSpPr>
        <p:spPr>
          <a:xfrm>
            <a:off x="335359" y="910461"/>
            <a:ext cx="1152777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dirty="0">
                <a:solidFill>
                  <a:schemeClr val="tx1"/>
                </a:solidFill>
                <a:latin typeface="BIZ UDPゴシック" panose="020B0400000000000000" pitchFamily="50" charset="-128"/>
                <a:ea typeface="BIZ UDPゴシック" panose="020B0400000000000000" pitchFamily="50" charset="-128"/>
              </a:rPr>
              <a:t>R3.9.18</a:t>
            </a:r>
            <a:r>
              <a:rPr lang="ja-JP" altLang="en-US" dirty="0">
                <a:solidFill>
                  <a:schemeClr val="tx1"/>
                </a:solidFill>
                <a:latin typeface="BIZ UDPゴシック" panose="020B0400000000000000" pitchFamily="50" charset="-128"/>
                <a:ea typeface="BIZ UDPゴシック" panose="020B0400000000000000" pitchFamily="50" charset="-128"/>
              </a:rPr>
              <a:t>付け</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保体課・事務連絡</a:t>
            </a:r>
            <a:r>
              <a:rPr lang="en-US" altLang="ja-JP" dirty="0">
                <a:solidFill>
                  <a:schemeClr val="tx1"/>
                </a:solidFill>
                <a:latin typeface="BIZ UDPゴシック" panose="020B0400000000000000" pitchFamily="50" charset="-128"/>
                <a:ea typeface="BIZ UDPゴシック" panose="020B0400000000000000" pitchFamily="50" charset="-128"/>
              </a:rPr>
              <a:t>】</a:t>
            </a:r>
          </a:p>
          <a:p>
            <a:r>
              <a:rPr lang="ja-JP" altLang="en-US" dirty="0">
                <a:solidFill>
                  <a:schemeClr val="tx1"/>
                </a:solidFill>
                <a:latin typeface="BIZ UDPゴシック" panose="020B0400000000000000" pitchFamily="50" charset="-128"/>
                <a:ea typeface="BIZ UDPゴシック" panose="020B0400000000000000" pitchFamily="50" charset="-128"/>
              </a:rPr>
              <a:t>　公益社団法人日本眼科医会が作成した子供の目の健康を守るための啓発資料について（情報提供）</a:t>
            </a:r>
          </a:p>
        </p:txBody>
      </p:sp>
      <p:pic>
        <p:nvPicPr>
          <p:cNvPr id="2" name="図 1">
            <a:extLst>
              <a:ext uri="{FF2B5EF4-FFF2-40B4-BE49-F238E27FC236}">
                <a16:creationId xmlns:a16="http://schemas.microsoft.com/office/drawing/2014/main" id="{BA2B7569-5412-4DD7-8780-46261D18BAEB}"/>
              </a:ext>
            </a:extLst>
          </p:cNvPr>
          <p:cNvPicPr>
            <a:picLocks noChangeAspect="1"/>
          </p:cNvPicPr>
          <p:nvPr/>
        </p:nvPicPr>
        <p:blipFill rotWithShape="1">
          <a:blip r:embed="rId3"/>
          <a:srcRect l="38419" t="8228" r="30390" b="13677"/>
          <a:stretch/>
        </p:blipFill>
        <p:spPr>
          <a:xfrm>
            <a:off x="595086" y="1831430"/>
            <a:ext cx="3265714" cy="4599423"/>
          </a:xfrm>
          <a:prstGeom prst="rect">
            <a:avLst/>
          </a:prstGeom>
          <a:ln>
            <a:solidFill>
              <a:schemeClr val="bg1">
                <a:lumMod val="75000"/>
              </a:schemeClr>
            </a:solidFill>
          </a:ln>
        </p:spPr>
      </p:pic>
      <p:sp>
        <p:nvSpPr>
          <p:cNvPr id="3" name="正方形/長方形 2">
            <a:extLst>
              <a:ext uri="{FF2B5EF4-FFF2-40B4-BE49-F238E27FC236}">
                <a16:creationId xmlns:a16="http://schemas.microsoft.com/office/drawing/2014/main" id="{1416F373-85B4-40DF-8F72-DED0063E858B}"/>
              </a:ext>
            </a:extLst>
          </p:cNvPr>
          <p:cNvSpPr/>
          <p:nvPr/>
        </p:nvSpPr>
        <p:spPr>
          <a:xfrm>
            <a:off x="4796420" y="5624373"/>
            <a:ext cx="7069564" cy="646331"/>
          </a:xfrm>
          <a:prstGeom prst="rect">
            <a:avLst/>
          </a:prstGeom>
        </p:spPr>
        <p:txBody>
          <a:bodyPr wrap="none">
            <a:spAutoFit/>
          </a:bodyPr>
          <a:lstStyle/>
          <a:p>
            <a:r>
              <a:rPr lang="ja-JP" altLang="en-US" dirty="0">
                <a:latin typeface="BIZ UDPゴシック" panose="020B0400000000000000" pitchFamily="50" charset="-128"/>
                <a:ea typeface="BIZ UDPゴシック" panose="020B0400000000000000" pitchFamily="50" charset="-128"/>
              </a:rPr>
              <a:t>日本眼科医会ホームページ</a:t>
            </a:r>
            <a:endParaRPr lang="en-US" altLang="ja-JP" dirty="0">
              <a:latin typeface="BIZ UDPゴシック" panose="020B0400000000000000" pitchFamily="50" charset="-128"/>
              <a:ea typeface="BIZ UDPゴシック" panose="020B0400000000000000" pitchFamily="50" charset="-128"/>
              <a:hlinkClick r:id="rId4">
                <a:extLst>
                  <a:ext uri="{A12FA001-AC4F-418D-AE19-62706E023703}">
                    <ahyp:hlinkClr xmlns:ahyp="http://schemas.microsoft.com/office/drawing/2018/hyperlinkcolor" val="tx"/>
                  </a:ext>
                </a:extLst>
              </a:hlinkClick>
            </a:endParaRPr>
          </a:p>
          <a:p>
            <a:r>
              <a:rPr lang="en-US" altLang="ja-JP" dirty="0">
                <a:solidFill>
                  <a:srgbClr val="0070C0"/>
                </a:solidFill>
                <a:latin typeface="BIZ UDPゴシック" panose="020B0400000000000000" pitchFamily="50" charset="-128"/>
                <a:ea typeface="BIZ UDPゴシック" panose="020B0400000000000000" pitchFamily="50" charset="-128"/>
                <a:hlinkClick r:id="rId4">
                  <a:extLst>
                    <a:ext uri="{A12FA001-AC4F-418D-AE19-62706E023703}">
                      <ahyp:hlinkClr xmlns:ahyp="http://schemas.microsoft.com/office/drawing/2018/hyperlinkcolor" val="tx"/>
                    </a:ext>
                  </a:extLst>
                </a:hlinkClick>
              </a:rPr>
              <a:t>https://www.gankaikai.or.jp/info/detail/post_132.html</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90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671D0F9-9ED2-4709-BE5C-F4B56F01EDEC}"/>
              </a:ext>
            </a:extLst>
          </p:cNvPr>
          <p:cNvPicPr>
            <a:picLocks noChangeAspect="1"/>
          </p:cNvPicPr>
          <p:nvPr/>
        </p:nvPicPr>
        <p:blipFill rotWithShape="1">
          <a:blip r:embed="rId3"/>
          <a:srcRect l="23125" t="11250" r="45938" b="11111"/>
          <a:stretch/>
        </p:blipFill>
        <p:spPr>
          <a:xfrm>
            <a:off x="600074" y="1747662"/>
            <a:ext cx="3276041" cy="4624514"/>
          </a:xfrm>
          <a:prstGeom prst="rect">
            <a:avLst/>
          </a:prstGeom>
          <a:ln>
            <a:solidFill>
              <a:schemeClr val="bg1">
                <a:lumMod val="75000"/>
              </a:schemeClr>
            </a:solidFill>
          </a:ln>
        </p:spPr>
      </p:pic>
      <p:sp>
        <p:nvSpPr>
          <p:cNvPr id="5" name="タイトル 11">
            <a:extLst>
              <a:ext uri="{FF2B5EF4-FFF2-40B4-BE49-F238E27FC236}">
                <a16:creationId xmlns:a16="http://schemas.microsoft.com/office/drawing/2014/main" id="{5506AC7D-2AF7-49CC-886C-5FA18D826B8F}"/>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参考：眼の健康を守るための啓発資料</a:t>
            </a:r>
          </a:p>
        </p:txBody>
      </p:sp>
      <p:sp>
        <p:nvSpPr>
          <p:cNvPr id="6" name="正方形/長方形 5">
            <a:extLst>
              <a:ext uri="{FF2B5EF4-FFF2-40B4-BE49-F238E27FC236}">
                <a16:creationId xmlns:a16="http://schemas.microsoft.com/office/drawing/2014/main" id="{D89D427F-636B-42F7-91DF-4D6BF5D97973}"/>
              </a:ext>
            </a:extLst>
          </p:cNvPr>
          <p:cNvSpPr/>
          <p:nvPr/>
        </p:nvSpPr>
        <p:spPr>
          <a:xfrm>
            <a:off x="335360" y="910461"/>
            <a:ext cx="1145659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dirty="0">
                <a:solidFill>
                  <a:schemeClr val="tx1"/>
                </a:solidFill>
                <a:latin typeface="BIZ UDPゴシック" panose="020B0400000000000000" pitchFamily="50" charset="-128"/>
                <a:ea typeface="BIZ UDPゴシック" panose="020B0400000000000000" pitchFamily="50" charset="-128"/>
              </a:rPr>
              <a:t>R5.9.6</a:t>
            </a:r>
            <a:r>
              <a:rPr lang="ja-JP" altLang="en-US" dirty="0">
                <a:solidFill>
                  <a:schemeClr val="tx1"/>
                </a:solidFill>
                <a:latin typeface="BIZ UDPゴシック" panose="020B0400000000000000" pitchFamily="50" charset="-128"/>
                <a:ea typeface="BIZ UDPゴシック" panose="020B0400000000000000" pitchFamily="50" charset="-128"/>
              </a:rPr>
              <a:t>付け</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保体課・事務連絡</a:t>
            </a:r>
            <a:r>
              <a:rPr lang="en-US" altLang="ja-JP" dirty="0">
                <a:solidFill>
                  <a:schemeClr val="tx1"/>
                </a:solidFill>
                <a:latin typeface="BIZ UDPゴシック" panose="020B0400000000000000" pitchFamily="50" charset="-128"/>
                <a:ea typeface="BIZ UDPゴシック" panose="020B0400000000000000" pitchFamily="50" charset="-128"/>
              </a:rPr>
              <a:t>】</a:t>
            </a:r>
          </a:p>
          <a:p>
            <a:r>
              <a:rPr lang="ja-JP" altLang="en-US" dirty="0">
                <a:solidFill>
                  <a:schemeClr val="tx1"/>
                </a:solidFill>
                <a:latin typeface="BIZ UDPゴシック" panose="020B0400000000000000" pitchFamily="50" charset="-128"/>
                <a:ea typeface="BIZ UDPゴシック" panose="020B0400000000000000" pitchFamily="50" charset="-128"/>
              </a:rPr>
              <a:t>　子供の目の健康を守るための啓発資料について</a:t>
            </a:r>
          </a:p>
        </p:txBody>
      </p:sp>
      <p:sp>
        <p:nvSpPr>
          <p:cNvPr id="2" name="正方形/長方形 1">
            <a:extLst>
              <a:ext uri="{FF2B5EF4-FFF2-40B4-BE49-F238E27FC236}">
                <a16:creationId xmlns:a16="http://schemas.microsoft.com/office/drawing/2014/main" id="{83F11338-A082-4A5D-8874-24CE3C7A0BBE}"/>
              </a:ext>
            </a:extLst>
          </p:cNvPr>
          <p:cNvSpPr/>
          <p:nvPr/>
        </p:nvSpPr>
        <p:spPr>
          <a:xfrm>
            <a:off x="5695950" y="5725845"/>
            <a:ext cx="6096000" cy="646331"/>
          </a:xfrm>
          <a:prstGeom prst="rect">
            <a:avLst/>
          </a:prstGeom>
        </p:spPr>
        <p:txBody>
          <a:bodyPr>
            <a:spAutoFit/>
          </a:bodyPr>
          <a:lstStyle/>
          <a:p>
            <a:r>
              <a:rPr lang="en-US" altLang="ja-JP" dirty="0">
                <a:latin typeface="BIZ UDPゴシック" panose="020B0400000000000000" pitchFamily="50" charset="-128"/>
                <a:ea typeface="BIZ UDPゴシック" panose="020B0400000000000000" pitchFamily="50" charset="-128"/>
                <a:hlinkClick r:id="rId4"/>
              </a:rPr>
              <a:t>https://www.mext.go.jp/content/20230901-mxt_kenshoku-000013234_1.pdf</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850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CC37099-4D02-4E62-8DDB-88C8E887892D}"/>
              </a:ext>
            </a:extLst>
          </p:cNvPr>
          <p:cNvSpPr/>
          <p:nvPr/>
        </p:nvSpPr>
        <p:spPr>
          <a:xfrm>
            <a:off x="7086600" y="5326688"/>
            <a:ext cx="4834873" cy="1323439"/>
          </a:xfrm>
          <a:prstGeom prst="rect">
            <a:avLst/>
          </a:prstGeom>
        </p:spPr>
        <p:txBody>
          <a:bodyPr wrap="square">
            <a:spAutoFit/>
          </a:bodyPr>
          <a:lstStyle/>
          <a:p>
            <a:pPr algn="ctr"/>
            <a:r>
              <a:rPr lang="ja-JP" altLang="en-US" sz="2000" dirty="0">
                <a:latin typeface="BIZ UDPゴシック" panose="020B0400000000000000" pitchFamily="50" charset="-128"/>
                <a:ea typeface="BIZ UDPゴシック" panose="020B0400000000000000" pitchFamily="50" charset="-128"/>
              </a:rPr>
              <a:t>（生徒向け啓発資料）</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行動嗜癖を知っていますか？</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～ギャンブル等にのめりこまないために～</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（文部科学省）</a:t>
            </a:r>
          </a:p>
        </p:txBody>
      </p:sp>
      <p:sp>
        <p:nvSpPr>
          <p:cNvPr id="4" name="タイトル 11">
            <a:extLst>
              <a:ext uri="{FF2B5EF4-FFF2-40B4-BE49-F238E27FC236}">
                <a16:creationId xmlns:a16="http://schemas.microsoft.com/office/drawing/2014/main" id="{4CC879DE-5501-42CA-8093-43E1EC0F954D}"/>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参考：指導参考資料</a:t>
            </a:r>
          </a:p>
        </p:txBody>
      </p:sp>
      <p:pic>
        <p:nvPicPr>
          <p:cNvPr id="6" name="図 5">
            <a:extLst>
              <a:ext uri="{FF2B5EF4-FFF2-40B4-BE49-F238E27FC236}">
                <a16:creationId xmlns:a16="http://schemas.microsoft.com/office/drawing/2014/main" id="{00935C44-B515-44BF-81CA-CB35885C4A9E}"/>
              </a:ext>
            </a:extLst>
          </p:cNvPr>
          <p:cNvPicPr>
            <a:picLocks noChangeAspect="1"/>
          </p:cNvPicPr>
          <p:nvPr/>
        </p:nvPicPr>
        <p:blipFill rotWithShape="1">
          <a:blip r:embed="rId3"/>
          <a:srcRect l="33696" t="15026" r="34456" b="5700"/>
          <a:stretch/>
        </p:blipFill>
        <p:spPr>
          <a:xfrm>
            <a:off x="1338470" y="927575"/>
            <a:ext cx="3101009" cy="4341846"/>
          </a:xfrm>
          <a:prstGeom prst="rect">
            <a:avLst/>
          </a:prstGeom>
          <a:ln>
            <a:solidFill>
              <a:schemeClr val="bg1">
                <a:lumMod val="75000"/>
              </a:schemeClr>
            </a:solidFill>
          </a:ln>
        </p:spPr>
      </p:pic>
      <p:pic>
        <p:nvPicPr>
          <p:cNvPr id="2" name="図 1">
            <a:extLst>
              <a:ext uri="{FF2B5EF4-FFF2-40B4-BE49-F238E27FC236}">
                <a16:creationId xmlns:a16="http://schemas.microsoft.com/office/drawing/2014/main" id="{2F2298D4-2A63-4C87-BFB3-73866A33DB1A}"/>
              </a:ext>
            </a:extLst>
          </p:cNvPr>
          <p:cNvPicPr>
            <a:picLocks noChangeAspect="1"/>
          </p:cNvPicPr>
          <p:nvPr/>
        </p:nvPicPr>
        <p:blipFill rotWithShape="1">
          <a:blip r:embed="rId4"/>
          <a:srcRect l="48913" t="14878" r="20870" b="11111"/>
          <a:stretch/>
        </p:blipFill>
        <p:spPr>
          <a:xfrm>
            <a:off x="6904385" y="927575"/>
            <a:ext cx="3101008" cy="4272253"/>
          </a:xfrm>
          <a:prstGeom prst="rect">
            <a:avLst/>
          </a:prstGeom>
          <a:ln>
            <a:solidFill>
              <a:schemeClr val="bg1">
                <a:lumMod val="75000"/>
              </a:schemeClr>
            </a:solidFill>
          </a:ln>
        </p:spPr>
      </p:pic>
      <p:sp>
        <p:nvSpPr>
          <p:cNvPr id="7" name="正方形/長方形 6">
            <a:extLst>
              <a:ext uri="{FF2B5EF4-FFF2-40B4-BE49-F238E27FC236}">
                <a16:creationId xmlns:a16="http://schemas.microsoft.com/office/drawing/2014/main" id="{7D302B22-CD46-4BA1-9138-07CF87F830BD}"/>
              </a:ext>
            </a:extLst>
          </p:cNvPr>
          <p:cNvSpPr/>
          <p:nvPr/>
        </p:nvSpPr>
        <p:spPr>
          <a:xfrm>
            <a:off x="471475" y="5477405"/>
            <a:ext cx="5313864" cy="1015663"/>
          </a:xfrm>
          <a:prstGeom prst="rect">
            <a:avLst/>
          </a:prstGeom>
        </p:spPr>
        <p:txBody>
          <a:bodyPr wrap="square">
            <a:spAutoFit/>
          </a:bodyPr>
          <a:lstStyle/>
          <a:p>
            <a:pPr algn="ctr"/>
            <a:r>
              <a:rPr lang="ja-JP" altLang="en-US" sz="2000" dirty="0">
                <a:latin typeface="BIZ UDPゴシック" panose="020B0400000000000000" pitchFamily="50" charset="-128"/>
                <a:ea typeface="BIZ UDPゴシック" panose="020B0400000000000000" pitchFamily="50" charset="-128"/>
              </a:rPr>
              <a:t>（教師用指導参考資料）</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「ギャンブル等依存症」などを予防するために</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（文部科学省）</a:t>
            </a:r>
          </a:p>
        </p:txBody>
      </p:sp>
      <p:sp>
        <p:nvSpPr>
          <p:cNvPr id="8" name="正方形/長方形 7">
            <a:extLst>
              <a:ext uri="{FF2B5EF4-FFF2-40B4-BE49-F238E27FC236}">
                <a16:creationId xmlns:a16="http://schemas.microsoft.com/office/drawing/2014/main" id="{185F72D0-F9BC-4EB1-8E89-A2AF0517026B}"/>
              </a:ext>
            </a:extLst>
          </p:cNvPr>
          <p:cNvSpPr/>
          <p:nvPr/>
        </p:nvSpPr>
        <p:spPr>
          <a:xfrm>
            <a:off x="270527" y="6488668"/>
            <a:ext cx="5917004" cy="369332"/>
          </a:xfrm>
          <a:prstGeom prst="rect">
            <a:avLst/>
          </a:prstGeom>
        </p:spPr>
        <p:txBody>
          <a:bodyPr wrap="none">
            <a:spAutoFit/>
          </a:bodyPr>
          <a:lstStyle/>
          <a:p>
            <a:r>
              <a:rPr lang="en-US" altLang="ja-JP" dirty="0"/>
              <a:t>https://www.mext.go.jp/a_menu/kenko/hoken/1415166.htm</a:t>
            </a:r>
            <a:endParaRPr lang="ja-JP" altLang="en-US" dirty="0"/>
          </a:p>
        </p:txBody>
      </p:sp>
      <p:sp>
        <p:nvSpPr>
          <p:cNvPr id="10" name="正方形/長方形 9">
            <a:extLst>
              <a:ext uri="{FF2B5EF4-FFF2-40B4-BE49-F238E27FC236}">
                <a16:creationId xmlns:a16="http://schemas.microsoft.com/office/drawing/2014/main" id="{FA952E8B-23D1-437D-9CDC-0ADF395827BF}"/>
              </a:ext>
            </a:extLst>
          </p:cNvPr>
          <p:cNvSpPr/>
          <p:nvPr/>
        </p:nvSpPr>
        <p:spPr>
          <a:xfrm>
            <a:off x="6074211" y="6453821"/>
            <a:ext cx="6096000" cy="646331"/>
          </a:xfrm>
          <a:prstGeom prst="rect">
            <a:avLst/>
          </a:prstGeom>
        </p:spPr>
        <p:txBody>
          <a:bodyPr>
            <a:spAutoFit/>
          </a:bodyPr>
          <a:lstStyle/>
          <a:p>
            <a:r>
              <a:rPr lang="en-US" altLang="ja-JP" dirty="0"/>
              <a:t>https://www.mext.go.jp/a_menu/kenko/hoken/1415166_00001.htm</a:t>
            </a:r>
            <a:endParaRPr lang="ja-JP" altLang="en-US" dirty="0"/>
          </a:p>
        </p:txBody>
      </p:sp>
    </p:spTree>
    <p:extLst>
      <p:ext uri="{BB962C8B-B14F-4D97-AF65-F5344CB8AC3E}">
        <p14:creationId xmlns:p14="http://schemas.microsoft.com/office/powerpoint/2010/main" val="185808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A3551E8-DCC3-4CE9-87DE-8169D7B6B039}"/>
              </a:ext>
            </a:extLst>
          </p:cNvPr>
          <p:cNvSpPr/>
          <p:nvPr/>
        </p:nvSpPr>
        <p:spPr>
          <a:xfrm>
            <a:off x="978783" y="5292739"/>
            <a:ext cx="4910381" cy="1200329"/>
          </a:xfrm>
          <a:prstGeom prst="rect">
            <a:avLst/>
          </a:prstGeom>
        </p:spPr>
        <p:txBody>
          <a:bodyPr wrap="square">
            <a:spAutoFit/>
          </a:bodyPr>
          <a:lstStyle/>
          <a:p>
            <a:pPr algn="ctr"/>
            <a:r>
              <a:rPr lang="ja-JP" altLang="en-US" sz="2400" dirty="0">
                <a:latin typeface="BIZ UDPゴシック" panose="020B0400000000000000" pitchFamily="50" charset="-128"/>
                <a:ea typeface="BIZ UDPゴシック" panose="020B0400000000000000" pitchFamily="50" charset="-128"/>
              </a:rPr>
              <a:t>（中高生向け）</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ギャンブル等依存症ポスター</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（埼玉県）</a:t>
            </a:r>
          </a:p>
        </p:txBody>
      </p:sp>
      <p:sp>
        <p:nvSpPr>
          <p:cNvPr id="3" name="正方形/長方形 2">
            <a:extLst>
              <a:ext uri="{FF2B5EF4-FFF2-40B4-BE49-F238E27FC236}">
                <a16:creationId xmlns:a16="http://schemas.microsoft.com/office/drawing/2014/main" id="{BCC37099-4D02-4E62-8DDB-88C8E887892D}"/>
              </a:ext>
            </a:extLst>
          </p:cNvPr>
          <p:cNvSpPr/>
          <p:nvPr/>
        </p:nvSpPr>
        <p:spPr>
          <a:xfrm>
            <a:off x="6510992" y="5477406"/>
            <a:ext cx="4910381" cy="830997"/>
          </a:xfrm>
          <a:prstGeom prst="rect">
            <a:avLst/>
          </a:prstGeom>
        </p:spPr>
        <p:txBody>
          <a:bodyPr wrap="square">
            <a:spAutoFit/>
          </a:bodyPr>
          <a:lstStyle/>
          <a:p>
            <a:pPr algn="ctr"/>
            <a:r>
              <a:rPr lang="ja-JP" altLang="en-US" sz="2400" dirty="0">
                <a:latin typeface="BIZ UDPゴシック" panose="020B0400000000000000" pitchFamily="50" charset="-128"/>
                <a:ea typeface="BIZ UDPゴシック" panose="020B0400000000000000" pitchFamily="50" charset="-128"/>
              </a:rPr>
              <a:t>ギャンブル等依存症ポスター</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（消費者庁）</a:t>
            </a:r>
          </a:p>
        </p:txBody>
      </p:sp>
      <p:sp>
        <p:nvSpPr>
          <p:cNvPr id="4" name="タイトル 11">
            <a:extLst>
              <a:ext uri="{FF2B5EF4-FFF2-40B4-BE49-F238E27FC236}">
                <a16:creationId xmlns:a16="http://schemas.microsoft.com/office/drawing/2014/main" id="{4CC879DE-5501-42CA-8093-43E1EC0F954D}"/>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参考：ギャンブル等依存症啓発ポスター</a:t>
            </a:r>
          </a:p>
        </p:txBody>
      </p:sp>
      <p:sp>
        <p:nvSpPr>
          <p:cNvPr id="2" name="正方形/長方形 1">
            <a:extLst>
              <a:ext uri="{FF2B5EF4-FFF2-40B4-BE49-F238E27FC236}">
                <a16:creationId xmlns:a16="http://schemas.microsoft.com/office/drawing/2014/main" id="{A4C5AF9D-D057-4875-9CAF-F0EAB114DFA3}"/>
              </a:ext>
            </a:extLst>
          </p:cNvPr>
          <p:cNvSpPr/>
          <p:nvPr/>
        </p:nvSpPr>
        <p:spPr>
          <a:xfrm>
            <a:off x="6562644" y="6427077"/>
            <a:ext cx="5629356" cy="276999"/>
          </a:xfrm>
          <a:prstGeom prst="rect">
            <a:avLst/>
          </a:prstGeom>
        </p:spPr>
        <p:txBody>
          <a:bodyPr wrap="square">
            <a:spAutoFit/>
          </a:bodyPr>
          <a:lstStyle/>
          <a:p>
            <a:r>
              <a:rPr lang="en-US" altLang="ja-JP" sz="1200" dirty="0"/>
              <a:t>https://www.caa.go.jp/policies/policy/consumer_policy/caution/caution_012/</a:t>
            </a:r>
            <a:endParaRPr lang="ja-JP" altLang="en-US" sz="1200" dirty="0"/>
          </a:p>
        </p:txBody>
      </p:sp>
      <p:pic>
        <p:nvPicPr>
          <p:cNvPr id="6" name="図 5">
            <a:extLst>
              <a:ext uri="{FF2B5EF4-FFF2-40B4-BE49-F238E27FC236}">
                <a16:creationId xmlns:a16="http://schemas.microsoft.com/office/drawing/2014/main" id="{89D31DB6-EDBD-415B-82CB-291D851DF441}"/>
              </a:ext>
            </a:extLst>
          </p:cNvPr>
          <p:cNvPicPr>
            <a:picLocks noChangeAspect="1"/>
          </p:cNvPicPr>
          <p:nvPr/>
        </p:nvPicPr>
        <p:blipFill rotWithShape="1">
          <a:blip r:embed="rId3"/>
          <a:srcRect l="32500" t="35169" r="44565" b="8014"/>
          <a:stretch/>
        </p:blipFill>
        <p:spPr>
          <a:xfrm>
            <a:off x="7474227" y="1165400"/>
            <a:ext cx="2796209" cy="3896507"/>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784F2B60-CE01-F5A3-D1E4-18B890B5E26E}"/>
              </a:ext>
            </a:extLst>
          </p:cNvPr>
          <p:cNvPicPr>
            <a:picLocks noChangeAspect="1"/>
          </p:cNvPicPr>
          <p:nvPr/>
        </p:nvPicPr>
        <p:blipFill>
          <a:blip r:embed="rId4"/>
          <a:srcRect l="39942" t="12713" r="28314" b="8014"/>
          <a:stretch/>
        </p:blipFill>
        <p:spPr>
          <a:xfrm>
            <a:off x="2047018" y="1161445"/>
            <a:ext cx="2773912" cy="3896508"/>
          </a:xfrm>
          <a:prstGeom prst="rect">
            <a:avLst/>
          </a:prstGeom>
        </p:spPr>
      </p:pic>
    </p:spTree>
    <p:extLst>
      <p:ext uri="{BB962C8B-B14F-4D97-AF65-F5344CB8AC3E}">
        <p14:creationId xmlns:p14="http://schemas.microsoft.com/office/powerpoint/2010/main" val="365764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50A2C605-0624-4622-8F85-1129B568970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学校における</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機器の使用について</a:t>
            </a:r>
          </a:p>
        </p:txBody>
      </p:sp>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395785" y="1112363"/>
            <a:ext cx="8036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b="1" dirty="0">
                <a:latin typeface="BIZ UDPゴシック" panose="020B0400000000000000" pitchFamily="50" charset="-128"/>
                <a:ea typeface="BIZ UDPゴシック" panose="020B0400000000000000" pitchFamily="50" charset="-128"/>
              </a:rPr>
              <a:t>（１）本校で使用している</a:t>
            </a:r>
            <a:r>
              <a:rPr lang="en-US" altLang="ja-JP" sz="2800" b="1" dirty="0">
                <a:latin typeface="BIZ UDPゴシック" panose="020B0400000000000000" pitchFamily="50" charset="-128"/>
                <a:ea typeface="BIZ UDPゴシック" panose="020B0400000000000000" pitchFamily="50" charset="-128"/>
              </a:rPr>
              <a:t>ICT</a:t>
            </a:r>
            <a:r>
              <a:rPr lang="ja-JP" altLang="en-US" sz="2800" b="1" dirty="0">
                <a:latin typeface="BIZ UDPゴシック" panose="020B0400000000000000" pitchFamily="50" charset="-128"/>
                <a:ea typeface="BIZ UDPゴシック" panose="020B0400000000000000" pitchFamily="50" charset="-128"/>
              </a:rPr>
              <a:t>機器</a:t>
            </a:r>
            <a:endParaRPr lang="en-US" altLang="ja-JP" sz="2800" dirty="0">
              <a:latin typeface="BIZ UDPゴシック" panose="020B0400000000000000" pitchFamily="50" charset="-128"/>
              <a:ea typeface="BIZ UDPゴシック" panose="020B0400000000000000" pitchFamily="50" charset="-128"/>
            </a:endParaRPr>
          </a:p>
        </p:txBody>
      </p:sp>
      <p:sp>
        <p:nvSpPr>
          <p:cNvPr id="4" name="テキスト ボックス 2">
            <a:extLst>
              <a:ext uri="{FF2B5EF4-FFF2-40B4-BE49-F238E27FC236}">
                <a16:creationId xmlns:a16="http://schemas.microsoft.com/office/drawing/2014/main" id="{77D8A802-4F20-4B5E-9F2C-6F5EBEB8DC13}"/>
              </a:ext>
            </a:extLst>
          </p:cNvPr>
          <p:cNvSpPr txBox="1">
            <a:spLocks noChangeArrowheads="1"/>
          </p:cNvSpPr>
          <p:nvPr/>
        </p:nvSpPr>
        <p:spPr bwMode="auto">
          <a:xfrm>
            <a:off x="395784" y="2905780"/>
            <a:ext cx="8036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b="1" dirty="0">
                <a:latin typeface="BIZ UDPゴシック" panose="020B0400000000000000" pitchFamily="50" charset="-128"/>
                <a:ea typeface="BIZ UDPゴシック" panose="020B0400000000000000" pitchFamily="50" charset="-128"/>
              </a:rPr>
              <a:t>（２）使用できる機能</a:t>
            </a:r>
            <a:endParaRPr lang="en-US" altLang="ja-JP" sz="28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49A7CEB-32CE-460D-A56E-2EA3303128C5}"/>
              </a:ext>
            </a:extLst>
          </p:cNvPr>
          <p:cNvSpPr txBox="1"/>
          <p:nvPr/>
        </p:nvSpPr>
        <p:spPr>
          <a:xfrm>
            <a:off x="952500" y="1647434"/>
            <a:ext cx="97663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各学校で記入</a:t>
            </a:r>
          </a:p>
        </p:txBody>
      </p:sp>
      <p:sp>
        <p:nvSpPr>
          <p:cNvPr id="6" name="テキスト ボックス 5">
            <a:extLst>
              <a:ext uri="{FF2B5EF4-FFF2-40B4-BE49-F238E27FC236}">
                <a16:creationId xmlns:a16="http://schemas.microsoft.com/office/drawing/2014/main" id="{2C40E749-20D5-44EC-99DB-C5C4951F1AA6}"/>
              </a:ext>
            </a:extLst>
          </p:cNvPr>
          <p:cNvSpPr txBox="1"/>
          <p:nvPr/>
        </p:nvSpPr>
        <p:spPr>
          <a:xfrm>
            <a:off x="952500" y="3439188"/>
            <a:ext cx="97663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各学校で記入</a:t>
            </a:r>
          </a:p>
        </p:txBody>
      </p:sp>
    </p:spTree>
    <p:extLst>
      <p:ext uri="{BB962C8B-B14F-4D97-AF65-F5344CB8AC3E}">
        <p14:creationId xmlns:p14="http://schemas.microsoft.com/office/powerpoint/2010/main" val="731848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22514" y="1010707"/>
            <a:ext cx="3911233" cy="5532589"/>
          </a:xfrm>
          <a:prstGeom prst="rect">
            <a:avLst/>
          </a:prstGeom>
          <a:ln>
            <a:solidFill>
              <a:schemeClr val="bg1">
                <a:lumMod val="50000"/>
              </a:schemeClr>
            </a:solidFill>
          </a:ln>
        </p:spPr>
      </p:pic>
      <p:sp>
        <p:nvSpPr>
          <p:cNvPr id="3" name="正方形/長方形 2"/>
          <p:cNvSpPr/>
          <p:nvPr/>
        </p:nvSpPr>
        <p:spPr>
          <a:xfrm>
            <a:off x="5208103" y="4732502"/>
            <a:ext cx="6735220" cy="1631216"/>
          </a:xfrm>
          <a:prstGeom prst="rect">
            <a:avLst/>
          </a:prstGeom>
        </p:spPr>
        <p:txBody>
          <a:bodyPr wrap="square">
            <a:spAutoFit/>
          </a:bodyPr>
          <a:lstStyle/>
          <a:p>
            <a:pPr fontAlgn="base"/>
            <a:r>
              <a:rPr lang="ja-JP" altLang="en-US" sz="2000" b="1" dirty="0">
                <a:latin typeface="BIZ UDPゴシック" panose="020B0400000000000000" pitchFamily="50" charset="-128"/>
                <a:ea typeface="BIZ UDPゴシック" panose="020B0400000000000000" pitchFamily="50" charset="-128"/>
              </a:rPr>
              <a:t>児童生徒の健康に留意して </a:t>
            </a:r>
            <a:r>
              <a:rPr lang="en-US" altLang="ja-JP" sz="2000" b="1" dirty="0">
                <a:latin typeface="BIZ UDPゴシック" panose="020B0400000000000000" pitchFamily="50" charset="-128"/>
                <a:ea typeface="BIZ UDPゴシック" panose="020B0400000000000000" pitchFamily="50" charset="-128"/>
              </a:rPr>
              <a:t>ICT</a:t>
            </a:r>
            <a:r>
              <a:rPr lang="ja-JP" altLang="en-US" sz="2000" b="1" dirty="0">
                <a:latin typeface="BIZ UDPゴシック" panose="020B0400000000000000" pitchFamily="50" charset="-128"/>
                <a:ea typeface="BIZ UDPゴシック" panose="020B0400000000000000" pitchFamily="50" charset="-128"/>
              </a:rPr>
              <a:t>を活用するためのガイドブック（文部科学省）</a:t>
            </a:r>
            <a:endParaRPr lang="en-US" altLang="ja-JP" sz="2000" b="1"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hlinkClick r:id="rId4"/>
              </a:rPr>
              <a:t>https://www.mext.go.jp/component/a_menu/education/micro_detail/__icsFiles/afieldfile/2018/08/14/1408183_5.pdf</a:t>
            </a:r>
            <a:endParaRPr lang="ja-JP" altLang="en-US" sz="2000" dirty="0">
              <a:latin typeface="BIZ UDPゴシック" panose="020B0400000000000000" pitchFamily="50" charset="-128"/>
              <a:ea typeface="BIZ UDPゴシック" panose="020B0400000000000000" pitchFamily="50" charset="-128"/>
            </a:endParaRPr>
          </a:p>
        </p:txBody>
      </p:sp>
      <p:sp>
        <p:nvSpPr>
          <p:cNvPr id="7" name="タイトル 11">
            <a:extLst>
              <a:ext uri="{FF2B5EF4-FFF2-40B4-BE49-F238E27FC236}">
                <a16:creationId xmlns:a16="http://schemas.microsoft.com/office/drawing/2014/main" id="{B17177B3-F14F-423E-8C9A-621396AFBFF5}"/>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参考：児童生徒の健康に留意して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を活用するためのガイドブック</a:t>
            </a:r>
          </a:p>
        </p:txBody>
      </p:sp>
    </p:spTree>
    <p:extLst>
      <p:ext uri="{BB962C8B-B14F-4D97-AF65-F5344CB8AC3E}">
        <p14:creationId xmlns:p14="http://schemas.microsoft.com/office/powerpoint/2010/main" val="354362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50A2C605-0624-4622-8F85-1129B5689704}"/>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参考：メディアリテラシーと健康行動に関する調査委員会報告書</a:t>
            </a:r>
          </a:p>
        </p:txBody>
      </p:sp>
      <p:pic>
        <p:nvPicPr>
          <p:cNvPr id="4" name="図 3">
            <a:extLst>
              <a:ext uri="{FF2B5EF4-FFF2-40B4-BE49-F238E27FC236}">
                <a16:creationId xmlns:a16="http://schemas.microsoft.com/office/drawing/2014/main" id="{D1B1EE40-F5FD-4CA9-9ED2-E740A3475ABB}"/>
              </a:ext>
            </a:extLst>
          </p:cNvPr>
          <p:cNvPicPr>
            <a:picLocks noChangeAspect="1"/>
          </p:cNvPicPr>
          <p:nvPr/>
        </p:nvPicPr>
        <p:blipFill>
          <a:blip r:embed="rId3"/>
          <a:stretch>
            <a:fillRect/>
          </a:stretch>
        </p:blipFill>
        <p:spPr>
          <a:xfrm>
            <a:off x="695400" y="1131825"/>
            <a:ext cx="3596716" cy="5080131"/>
          </a:xfrm>
          <a:prstGeom prst="rect">
            <a:avLst/>
          </a:prstGeom>
          <a:ln>
            <a:solidFill>
              <a:schemeClr val="bg1">
                <a:lumMod val="50000"/>
              </a:schemeClr>
            </a:solidFill>
          </a:ln>
        </p:spPr>
      </p:pic>
      <p:sp>
        <p:nvSpPr>
          <p:cNvPr id="8" name="正方形/長方形 7">
            <a:extLst>
              <a:ext uri="{FF2B5EF4-FFF2-40B4-BE49-F238E27FC236}">
                <a16:creationId xmlns:a16="http://schemas.microsoft.com/office/drawing/2014/main" id="{1C604D71-939C-4515-BEEC-94CFFB672910}"/>
              </a:ext>
            </a:extLst>
          </p:cNvPr>
          <p:cNvSpPr/>
          <p:nvPr/>
        </p:nvSpPr>
        <p:spPr>
          <a:xfrm>
            <a:off x="5738191" y="5491721"/>
            <a:ext cx="6085845" cy="861774"/>
          </a:xfrm>
          <a:prstGeom prst="rect">
            <a:avLst/>
          </a:prstGeom>
        </p:spPr>
        <p:txBody>
          <a:bodyPr wrap="square">
            <a:spAutoFit/>
          </a:bodyPr>
          <a:lstStyle/>
          <a:p>
            <a:pPr fontAlgn="base"/>
            <a:r>
              <a:rPr lang="ja-JP" altLang="en-US" b="1" dirty="0">
                <a:latin typeface="BIZ UDPゴシック" panose="020B0400000000000000" pitchFamily="50" charset="-128"/>
                <a:ea typeface="BIZ UDPゴシック" panose="020B0400000000000000" pitchFamily="50" charset="-128"/>
              </a:rPr>
              <a:t>メディアリテラシーと健康行動に関する調査委員会報告書</a:t>
            </a:r>
            <a:endParaRPr lang="en-US" altLang="ja-JP" b="1" dirty="0">
              <a:latin typeface="BIZ UDPゴシック" panose="020B0400000000000000" pitchFamily="50" charset="-128"/>
              <a:ea typeface="BIZ UDPゴシック" panose="020B0400000000000000" pitchFamily="50" charset="-128"/>
            </a:endParaRPr>
          </a:p>
          <a:p>
            <a:pPr fontAlgn="base"/>
            <a:r>
              <a:rPr lang="ja-JP" altLang="en-US" b="1" dirty="0">
                <a:latin typeface="BIZ UDPゴシック" panose="020B0400000000000000" pitchFamily="50" charset="-128"/>
                <a:ea typeface="BIZ UDPゴシック" panose="020B0400000000000000" pitchFamily="50" charset="-128"/>
              </a:rPr>
              <a:t>＜令和</a:t>
            </a:r>
            <a:r>
              <a:rPr lang="en-US" altLang="ja-JP" b="1" dirty="0">
                <a:latin typeface="BIZ UDPゴシック" panose="020B0400000000000000" pitchFamily="50" charset="-128"/>
                <a:ea typeface="BIZ UDPゴシック" panose="020B0400000000000000" pitchFamily="50" charset="-128"/>
              </a:rPr>
              <a:t>3</a:t>
            </a:r>
            <a:r>
              <a:rPr lang="ja-JP" altLang="en-US" b="1" dirty="0">
                <a:latin typeface="BIZ UDPゴシック" panose="020B0400000000000000" pitchFamily="50" charset="-128"/>
                <a:ea typeface="BIZ UDPゴシック" panose="020B0400000000000000" pitchFamily="50" charset="-128"/>
              </a:rPr>
              <a:t>年</a:t>
            </a:r>
            <a:r>
              <a:rPr lang="en-US" altLang="ja-JP" b="1" dirty="0">
                <a:latin typeface="BIZ UDPゴシック" panose="020B0400000000000000" pitchFamily="50" charset="-128"/>
                <a:ea typeface="BIZ UDPゴシック" panose="020B0400000000000000" pitchFamily="50" charset="-128"/>
              </a:rPr>
              <a:t>3</a:t>
            </a:r>
            <a:r>
              <a:rPr lang="ja-JP" altLang="en-US" b="1" dirty="0">
                <a:latin typeface="BIZ UDPゴシック" panose="020B0400000000000000" pitchFamily="50" charset="-128"/>
                <a:ea typeface="BIZ UDPゴシック" panose="020B0400000000000000" pitchFamily="50" charset="-128"/>
              </a:rPr>
              <a:t>月発行＞</a:t>
            </a:r>
            <a:r>
              <a:rPr lang="ja-JP" altLang="en-US" b="1" i="0" dirty="0">
                <a:effectLst/>
                <a:latin typeface="BIZ UDPゴシック" panose="020B0400000000000000" pitchFamily="50" charset="-128"/>
                <a:ea typeface="BIZ UDPゴシック" panose="020B0400000000000000" pitchFamily="50" charset="-128"/>
              </a:rPr>
              <a:t>（公益財団法人日本学校保健会）</a:t>
            </a:r>
            <a:endParaRPr lang="en-US" altLang="ja-JP" b="1" i="0" dirty="0">
              <a:effectLst/>
              <a:latin typeface="BIZ UDPゴシック" panose="020B0400000000000000" pitchFamily="50" charset="-128"/>
              <a:ea typeface="BIZ UDPゴシック" panose="020B0400000000000000" pitchFamily="50" charset="-128"/>
            </a:endParaRPr>
          </a:p>
          <a:p>
            <a:pPr fontAlgn="base"/>
            <a:r>
              <a:rPr lang="en-US" altLang="ja-JP" sz="1400" dirty="0">
                <a:latin typeface="BIZ UDPゴシック" panose="020B0400000000000000" pitchFamily="50" charset="-128"/>
                <a:ea typeface="BIZ UDPゴシック" panose="020B0400000000000000" pitchFamily="50" charset="-128"/>
                <a:hlinkClick r:id="rId4"/>
              </a:rPr>
              <a:t>https://www.gakkohoken.jp/books/archives/247</a:t>
            </a:r>
            <a:endParaRPr lang="ja-JP" altLang="en-US" sz="1400" dirty="0">
              <a:latin typeface="BIZ UDPゴシック" panose="020B0400000000000000" pitchFamily="50" charset="-128"/>
              <a:ea typeface="BIZ UDPゴシック" panose="020B0400000000000000" pitchFamily="50" charset="-128"/>
            </a:endParaRPr>
          </a:p>
        </p:txBody>
      </p:sp>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4515510" y="1366279"/>
            <a:ext cx="676875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（例）</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○平日の</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日当たりのインターネットの利用時間が長くなると、友人等とのコミュニケーションのための利用時間が男女ともに長くなる傾向が認められた。特に女子でその傾向が顕著であった。</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○男女ともに約</a:t>
            </a:r>
            <a:r>
              <a:rPr lang="en-US" altLang="ja-JP" sz="1400" dirty="0">
                <a:latin typeface="BIZ UDPゴシック" panose="020B0400000000000000" pitchFamily="50" charset="-128"/>
                <a:ea typeface="BIZ UDPゴシック" panose="020B0400000000000000" pitchFamily="50" charset="-128"/>
              </a:rPr>
              <a:t>8</a:t>
            </a:r>
            <a:r>
              <a:rPr lang="ja-JP" altLang="en-US" sz="1400" dirty="0">
                <a:latin typeface="BIZ UDPゴシック" panose="020B0400000000000000" pitchFamily="50" charset="-128"/>
                <a:ea typeface="BIZ UDPゴシック" panose="020B0400000000000000" pitchFamily="50" charset="-128"/>
              </a:rPr>
              <a:t>割の生徒がインターネットの利用により、</a:t>
            </a:r>
            <a:r>
              <a:rPr lang="ja-JP" altLang="en-US" sz="1400" dirty="0">
                <a:solidFill>
                  <a:srgbClr val="FF0000"/>
                </a:solidFill>
                <a:latin typeface="BIZ UDPゴシック" panose="020B0400000000000000" pitchFamily="50" charset="-128"/>
                <a:ea typeface="BIZ UDPゴシック" panose="020B0400000000000000" pitchFamily="50" charset="-128"/>
              </a:rPr>
              <a:t>「学校の成績や学業へ支障をきたしたことがある」</a:t>
            </a:r>
            <a:r>
              <a:rPr lang="ja-JP" altLang="en-US" sz="1400" dirty="0">
                <a:latin typeface="BIZ UDPゴシック" panose="020B0400000000000000" pitchFamily="50" charset="-128"/>
                <a:ea typeface="BIZ UDPゴシック" panose="020B0400000000000000" pitchFamily="50" charset="-128"/>
              </a:rPr>
              <a:t>または</a:t>
            </a:r>
            <a:r>
              <a:rPr lang="ja-JP" altLang="en-US" sz="1400" dirty="0">
                <a:solidFill>
                  <a:srgbClr val="FF0000"/>
                </a:solidFill>
                <a:latin typeface="BIZ UDPゴシック" panose="020B0400000000000000" pitchFamily="50" charset="-128"/>
                <a:ea typeface="BIZ UDPゴシック" panose="020B0400000000000000" pitchFamily="50" charset="-128"/>
              </a:rPr>
              <a:t>「睡眠時間が短くなることがある」</a:t>
            </a:r>
            <a:r>
              <a:rPr lang="ja-JP" altLang="en-US" sz="1400" dirty="0">
                <a:latin typeface="BIZ UDPゴシック" panose="020B0400000000000000" pitchFamily="50" charset="-128"/>
                <a:ea typeface="BIZ UDPゴシック" panose="020B0400000000000000" pitchFamily="50" charset="-128"/>
              </a:rPr>
              <a:t>と回答していた。</a:t>
            </a:r>
          </a:p>
          <a:p>
            <a:pPr>
              <a:lnSpc>
                <a:spcPct val="100000"/>
              </a:lnSpc>
              <a:spcBef>
                <a:spcPct val="0"/>
              </a:spcBef>
              <a:buNone/>
            </a:pP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○男子は</a:t>
            </a:r>
            <a:r>
              <a:rPr lang="ja-JP" altLang="en-US" sz="1400" dirty="0">
                <a:solidFill>
                  <a:srgbClr val="FF0000"/>
                </a:solidFill>
                <a:latin typeface="BIZ UDPゴシック" panose="020B0400000000000000" pitchFamily="50" charset="-128"/>
                <a:ea typeface="BIZ UDPゴシック" panose="020B0400000000000000" pitchFamily="50" charset="-128"/>
              </a:rPr>
              <a:t>ゲームアプリでのお金の使い過ぎ</a:t>
            </a:r>
            <a:r>
              <a:rPr lang="ja-JP" altLang="en-US" sz="1400" dirty="0">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親に話しにくいサイト（アダルトサイト、犯罪行為やその方法を掲載しているサイト等）の閲覧経験</a:t>
            </a:r>
            <a:r>
              <a:rPr lang="ja-JP" altLang="en-US" sz="1400" dirty="0">
                <a:latin typeface="BIZ UDPゴシック" panose="020B0400000000000000" pitchFamily="50" charset="-128"/>
                <a:ea typeface="BIZ UDPゴシック" panose="020B0400000000000000" pitchFamily="50" charset="-128"/>
              </a:rPr>
              <a:t>のある生徒が多かった。</a:t>
            </a:r>
          </a:p>
          <a:p>
            <a:pPr>
              <a:lnSpc>
                <a:spcPct val="100000"/>
              </a:lnSpc>
              <a:spcBef>
                <a:spcPct val="0"/>
              </a:spcBef>
              <a:buNone/>
            </a:pP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ダイエットおよびモデルのような体形</a:t>
            </a:r>
            <a:r>
              <a:rPr lang="ja-JP" altLang="en-US" sz="1400" dirty="0">
                <a:latin typeface="BIZ UDPゴシック" panose="020B0400000000000000" pitchFamily="50" charset="-128"/>
                <a:ea typeface="BIZ UDPゴシック" panose="020B0400000000000000" pitchFamily="50" charset="-128"/>
              </a:rPr>
              <a:t>への願望等について肯定的に考えている生徒では、情報の入手先として「インターネット」の割合が高く、特に女子の方が高かった。</a:t>
            </a:r>
          </a:p>
          <a:p>
            <a:pPr>
              <a:lnSpc>
                <a:spcPct val="100000"/>
              </a:lnSpc>
              <a:spcBef>
                <a:spcPct val="0"/>
              </a:spcBef>
              <a:buNone/>
            </a:pP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1400" dirty="0">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知り合ってすぐの相手と性行動</a:t>
            </a:r>
            <a:r>
              <a:rPr lang="ja-JP" altLang="en-US" sz="1400" dirty="0">
                <a:latin typeface="BIZ UDPゴシック" panose="020B0400000000000000" pitchFamily="50" charset="-128"/>
                <a:ea typeface="BIZ UDPゴシック" panose="020B0400000000000000" pitchFamily="50" charset="-128"/>
              </a:rPr>
              <a:t>をすることについて「構わない」と「どちらかと言えば気にならない」と肯定的な回答をした生徒は、</a:t>
            </a:r>
            <a:r>
              <a:rPr lang="ja-JP" altLang="en-US" sz="1400" dirty="0">
                <a:solidFill>
                  <a:srgbClr val="FF0000"/>
                </a:solidFill>
                <a:latin typeface="BIZ UDPゴシック" panose="020B0400000000000000" pitchFamily="50" charset="-128"/>
                <a:ea typeface="BIZ UDPゴシック" panose="020B0400000000000000" pitchFamily="50" charset="-128"/>
              </a:rPr>
              <a:t>性に関する情報の入手先として「インターネット」</a:t>
            </a:r>
            <a:r>
              <a:rPr lang="ja-JP" altLang="en-US" sz="1400" dirty="0">
                <a:latin typeface="BIZ UDPゴシック" panose="020B0400000000000000" pitchFamily="50" charset="-128"/>
                <a:ea typeface="BIZ UDPゴシック" panose="020B0400000000000000" pitchFamily="50" charset="-128"/>
              </a:rPr>
              <a:t>の割合が高かった。</a:t>
            </a:r>
          </a:p>
        </p:txBody>
      </p:sp>
    </p:spTree>
    <p:extLst>
      <p:ext uri="{BB962C8B-B14F-4D97-AF65-F5344CB8AC3E}">
        <p14:creationId xmlns:p14="http://schemas.microsoft.com/office/powerpoint/2010/main" val="93115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2325122936"/>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830997"/>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平日１日当たりのインターネットの利用時間</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（勉強・学習のための情報検索のインターネットの利用時間）</a:t>
            </a:r>
          </a:p>
        </p:txBody>
      </p:sp>
    </p:spTree>
    <p:extLst>
      <p:ext uri="{BB962C8B-B14F-4D97-AF65-F5344CB8AC3E}">
        <p14:creationId xmlns:p14="http://schemas.microsoft.com/office/powerpoint/2010/main" val="146420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1558700141"/>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830997"/>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平日１日当たりのインターネットの利用時間</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（勉強・学習</a:t>
            </a:r>
            <a:r>
              <a:rPr lang="ja-JP" altLang="en-US" sz="2400" dirty="0">
                <a:solidFill>
                  <a:srgbClr val="FF0000"/>
                </a:solidFill>
                <a:latin typeface="BIZ UDPゴシック" panose="020B0400000000000000" pitchFamily="50" charset="-128"/>
                <a:ea typeface="BIZ UDPゴシック" panose="020B0400000000000000" pitchFamily="50" charset="-128"/>
              </a:rPr>
              <a:t>以外</a:t>
            </a:r>
            <a:r>
              <a:rPr lang="ja-JP" altLang="en-US" sz="2400" dirty="0">
                <a:latin typeface="BIZ UDPゴシック" panose="020B0400000000000000" pitchFamily="50" charset="-128"/>
                <a:ea typeface="BIZ UDPゴシック" panose="020B0400000000000000" pitchFamily="50" charset="-128"/>
              </a:rPr>
              <a:t>のための情報検索のインターネットの利用時間）</a:t>
            </a:r>
          </a:p>
        </p:txBody>
      </p:sp>
    </p:spTree>
    <p:extLst>
      <p:ext uri="{BB962C8B-B14F-4D97-AF65-F5344CB8AC3E}">
        <p14:creationId xmlns:p14="http://schemas.microsoft.com/office/powerpoint/2010/main" val="3861308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4198264347"/>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平日１日当たりのゲームのための利用時間</a:t>
            </a:r>
          </a:p>
        </p:txBody>
      </p:sp>
    </p:spTree>
    <p:extLst>
      <p:ext uri="{BB962C8B-B14F-4D97-AF65-F5344CB8AC3E}">
        <p14:creationId xmlns:p14="http://schemas.microsoft.com/office/powerpoint/2010/main" val="98475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2352449479"/>
              </p:ext>
            </p:extLst>
          </p:nvPr>
        </p:nvGraphicFramePr>
        <p:xfrm>
          <a:off x="893100" y="1417982"/>
          <a:ext cx="10405799" cy="4278298"/>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平日１日当たりのインターネットの利用時間</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ゲームのための利用時間（男子）</a:t>
            </a:r>
          </a:p>
        </p:txBody>
      </p:sp>
      <p:sp>
        <p:nvSpPr>
          <p:cNvPr id="9" name="正方形/長方形 8">
            <a:extLst>
              <a:ext uri="{FF2B5EF4-FFF2-40B4-BE49-F238E27FC236}">
                <a16:creationId xmlns:a16="http://schemas.microsoft.com/office/drawing/2014/main" id="{78FA67B8-32DC-421F-8DF7-2FFDDBDE6808}"/>
              </a:ext>
            </a:extLst>
          </p:cNvPr>
          <p:cNvSpPr/>
          <p:nvPr/>
        </p:nvSpPr>
        <p:spPr>
          <a:xfrm>
            <a:off x="2659740" y="5419281"/>
            <a:ext cx="2071286" cy="276999"/>
          </a:xfrm>
          <a:prstGeom prst="rect">
            <a:avLst/>
          </a:prstGeom>
        </p:spPr>
        <p:txBody>
          <a:bodyPr wrap="square">
            <a:spAutoFit/>
          </a:bodyPr>
          <a:lstStyle/>
          <a:p>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ゲームのための利用時間</a:t>
            </a:r>
          </a:p>
        </p:txBody>
      </p:sp>
    </p:spTree>
    <p:extLst>
      <p:ext uri="{BB962C8B-B14F-4D97-AF65-F5344CB8AC3E}">
        <p14:creationId xmlns:p14="http://schemas.microsoft.com/office/powerpoint/2010/main" val="83746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997701908"/>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インターネットの利用による学校の成績や学業への支障の頻度</a:t>
            </a:r>
          </a:p>
        </p:txBody>
      </p:sp>
    </p:spTree>
    <p:extLst>
      <p:ext uri="{BB962C8B-B14F-4D97-AF65-F5344CB8AC3E}">
        <p14:creationId xmlns:p14="http://schemas.microsoft.com/office/powerpoint/2010/main" val="1203502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690547503"/>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インターネットの利用による睡眠時間への影響</a:t>
            </a:r>
          </a:p>
        </p:txBody>
      </p:sp>
    </p:spTree>
    <p:extLst>
      <p:ext uri="{BB962C8B-B14F-4D97-AF65-F5344CB8AC3E}">
        <p14:creationId xmlns:p14="http://schemas.microsoft.com/office/powerpoint/2010/main" val="353948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3187757624"/>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ゲームやアプリでお金を使いすぎた経験</a:t>
            </a:r>
          </a:p>
        </p:txBody>
      </p:sp>
    </p:spTree>
    <p:extLst>
      <p:ext uri="{BB962C8B-B14F-4D97-AF65-F5344CB8AC3E}">
        <p14:creationId xmlns:p14="http://schemas.microsoft.com/office/powerpoint/2010/main" val="2424577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FFAB-0E3D-CEF0-5AAB-A2561C478B41}"/>
            </a:ext>
          </a:extLst>
        </p:cNvPr>
        <p:cNvGrpSpPr/>
        <p:nvPr/>
      </p:nvGrpSpPr>
      <p:grpSpPr>
        <a:xfrm>
          <a:off x="0" y="0"/>
          <a:ext cx="0" cy="0"/>
          <a:chOff x="0" y="0"/>
          <a:chExt cx="0" cy="0"/>
        </a:xfrm>
      </p:grpSpPr>
      <p:sp>
        <p:nvSpPr>
          <p:cNvPr id="7" name="タイトル 11">
            <a:extLst>
              <a:ext uri="{FF2B5EF4-FFF2-40B4-BE49-F238E27FC236}">
                <a16:creationId xmlns:a16="http://schemas.microsoft.com/office/drawing/2014/main" id="{A1ED7149-F922-C73F-BE66-F7FD983995B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299FE08E-0CBE-DB74-6A40-43806B4DADD8}"/>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7CF3725E-3AEB-9440-137C-E1C92A2E1068}"/>
              </a:ext>
            </a:extLst>
          </p:cNvPr>
          <p:cNvGraphicFramePr/>
          <p:nvPr>
            <p:extLst>
              <p:ext uri="{D42A27DB-BD31-4B8C-83A1-F6EECF244321}">
                <p14:modId xmlns:p14="http://schemas.microsoft.com/office/powerpoint/2010/main" val="1131168620"/>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68270D71-EC62-35F9-DCE3-6371DF44481E}"/>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7053A31-A84D-1322-C1D4-867B0E0DC020}"/>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悪口やいやがらせのメッセージやメールの送信・書き込みの経験</a:t>
            </a:r>
          </a:p>
        </p:txBody>
      </p:sp>
    </p:spTree>
    <p:extLst>
      <p:ext uri="{BB962C8B-B14F-4D97-AF65-F5344CB8AC3E}">
        <p14:creationId xmlns:p14="http://schemas.microsoft.com/office/powerpoint/2010/main" val="304024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50A2C605-0624-4622-8F85-1129B568970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学校における</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機器の使用について</a:t>
            </a:r>
          </a:p>
        </p:txBody>
      </p:sp>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395785" y="1112363"/>
            <a:ext cx="8036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b="1" dirty="0">
                <a:latin typeface="BIZ UDPゴシック" panose="020B0400000000000000" pitchFamily="50" charset="-128"/>
                <a:ea typeface="BIZ UDPゴシック" panose="020B0400000000000000" pitchFamily="50" charset="-128"/>
              </a:rPr>
              <a:t>（３）使用上のルール</a:t>
            </a: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EFB0336-1BE4-4722-BD6C-3887DE178316}"/>
              </a:ext>
            </a:extLst>
          </p:cNvPr>
          <p:cNvSpPr txBox="1"/>
          <p:nvPr/>
        </p:nvSpPr>
        <p:spPr>
          <a:xfrm>
            <a:off x="939800" y="1659023"/>
            <a:ext cx="97663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各学校で</a:t>
            </a:r>
            <a:r>
              <a:rPr lang="ja-JP" altLang="en-US" dirty="0">
                <a:latin typeface="BIZ UDPゴシック" panose="020B0400000000000000" pitchFamily="50" charset="-128"/>
                <a:ea typeface="BIZ UDPゴシック" panose="020B0400000000000000" pitchFamily="50" charset="-128"/>
              </a:rPr>
              <a:t>記入</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（例）</a:t>
            </a:r>
            <a:endParaRPr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学校内</a:t>
            </a:r>
            <a:r>
              <a:rPr kumimoji="1" lang="en-US" altLang="ja-JP" dirty="0">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学校外</a:t>
            </a:r>
            <a:r>
              <a:rPr kumimoji="1" lang="en-US" altLang="ja-JP" dirty="0">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489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7BF20F66-0231-47A0-A10F-183FDB443C9A}"/>
              </a:ext>
            </a:extLst>
          </p:cNvPr>
          <p:cNvSpPr txBox="1">
            <a:spLocks/>
          </p:cNvSpPr>
          <p:nvPr/>
        </p:nvSpPr>
        <p:spPr>
          <a:xfrm>
            <a:off x="0" y="-489"/>
            <a:ext cx="12192000" cy="720080"/>
          </a:xfrm>
          <a:prstGeom prst="rect">
            <a:avLst/>
          </a:prstGeom>
          <a:solidFill>
            <a:schemeClr val="accent2"/>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参考： </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正方形/長方形 7">
            <a:extLst>
              <a:ext uri="{FF2B5EF4-FFF2-40B4-BE49-F238E27FC236}">
                <a16:creationId xmlns:a16="http://schemas.microsoft.com/office/drawing/2014/main" id="{1FD97035-0E91-421D-A059-1C2B9397FF90}"/>
              </a:ext>
            </a:extLst>
          </p:cNvPr>
          <p:cNvSpPr/>
          <p:nvPr/>
        </p:nvSpPr>
        <p:spPr>
          <a:xfrm>
            <a:off x="304799" y="5974693"/>
            <a:ext cx="11582401"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出典：メディアリテラシーと健康行動に関する調査委員会報告書＜令和</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月発行＞（公益財団法人日本学校保健会）</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23B0DEBE-F244-4B23-8D26-DD75BDFD8822}"/>
              </a:ext>
            </a:extLst>
          </p:cNvPr>
          <p:cNvGraphicFramePr/>
          <p:nvPr>
            <p:extLst>
              <p:ext uri="{D42A27DB-BD31-4B8C-83A1-F6EECF244321}">
                <p14:modId xmlns:p14="http://schemas.microsoft.com/office/powerpoint/2010/main" val="2595416181"/>
              </p:ext>
            </p:extLst>
          </p:nvPr>
        </p:nvGraphicFramePr>
        <p:xfrm>
          <a:off x="874643" y="1417983"/>
          <a:ext cx="10670843" cy="429370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49DFEB7-9C7E-4473-85C1-A8C2B738DC13}"/>
              </a:ext>
            </a:extLst>
          </p:cNvPr>
          <p:cNvSpPr/>
          <p:nvPr/>
        </p:nvSpPr>
        <p:spPr>
          <a:xfrm>
            <a:off x="5605668" y="6251692"/>
            <a:ext cx="62815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（参考）調査人数：高校２年生</a:t>
            </a:r>
            <a:r>
              <a:rPr lang="en-US" altLang="ja-JP" sz="1200" dirty="0">
                <a:latin typeface="BIZ UDPゴシック" panose="020B0400000000000000" pitchFamily="50" charset="-128"/>
                <a:ea typeface="BIZ UDPゴシック" panose="020B0400000000000000" pitchFamily="50" charset="-128"/>
              </a:rPr>
              <a:t>8,451</a:t>
            </a:r>
            <a:r>
              <a:rPr lang="ja-JP" altLang="en-US" sz="1200" dirty="0">
                <a:latin typeface="BIZ UDPゴシック" panose="020B0400000000000000" pitchFamily="50" charset="-128"/>
                <a:ea typeface="BIZ UDPゴシック" panose="020B0400000000000000" pitchFamily="50" charset="-128"/>
              </a:rPr>
              <a:t>人（男子</a:t>
            </a:r>
            <a:r>
              <a:rPr lang="en-US" altLang="ja-JP" sz="1200" dirty="0">
                <a:latin typeface="BIZ UDPゴシック" panose="020B0400000000000000" pitchFamily="50" charset="-128"/>
                <a:ea typeface="BIZ UDPゴシック" panose="020B0400000000000000" pitchFamily="50" charset="-128"/>
              </a:rPr>
              <a:t>4,476</a:t>
            </a:r>
            <a:r>
              <a:rPr lang="ja-JP" altLang="en-US" sz="1200" dirty="0">
                <a:latin typeface="BIZ UDPゴシック" panose="020B0400000000000000" pitchFamily="50" charset="-128"/>
                <a:ea typeface="BIZ UDPゴシック" panose="020B0400000000000000" pitchFamily="50" charset="-128"/>
              </a:rPr>
              <a:t>人、女子</a:t>
            </a:r>
            <a:r>
              <a:rPr lang="en-US" altLang="ja-JP" sz="1200" dirty="0">
                <a:latin typeface="BIZ UDPゴシック" panose="020B0400000000000000" pitchFamily="50" charset="-128"/>
                <a:ea typeface="BIZ UDPゴシック" panose="020B0400000000000000" pitchFamily="50" charset="-128"/>
              </a:rPr>
              <a:t>3,935</a:t>
            </a:r>
            <a:r>
              <a:rPr lang="ja-JP" altLang="en-US" sz="1200" dirty="0">
                <a:latin typeface="BIZ UDPゴシック" panose="020B0400000000000000" pitchFamily="50" charset="-128"/>
                <a:ea typeface="BIZ UDPゴシック" panose="020B0400000000000000" pitchFamily="50" charset="-128"/>
              </a:rPr>
              <a:t>人、無回答</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調査時期：令和２年１月３０日～令和２年２月２１日、調査方法：自記入方式無記名調査</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15F9A3-4227-4671-B76D-A7D1292D67BC}"/>
              </a:ext>
            </a:extLst>
          </p:cNvPr>
          <p:cNvSpPr/>
          <p:nvPr/>
        </p:nvSpPr>
        <p:spPr>
          <a:xfrm>
            <a:off x="519513" y="884720"/>
            <a:ext cx="11025973" cy="461665"/>
          </a:xfrm>
          <a:prstGeom prst="rect">
            <a:avLst/>
          </a:prstGeom>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親に話しにくいサイトの閲覧経験</a:t>
            </a:r>
          </a:p>
        </p:txBody>
      </p:sp>
    </p:spTree>
    <p:extLst>
      <p:ext uri="{BB962C8B-B14F-4D97-AF65-F5344CB8AC3E}">
        <p14:creationId xmlns:p14="http://schemas.microsoft.com/office/powerpoint/2010/main" val="388389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50A2C605-0624-4622-8F85-1129B568970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学校における</a:t>
            </a: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機器の使用について</a:t>
            </a:r>
          </a:p>
        </p:txBody>
      </p:sp>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395785" y="1112363"/>
            <a:ext cx="8036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b="1" dirty="0">
                <a:latin typeface="BIZ UDPゴシック" panose="020B0400000000000000" pitchFamily="50" charset="-128"/>
                <a:ea typeface="BIZ UDPゴシック" panose="020B0400000000000000" pitchFamily="50" charset="-128"/>
              </a:rPr>
              <a:t>（４）故障・破損時の対応</a:t>
            </a: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EFB0336-1BE4-4722-BD6C-3887DE178316}"/>
              </a:ext>
            </a:extLst>
          </p:cNvPr>
          <p:cNvSpPr txBox="1"/>
          <p:nvPr/>
        </p:nvSpPr>
        <p:spPr>
          <a:xfrm>
            <a:off x="939800" y="1659023"/>
            <a:ext cx="97663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各学校で</a:t>
            </a:r>
            <a:r>
              <a:rPr lang="ja-JP" altLang="en-US" dirty="0">
                <a:latin typeface="BIZ UDPゴシック" panose="020B0400000000000000" pitchFamily="50" charset="-128"/>
                <a:ea typeface="BIZ UDPゴシック" panose="020B0400000000000000" pitchFamily="50" charset="-128"/>
              </a:rPr>
              <a:t>記入</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238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1">
            <a:extLst>
              <a:ext uri="{FF2B5EF4-FFF2-40B4-BE49-F238E27FC236}">
                <a16:creationId xmlns:a16="http://schemas.microsoft.com/office/drawing/2014/main" id="{D1EB11E7-46DF-4F0C-90FC-316B41758F29}"/>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機器の不適切な使用による健康課題</a:t>
            </a:r>
          </a:p>
        </p:txBody>
      </p:sp>
      <p:sp>
        <p:nvSpPr>
          <p:cNvPr id="8" name="テキスト ボックス 2">
            <a:extLst>
              <a:ext uri="{FF2B5EF4-FFF2-40B4-BE49-F238E27FC236}">
                <a16:creationId xmlns:a16="http://schemas.microsoft.com/office/drawing/2014/main" id="{AAE98EDE-F37C-4AE5-90DE-5A64A1A15646}"/>
              </a:ext>
            </a:extLst>
          </p:cNvPr>
          <p:cNvSpPr txBox="1">
            <a:spLocks noChangeArrowheads="1"/>
          </p:cNvSpPr>
          <p:nvPr/>
        </p:nvSpPr>
        <p:spPr bwMode="auto">
          <a:xfrm>
            <a:off x="395785" y="1112363"/>
            <a:ext cx="8036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en-US" altLang="ja-JP" sz="2800" b="1" dirty="0">
                <a:latin typeface="BIZ UDPゴシック" panose="020B0400000000000000" pitchFamily="50" charset="-128"/>
                <a:ea typeface="BIZ UDPゴシック" panose="020B0400000000000000" pitchFamily="50" charset="-128"/>
              </a:rPr>
              <a:t>ICT</a:t>
            </a:r>
            <a:r>
              <a:rPr lang="ja-JP" altLang="en-US" sz="2800" b="1" dirty="0">
                <a:latin typeface="BIZ UDPゴシック" panose="020B0400000000000000" pitchFamily="50" charset="-128"/>
                <a:ea typeface="BIZ UDPゴシック" panose="020B0400000000000000" pitchFamily="50" charset="-128"/>
              </a:rPr>
              <a:t>機器の不適切な使用による健康課題とは？</a:t>
            </a:r>
            <a:endParaRPr lang="en-US" altLang="ja-JP" sz="2800" dirty="0">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0ADE55F5-51D2-43ED-8427-720AEB880C96}"/>
              </a:ext>
            </a:extLst>
          </p:cNvPr>
          <p:cNvSpPr/>
          <p:nvPr/>
        </p:nvSpPr>
        <p:spPr>
          <a:xfrm>
            <a:off x="1066687" y="2424832"/>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2">
            <a:extLst>
              <a:ext uri="{FF2B5EF4-FFF2-40B4-BE49-F238E27FC236}">
                <a16:creationId xmlns:a16="http://schemas.microsoft.com/office/drawing/2014/main" id="{71D7110C-3534-491C-9E20-D26144925724}"/>
              </a:ext>
            </a:extLst>
          </p:cNvPr>
          <p:cNvSpPr txBox="1">
            <a:spLocks noChangeArrowheads="1"/>
          </p:cNvSpPr>
          <p:nvPr/>
        </p:nvSpPr>
        <p:spPr bwMode="auto">
          <a:xfrm>
            <a:off x="1361962" y="2605197"/>
            <a:ext cx="1885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目の健康</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2">
            <a:extLst>
              <a:ext uri="{FF2B5EF4-FFF2-40B4-BE49-F238E27FC236}">
                <a16:creationId xmlns:a16="http://schemas.microsoft.com/office/drawing/2014/main" id="{E30E2859-D921-4121-9946-19A317D8750E}"/>
              </a:ext>
            </a:extLst>
          </p:cNvPr>
          <p:cNvSpPr txBox="1">
            <a:spLocks noChangeArrowheads="1"/>
          </p:cNvSpPr>
          <p:nvPr/>
        </p:nvSpPr>
        <p:spPr bwMode="auto">
          <a:xfrm>
            <a:off x="1133559" y="3083423"/>
            <a:ext cx="2476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1600" dirty="0">
                <a:latin typeface="BIZ UDPゴシック" panose="020B0400000000000000" pitchFamily="50" charset="-128"/>
                <a:ea typeface="BIZ UDPゴシック" panose="020B0400000000000000" pitchFamily="50" charset="-128"/>
              </a:rPr>
              <a:t>視力低下、目の疾患</a:t>
            </a:r>
            <a:endParaRPr lang="en-US" altLang="ja-JP" sz="1600" dirty="0">
              <a:latin typeface="BIZ UDPゴシック" panose="020B0400000000000000" pitchFamily="50" charset="-128"/>
              <a:ea typeface="BIZ UDPゴシック" panose="020B0400000000000000" pitchFamily="50" charset="-128"/>
            </a:endParaRPr>
          </a:p>
        </p:txBody>
      </p:sp>
      <p:sp>
        <p:nvSpPr>
          <p:cNvPr id="12" name="楕円 11">
            <a:extLst>
              <a:ext uri="{FF2B5EF4-FFF2-40B4-BE49-F238E27FC236}">
                <a16:creationId xmlns:a16="http://schemas.microsoft.com/office/drawing/2014/main" id="{57D7169E-32B1-47FB-AA73-DA463ECC092D}"/>
              </a:ext>
            </a:extLst>
          </p:cNvPr>
          <p:cNvSpPr/>
          <p:nvPr/>
        </p:nvSpPr>
        <p:spPr>
          <a:xfrm>
            <a:off x="1066687" y="4262960"/>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テキスト ボックス 2">
            <a:extLst>
              <a:ext uri="{FF2B5EF4-FFF2-40B4-BE49-F238E27FC236}">
                <a16:creationId xmlns:a16="http://schemas.microsoft.com/office/drawing/2014/main" id="{83AB277C-BEBE-4EB2-AB89-5791293385E0}"/>
              </a:ext>
            </a:extLst>
          </p:cNvPr>
          <p:cNvSpPr txBox="1">
            <a:spLocks noChangeArrowheads="1"/>
          </p:cNvSpPr>
          <p:nvPr/>
        </p:nvSpPr>
        <p:spPr bwMode="auto">
          <a:xfrm>
            <a:off x="1222142" y="4415606"/>
            <a:ext cx="2165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姿勢の悪化</a:t>
            </a:r>
            <a:endParaRPr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2">
            <a:extLst>
              <a:ext uri="{FF2B5EF4-FFF2-40B4-BE49-F238E27FC236}">
                <a16:creationId xmlns:a16="http://schemas.microsoft.com/office/drawing/2014/main" id="{6F2C4692-0B3C-4AD4-8FF4-F28F74AFB721}"/>
              </a:ext>
            </a:extLst>
          </p:cNvPr>
          <p:cNvSpPr txBox="1">
            <a:spLocks noChangeArrowheads="1"/>
          </p:cNvSpPr>
          <p:nvPr/>
        </p:nvSpPr>
        <p:spPr bwMode="auto">
          <a:xfrm>
            <a:off x="1133559" y="4908033"/>
            <a:ext cx="2342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1600" dirty="0">
                <a:latin typeface="BIZ UDPゴシック" panose="020B0400000000000000" pitchFamily="50" charset="-128"/>
                <a:ea typeface="BIZ UDPゴシック" panose="020B0400000000000000" pitchFamily="50" charset="-128"/>
              </a:rPr>
              <a:t>頭痛、肩こり、腰痛</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楕円 14">
            <a:extLst>
              <a:ext uri="{FF2B5EF4-FFF2-40B4-BE49-F238E27FC236}">
                <a16:creationId xmlns:a16="http://schemas.microsoft.com/office/drawing/2014/main" id="{C086DFE9-5CB9-4FA9-BBED-471B5C68A738}"/>
              </a:ext>
            </a:extLst>
          </p:cNvPr>
          <p:cNvSpPr/>
          <p:nvPr/>
        </p:nvSpPr>
        <p:spPr>
          <a:xfrm>
            <a:off x="4857750" y="2424832"/>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テキスト ボックス 2">
            <a:extLst>
              <a:ext uri="{FF2B5EF4-FFF2-40B4-BE49-F238E27FC236}">
                <a16:creationId xmlns:a16="http://schemas.microsoft.com/office/drawing/2014/main" id="{E8AFEB1A-1ED2-45F7-BFF2-0B3179B660CB}"/>
              </a:ext>
            </a:extLst>
          </p:cNvPr>
          <p:cNvSpPr txBox="1">
            <a:spLocks noChangeArrowheads="1"/>
          </p:cNvSpPr>
          <p:nvPr/>
        </p:nvSpPr>
        <p:spPr bwMode="auto">
          <a:xfrm>
            <a:off x="4703852" y="2605197"/>
            <a:ext cx="27842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生活習慣の乱れ</a:t>
            </a:r>
            <a:endParaRPr lang="en-US" altLang="ja-JP" sz="2800" dirty="0">
              <a:latin typeface="BIZ UDPゴシック" panose="020B0400000000000000" pitchFamily="50" charset="-128"/>
              <a:ea typeface="BIZ UDPゴシック" panose="020B0400000000000000" pitchFamily="50" charset="-128"/>
            </a:endParaRPr>
          </a:p>
        </p:txBody>
      </p:sp>
      <p:sp>
        <p:nvSpPr>
          <p:cNvPr id="17" name="テキスト ボックス 2">
            <a:extLst>
              <a:ext uri="{FF2B5EF4-FFF2-40B4-BE49-F238E27FC236}">
                <a16:creationId xmlns:a16="http://schemas.microsoft.com/office/drawing/2014/main" id="{A24E574B-7668-41B1-9BA4-50A7E44F7ABA}"/>
              </a:ext>
            </a:extLst>
          </p:cNvPr>
          <p:cNvSpPr txBox="1">
            <a:spLocks noChangeArrowheads="1"/>
          </p:cNvSpPr>
          <p:nvPr/>
        </p:nvSpPr>
        <p:spPr bwMode="auto">
          <a:xfrm>
            <a:off x="4349038" y="3083423"/>
            <a:ext cx="3493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zh-TW" altLang="en-US" sz="1600" dirty="0">
                <a:latin typeface="BIZ UDPゴシック" panose="020B0400000000000000" pitchFamily="50" charset="-128"/>
                <a:ea typeface="BIZ UDPゴシック" panose="020B0400000000000000" pitchFamily="50" charset="-128"/>
              </a:rPr>
              <a:t>睡眠不足</a:t>
            </a:r>
            <a:endParaRPr lang="en-US" altLang="ja-JP" sz="1600" dirty="0">
              <a:latin typeface="BIZ UDPゴシック" panose="020B0400000000000000" pitchFamily="50" charset="-128"/>
              <a:ea typeface="BIZ UDPゴシック" panose="020B0400000000000000" pitchFamily="50" charset="-128"/>
            </a:endParaRPr>
          </a:p>
        </p:txBody>
      </p:sp>
      <p:sp>
        <p:nvSpPr>
          <p:cNvPr id="18" name="楕円 17">
            <a:extLst>
              <a:ext uri="{FF2B5EF4-FFF2-40B4-BE49-F238E27FC236}">
                <a16:creationId xmlns:a16="http://schemas.microsoft.com/office/drawing/2014/main" id="{0B69536E-D46A-4324-8AC3-FB4C2A39EE03}"/>
              </a:ext>
            </a:extLst>
          </p:cNvPr>
          <p:cNvSpPr/>
          <p:nvPr/>
        </p:nvSpPr>
        <p:spPr>
          <a:xfrm>
            <a:off x="8654105" y="2424832"/>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テキスト ボックス 2">
            <a:extLst>
              <a:ext uri="{FF2B5EF4-FFF2-40B4-BE49-F238E27FC236}">
                <a16:creationId xmlns:a16="http://schemas.microsoft.com/office/drawing/2014/main" id="{306D1691-A99E-4930-9238-EE3579B37610}"/>
              </a:ext>
            </a:extLst>
          </p:cNvPr>
          <p:cNvSpPr txBox="1">
            <a:spLocks noChangeArrowheads="1"/>
          </p:cNvSpPr>
          <p:nvPr/>
        </p:nvSpPr>
        <p:spPr bwMode="auto">
          <a:xfrm>
            <a:off x="8949380" y="2605197"/>
            <a:ext cx="1885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対人関係</a:t>
            </a:r>
            <a:endParaRPr lang="en-US" altLang="ja-JP" sz="2800" dirty="0">
              <a:latin typeface="BIZ UDPゴシック" panose="020B0400000000000000" pitchFamily="50" charset="-128"/>
              <a:ea typeface="BIZ UDPゴシック" panose="020B0400000000000000" pitchFamily="50" charset="-128"/>
            </a:endParaRPr>
          </a:p>
        </p:txBody>
      </p:sp>
      <p:sp>
        <p:nvSpPr>
          <p:cNvPr id="21" name="楕円 20">
            <a:extLst>
              <a:ext uri="{FF2B5EF4-FFF2-40B4-BE49-F238E27FC236}">
                <a16:creationId xmlns:a16="http://schemas.microsoft.com/office/drawing/2014/main" id="{310FA124-69AD-49F6-8F78-C612D6904FCB}"/>
              </a:ext>
            </a:extLst>
          </p:cNvPr>
          <p:cNvSpPr/>
          <p:nvPr/>
        </p:nvSpPr>
        <p:spPr>
          <a:xfrm>
            <a:off x="8654105" y="4236178"/>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テキスト ボックス 2">
            <a:extLst>
              <a:ext uri="{FF2B5EF4-FFF2-40B4-BE49-F238E27FC236}">
                <a16:creationId xmlns:a16="http://schemas.microsoft.com/office/drawing/2014/main" id="{8781472A-61F5-4B0E-A1D3-0E953F9D839E}"/>
              </a:ext>
            </a:extLst>
          </p:cNvPr>
          <p:cNvSpPr txBox="1">
            <a:spLocks noChangeArrowheads="1"/>
          </p:cNvSpPr>
          <p:nvPr/>
        </p:nvSpPr>
        <p:spPr bwMode="auto">
          <a:xfrm>
            <a:off x="8809560" y="4415606"/>
            <a:ext cx="2165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社会生活</a:t>
            </a:r>
            <a:endParaRPr lang="en-US" altLang="ja-JP" sz="2800" dirty="0">
              <a:latin typeface="BIZ UDPゴシック" panose="020B0400000000000000" pitchFamily="50" charset="-128"/>
              <a:ea typeface="BIZ UDPゴシック" panose="020B0400000000000000" pitchFamily="50" charset="-128"/>
            </a:endParaRPr>
          </a:p>
        </p:txBody>
      </p:sp>
      <p:sp>
        <p:nvSpPr>
          <p:cNvPr id="23" name="テキスト ボックス 2">
            <a:extLst>
              <a:ext uri="{FF2B5EF4-FFF2-40B4-BE49-F238E27FC236}">
                <a16:creationId xmlns:a16="http://schemas.microsoft.com/office/drawing/2014/main" id="{D6184F57-D2AB-4EBB-A93E-33EB76E447C7}"/>
              </a:ext>
            </a:extLst>
          </p:cNvPr>
          <p:cNvSpPr txBox="1">
            <a:spLocks noChangeArrowheads="1"/>
          </p:cNvSpPr>
          <p:nvPr/>
        </p:nvSpPr>
        <p:spPr bwMode="auto">
          <a:xfrm>
            <a:off x="8497812" y="4908033"/>
            <a:ext cx="2789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1600" dirty="0">
                <a:latin typeface="BIZ UDPゴシック" panose="020B0400000000000000" pitchFamily="50" charset="-128"/>
                <a:ea typeface="BIZ UDPゴシック" panose="020B0400000000000000" pitchFamily="50" charset="-128"/>
              </a:rPr>
              <a:t>金銭トラブル、闇バイト、</a:t>
            </a:r>
            <a:endParaRPr lang="en-US" altLang="ja-JP" sz="1600" dirty="0">
              <a:latin typeface="BIZ UDPゴシック" panose="020B0400000000000000" pitchFamily="50" charset="-128"/>
              <a:ea typeface="BIZ UDPゴシック" panose="020B0400000000000000" pitchFamily="50" charset="-128"/>
            </a:endParaRPr>
          </a:p>
          <a:p>
            <a:pPr algn="ctr">
              <a:lnSpc>
                <a:spcPct val="100000"/>
              </a:lnSpc>
              <a:spcBef>
                <a:spcPct val="0"/>
              </a:spcBef>
              <a:buNone/>
            </a:pPr>
            <a:r>
              <a:rPr lang="ja-JP" altLang="en-US" sz="1600" dirty="0">
                <a:latin typeface="BIZ UDPゴシック" panose="020B0400000000000000" pitchFamily="50" charset="-128"/>
                <a:ea typeface="BIZ UDPゴシック" panose="020B0400000000000000" pitchFamily="50" charset="-128"/>
              </a:rPr>
              <a:t>薬物乱用、著作権等</a:t>
            </a:r>
            <a:endParaRPr lang="en-US" altLang="ja-JP" sz="1600" dirty="0">
              <a:latin typeface="BIZ UDPゴシック" panose="020B0400000000000000" pitchFamily="50" charset="-128"/>
              <a:ea typeface="BIZ UDPゴシック" panose="020B0400000000000000" pitchFamily="50" charset="-128"/>
            </a:endParaRPr>
          </a:p>
        </p:txBody>
      </p:sp>
      <p:sp>
        <p:nvSpPr>
          <p:cNvPr id="24" name="楕円 23">
            <a:extLst>
              <a:ext uri="{FF2B5EF4-FFF2-40B4-BE49-F238E27FC236}">
                <a16:creationId xmlns:a16="http://schemas.microsoft.com/office/drawing/2014/main" id="{666F5B3D-0F07-4263-91CF-F578A23F4F7C}"/>
              </a:ext>
            </a:extLst>
          </p:cNvPr>
          <p:cNvSpPr/>
          <p:nvPr/>
        </p:nvSpPr>
        <p:spPr>
          <a:xfrm>
            <a:off x="4857750" y="4262961"/>
            <a:ext cx="2476500" cy="12409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
            <a:extLst>
              <a:ext uri="{FF2B5EF4-FFF2-40B4-BE49-F238E27FC236}">
                <a16:creationId xmlns:a16="http://schemas.microsoft.com/office/drawing/2014/main" id="{5275F485-33C1-47C7-B9F5-14EA7A3F8B09}"/>
              </a:ext>
            </a:extLst>
          </p:cNvPr>
          <p:cNvSpPr txBox="1">
            <a:spLocks noChangeArrowheads="1"/>
          </p:cNvSpPr>
          <p:nvPr/>
        </p:nvSpPr>
        <p:spPr bwMode="auto">
          <a:xfrm>
            <a:off x="5153025" y="4415606"/>
            <a:ext cx="1885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学校生活</a:t>
            </a:r>
            <a:endParaRPr lang="en-US" altLang="ja-JP" sz="2800" dirty="0">
              <a:latin typeface="BIZ UDPゴシック" panose="020B0400000000000000" pitchFamily="50" charset="-128"/>
              <a:ea typeface="BIZ UDPゴシック" panose="020B0400000000000000" pitchFamily="50" charset="-128"/>
            </a:endParaRPr>
          </a:p>
        </p:txBody>
      </p:sp>
      <p:sp>
        <p:nvSpPr>
          <p:cNvPr id="26" name="テキスト ボックス 2">
            <a:extLst>
              <a:ext uri="{FF2B5EF4-FFF2-40B4-BE49-F238E27FC236}">
                <a16:creationId xmlns:a16="http://schemas.microsoft.com/office/drawing/2014/main" id="{BA458A75-5D62-4452-BE31-900E002F6739}"/>
              </a:ext>
            </a:extLst>
          </p:cNvPr>
          <p:cNvSpPr txBox="1">
            <a:spLocks noChangeArrowheads="1"/>
          </p:cNvSpPr>
          <p:nvPr/>
        </p:nvSpPr>
        <p:spPr bwMode="auto">
          <a:xfrm>
            <a:off x="4490107" y="4908033"/>
            <a:ext cx="3211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None/>
            </a:pPr>
            <a:r>
              <a:rPr lang="ja-JP" altLang="en-US" sz="1600" dirty="0">
                <a:latin typeface="BIZ UDPゴシック" panose="020B0400000000000000" pitchFamily="50" charset="-128"/>
                <a:ea typeface="BIZ UDPゴシック" panose="020B0400000000000000" pitchFamily="50" charset="-128"/>
              </a:rPr>
              <a:t>学校の成績や学業への支障</a:t>
            </a:r>
            <a:endParaRPr lang="en-US" altLang="ja-JP" sz="1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BCDDBB-8A71-DEF3-48A7-422A59B5A5B8}"/>
              </a:ext>
            </a:extLst>
          </p:cNvPr>
          <p:cNvSpPr txBox="1"/>
          <p:nvPr/>
        </p:nvSpPr>
        <p:spPr>
          <a:xfrm>
            <a:off x="10587216" y="844149"/>
            <a:ext cx="1261884" cy="523220"/>
          </a:xfrm>
          <a:prstGeom prst="rect">
            <a:avLst/>
          </a:prstGeom>
          <a:noFill/>
        </p:spPr>
        <p:txBody>
          <a:bodyPr wrap="none" rtlCol="0">
            <a:spAutoFit/>
          </a:bodyPr>
          <a:lstStyle/>
          <a:p>
            <a:r>
              <a:rPr kumimoji="1" lang="ja-JP" altLang="en-US" sz="2800" dirty="0">
                <a:solidFill>
                  <a:srgbClr val="FF0000"/>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36889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1">
            <a:extLst>
              <a:ext uri="{FF2B5EF4-FFF2-40B4-BE49-F238E27FC236}">
                <a16:creationId xmlns:a16="http://schemas.microsoft.com/office/drawing/2014/main" id="{50A2C605-0624-4622-8F85-1129B568970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　本校の健康に関する実態</a:t>
            </a:r>
          </a:p>
        </p:txBody>
      </p:sp>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393886" y="1030477"/>
            <a:ext cx="6705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（１）裸眼視力</a:t>
            </a: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０未満の者の割合</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6490E8FC-568C-4AAB-B3C7-138FB41D99E1}"/>
              </a:ext>
            </a:extLst>
          </p:cNvPr>
          <p:cNvGraphicFramePr>
            <a:graphicFrameLocks noGrp="1"/>
          </p:cNvGraphicFramePr>
          <p:nvPr>
            <p:extLst>
              <p:ext uri="{D42A27DB-BD31-4B8C-83A1-F6EECF244321}">
                <p14:modId xmlns:p14="http://schemas.microsoft.com/office/powerpoint/2010/main" val="718063343"/>
              </p:ext>
            </p:extLst>
          </p:nvPr>
        </p:nvGraphicFramePr>
        <p:xfrm>
          <a:off x="667224" y="1610728"/>
          <a:ext cx="10788176" cy="2030468"/>
        </p:xfrm>
        <a:graphic>
          <a:graphicData uri="http://schemas.openxmlformats.org/drawingml/2006/table">
            <a:tbl>
              <a:tblPr firstRow="1" bandRow="1">
                <a:tableStyleId>{5C22544A-7EE6-4342-B048-85BDC9FD1C3A}</a:tableStyleId>
              </a:tblPr>
              <a:tblGrid>
                <a:gridCol w="1541168">
                  <a:extLst>
                    <a:ext uri="{9D8B030D-6E8A-4147-A177-3AD203B41FA5}">
                      <a16:colId xmlns:a16="http://schemas.microsoft.com/office/drawing/2014/main" val="906990768"/>
                    </a:ext>
                  </a:extLst>
                </a:gridCol>
                <a:gridCol w="1541168">
                  <a:extLst>
                    <a:ext uri="{9D8B030D-6E8A-4147-A177-3AD203B41FA5}">
                      <a16:colId xmlns:a16="http://schemas.microsoft.com/office/drawing/2014/main" val="1415237802"/>
                    </a:ext>
                  </a:extLst>
                </a:gridCol>
                <a:gridCol w="1541168">
                  <a:extLst>
                    <a:ext uri="{9D8B030D-6E8A-4147-A177-3AD203B41FA5}">
                      <a16:colId xmlns:a16="http://schemas.microsoft.com/office/drawing/2014/main" val="2719971827"/>
                    </a:ext>
                  </a:extLst>
                </a:gridCol>
                <a:gridCol w="1541168">
                  <a:extLst>
                    <a:ext uri="{9D8B030D-6E8A-4147-A177-3AD203B41FA5}">
                      <a16:colId xmlns:a16="http://schemas.microsoft.com/office/drawing/2014/main" val="1624288088"/>
                    </a:ext>
                  </a:extLst>
                </a:gridCol>
                <a:gridCol w="1541168">
                  <a:extLst>
                    <a:ext uri="{9D8B030D-6E8A-4147-A177-3AD203B41FA5}">
                      <a16:colId xmlns:a16="http://schemas.microsoft.com/office/drawing/2014/main" val="3771387457"/>
                    </a:ext>
                  </a:extLst>
                </a:gridCol>
                <a:gridCol w="1541168">
                  <a:extLst>
                    <a:ext uri="{9D8B030D-6E8A-4147-A177-3AD203B41FA5}">
                      <a16:colId xmlns:a16="http://schemas.microsoft.com/office/drawing/2014/main" val="1100610287"/>
                    </a:ext>
                  </a:extLst>
                </a:gridCol>
                <a:gridCol w="1541168">
                  <a:extLst>
                    <a:ext uri="{9D8B030D-6E8A-4147-A177-3AD203B41FA5}">
                      <a16:colId xmlns:a16="http://schemas.microsoft.com/office/drawing/2014/main" val="2315150473"/>
                    </a:ext>
                  </a:extLst>
                </a:gridCol>
              </a:tblGrid>
              <a:tr h="507617">
                <a:tc>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小１（６歳）</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小２（</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歳）</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小３（</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歳）</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小４（</a:t>
                      </a:r>
                      <a:r>
                        <a:rPr kumimoji="1" lang="en-US" altLang="ja-JP" dirty="0">
                          <a:latin typeface="BIZ UDPゴシック" panose="020B0400000000000000" pitchFamily="50" charset="-128"/>
                          <a:ea typeface="BIZ UDPゴシック" panose="020B0400000000000000" pitchFamily="50" charset="-128"/>
                        </a:rPr>
                        <a:t>9</a:t>
                      </a:r>
                      <a:r>
                        <a:rPr kumimoji="1" lang="ja-JP" altLang="en-US" dirty="0">
                          <a:latin typeface="BIZ UDPゴシック" panose="020B0400000000000000" pitchFamily="50" charset="-128"/>
                          <a:ea typeface="BIZ UDPゴシック" panose="020B0400000000000000" pitchFamily="50" charset="-128"/>
                        </a:rPr>
                        <a:t>歳）</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小５（</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歳）</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小６（</a:t>
                      </a:r>
                      <a:r>
                        <a:rPr kumimoji="1" lang="en-US" altLang="ja-JP" dirty="0">
                          <a:latin typeface="BIZ UDPゴシック" panose="020B0400000000000000" pitchFamily="50" charset="-128"/>
                          <a:ea typeface="BIZ UDPゴシック" panose="020B0400000000000000" pitchFamily="50" charset="-128"/>
                        </a:rPr>
                        <a:t>11</a:t>
                      </a:r>
                      <a:r>
                        <a:rPr kumimoji="1" lang="ja-JP" altLang="en-US" dirty="0">
                          <a:latin typeface="BIZ UDPゴシック" panose="020B0400000000000000" pitchFamily="50" charset="-128"/>
                          <a:ea typeface="BIZ UDPゴシック" panose="020B0400000000000000" pitchFamily="50" charset="-128"/>
                        </a:rPr>
                        <a:t>歳）</a:t>
                      </a:r>
                    </a:p>
                  </a:txBody>
                  <a:tcPr anchor="ctr"/>
                </a:tc>
                <a:extLst>
                  <a:ext uri="{0D108BD9-81ED-4DB2-BD59-A6C34878D82A}">
                    <a16:rowId xmlns:a16="http://schemas.microsoft.com/office/drawing/2014/main" val="108847297"/>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本　校</a:t>
                      </a: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58988450"/>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埼玉県</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25.5</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27.6</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31.4</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41.1</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43.3</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46.6</a:t>
                      </a: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236814219"/>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全　国</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23.3</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26.8</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33.0</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37.5</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44.3</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46.3</a:t>
                      </a: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63534877"/>
                  </a:ext>
                </a:extLst>
              </a:tr>
            </a:tbl>
          </a:graphicData>
        </a:graphic>
      </p:graphicFrame>
      <p:sp>
        <p:nvSpPr>
          <p:cNvPr id="11" name="正方形/長方形 10">
            <a:extLst>
              <a:ext uri="{FF2B5EF4-FFF2-40B4-BE49-F238E27FC236}">
                <a16:creationId xmlns:a16="http://schemas.microsoft.com/office/drawing/2014/main" id="{DAE97351-FE5B-49DD-BD0D-3777E4ECB93A}"/>
              </a:ext>
            </a:extLst>
          </p:cNvPr>
          <p:cNvSpPr/>
          <p:nvPr/>
        </p:nvSpPr>
        <p:spPr>
          <a:xfrm>
            <a:off x="3920756" y="6343586"/>
            <a:ext cx="7928344" cy="369332"/>
          </a:xfrm>
          <a:prstGeom prst="rect">
            <a:avLst/>
          </a:prstGeom>
        </p:spPr>
        <p:txBody>
          <a:bodyPr wrap="square">
            <a:spAutoFit/>
          </a:bodyPr>
          <a:lstStyle/>
          <a:p>
            <a:pPr algn="r"/>
            <a:r>
              <a:rPr lang="ja-JP" altLang="en-US" dirty="0">
                <a:latin typeface="BIZ UDPゴシック" panose="020B0400000000000000" pitchFamily="50" charset="-128"/>
                <a:ea typeface="BIZ UDPゴシック" panose="020B0400000000000000" pitchFamily="50" charset="-128"/>
              </a:rPr>
              <a:t>参考：令和５年度学校保健統計調査（文部科学省）</a:t>
            </a:r>
          </a:p>
        </p:txBody>
      </p:sp>
      <p:sp>
        <p:nvSpPr>
          <p:cNvPr id="3" name="テキスト ボックス 2">
            <a:extLst>
              <a:ext uri="{FF2B5EF4-FFF2-40B4-BE49-F238E27FC236}">
                <a16:creationId xmlns:a16="http://schemas.microsoft.com/office/drawing/2014/main" id="{42FED5E0-1BD2-E855-3E57-5A38629B18DE}"/>
              </a:ext>
            </a:extLst>
          </p:cNvPr>
          <p:cNvSpPr txBox="1"/>
          <p:nvPr/>
        </p:nvSpPr>
        <p:spPr>
          <a:xfrm>
            <a:off x="2510971" y="2218794"/>
            <a:ext cx="83021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各学校で入力</a:t>
            </a:r>
          </a:p>
        </p:txBody>
      </p:sp>
      <p:graphicFrame>
        <p:nvGraphicFramePr>
          <p:cNvPr id="4" name="表 3">
            <a:extLst>
              <a:ext uri="{FF2B5EF4-FFF2-40B4-BE49-F238E27FC236}">
                <a16:creationId xmlns:a16="http://schemas.microsoft.com/office/drawing/2014/main" id="{3E10F34D-4DCA-CFFE-BF18-6193BEADA05A}"/>
              </a:ext>
            </a:extLst>
          </p:cNvPr>
          <p:cNvGraphicFramePr>
            <a:graphicFrameLocks noGrp="1"/>
          </p:cNvGraphicFramePr>
          <p:nvPr>
            <p:extLst>
              <p:ext uri="{D42A27DB-BD31-4B8C-83A1-F6EECF244321}">
                <p14:modId xmlns:p14="http://schemas.microsoft.com/office/powerpoint/2010/main" val="1213848842"/>
              </p:ext>
            </p:extLst>
          </p:nvPr>
        </p:nvGraphicFramePr>
        <p:xfrm>
          <a:off x="667224" y="3968256"/>
          <a:ext cx="7705840" cy="1888611"/>
        </p:xfrm>
        <a:graphic>
          <a:graphicData uri="http://schemas.openxmlformats.org/drawingml/2006/table">
            <a:tbl>
              <a:tblPr firstRow="1" bandRow="1">
                <a:tableStyleId>{5C22544A-7EE6-4342-B048-85BDC9FD1C3A}</a:tableStyleId>
              </a:tblPr>
              <a:tblGrid>
                <a:gridCol w="1541168">
                  <a:extLst>
                    <a:ext uri="{9D8B030D-6E8A-4147-A177-3AD203B41FA5}">
                      <a16:colId xmlns:a16="http://schemas.microsoft.com/office/drawing/2014/main" val="906990768"/>
                    </a:ext>
                  </a:extLst>
                </a:gridCol>
                <a:gridCol w="1541168">
                  <a:extLst>
                    <a:ext uri="{9D8B030D-6E8A-4147-A177-3AD203B41FA5}">
                      <a16:colId xmlns:a16="http://schemas.microsoft.com/office/drawing/2014/main" val="1415237802"/>
                    </a:ext>
                  </a:extLst>
                </a:gridCol>
                <a:gridCol w="1541168">
                  <a:extLst>
                    <a:ext uri="{9D8B030D-6E8A-4147-A177-3AD203B41FA5}">
                      <a16:colId xmlns:a16="http://schemas.microsoft.com/office/drawing/2014/main" val="2719971827"/>
                    </a:ext>
                  </a:extLst>
                </a:gridCol>
                <a:gridCol w="1541168">
                  <a:extLst>
                    <a:ext uri="{9D8B030D-6E8A-4147-A177-3AD203B41FA5}">
                      <a16:colId xmlns:a16="http://schemas.microsoft.com/office/drawing/2014/main" val="1624288088"/>
                    </a:ext>
                  </a:extLst>
                </a:gridCol>
                <a:gridCol w="1541168">
                  <a:extLst>
                    <a:ext uri="{9D8B030D-6E8A-4147-A177-3AD203B41FA5}">
                      <a16:colId xmlns:a16="http://schemas.microsoft.com/office/drawing/2014/main" val="3771387457"/>
                    </a:ext>
                  </a:extLst>
                </a:gridCol>
              </a:tblGrid>
              <a:tr h="0">
                <a:tc>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幼稚園</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小学校</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中学校</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高等学校</a:t>
                      </a:r>
                    </a:p>
                  </a:txBody>
                  <a:tcPr anchor="ctr"/>
                </a:tc>
                <a:extLst>
                  <a:ext uri="{0D108BD9-81ED-4DB2-BD59-A6C34878D82A}">
                    <a16:rowId xmlns:a16="http://schemas.microsoft.com/office/drawing/2014/main" val="108847297"/>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本　校</a:t>
                      </a: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58988450"/>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埼玉県</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14.4</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36.0</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236814219"/>
                  </a:ext>
                </a:extLst>
              </a:tr>
              <a:tr h="507617">
                <a:tc>
                  <a:txBody>
                    <a:bodyPr/>
                    <a:lstStyle/>
                    <a:p>
                      <a:pPr algn="ctr"/>
                      <a:r>
                        <a:rPr kumimoji="1" lang="ja-JP" altLang="en-US" dirty="0">
                          <a:latin typeface="BIZ UDPゴシック" panose="020B0400000000000000" pitchFamily="50" charset="-128"/>
                          <a:ea typeface="BIZ UDPゴシック" panose="020B0400000000000000" pitchFamily="50" charset="-128"/>
                        </a:rPr>
                        <a:t>全　国</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22.9</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37.8</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60.9</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67.8</a:t>
                      </a: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63534877"/>
                  </a:ext>
                </a:extLst>
              </a:tr>
            </a:tbl>
          </a:graphicData>
        </a:graphic>
      </p:graphicFrame>
      <p:sp>
        <p:nvSpPr>
          <p:cNvPr id="5" name="テキスト ボックス 4">
            <a:extLst>
              <a:ext uri="{FF2B5EF4-FFF2-40B4-BE49-F238E27FC236}">
                <a16:creationId xmlns:a16="http://schemas.microsoft.com/office/drawing/2014/main" id="{806C9D7F-B97D-72FB-C56A-33095381049B}"/>
              </a:ext>
            </a:extLst>
          </p:cNvPr>
          <p:cNvSpPr txBox="1"/>
          <p:nvPr/>
        </p:nvSpPr>
        <p:spPr>
          <a:xfrm>
            <a:off x="2402660" y="4398983"/>
            <a:ext cx="573875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各学校で入力</a:t>
            </a:r>
          </a:p>
        </p:txBody>
      </p:sp>
      <p:sp>
        <p:nvSpPr>
          <p:cNvPr id="6" name="テキスト ボックス 5">
            <a:extLst>
              <a:ext uri="{FF2B5EF4-FFF2-40B4-BE49-F238E27FC236}">
                <a16:creationId xmlns:a16="http://schemas.microsoft.com/office/drawing/2014/main" id="{745B2A25-A645-0B98-A9D1-86EFD395B85B}"/>
              </a:ext>
            </a:extLst>
          </p:cNvPr>
          <p:cNvSpPr txBox="1"/>
          <p:nvPr/>
        </p:nvSpPr>
        <p:spPr>
          <a:xfrm>
            <a:off x="10587216" y="844149"/>
            <a:ext cx="1261884" cy="523220"/>
          </a:xfrm>
          <a:prstGeom prst="rect">
            <a:avLst/>
          </a:prstGeom>
          <a:noFill/>
        </p:spPr>
        <p:txBody>
          <a:bodyPr wrap="none" rtlCol="0">
            <a:spAutoFit/>
          </a:bodyPr>
          <a:lstStyle/>
          <a:p>
            <a:r>
              <a:rPr kumimoji="1" lang="ja-JP" altLang="en-US" sz="2800" dirty="0">
                <a:solidFill>
                  <a:srgbClr val="FF0000"/>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212521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2">
            <a:extLst>
              <a:ext uri="{FF2B5EF4-FFF2-40B4-BE49-F238E27FC236}">
                <a16:creationId xmlns:a16="http://schemas.microsoft.com/office/drawing/2014/main" id="{F400D4C2-EB32-43BB-8FDA-87302CF84A8F}"/>
              </a:ext>
            </a:extLst>
          </p:cNvPr>
          <p:cNvSpPr txBox="1">
            <a:spLocks noChangeArrowheads="1"/>
          </p:cNvSpPr>
          <p:nvPr/>
        </p:nvSpPr>
        <p:spPr bwMode="auto">
          <a:xfrm>
            <a:off x="393886" y="1030477"/>
            <a:ext cx="3222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None/>
            </a:pPr>
            <a:r>
              <a:rPr lang="ja-JP" altLang="en-US" sz="2800" dirty="0">
                <a:latin typeface="BIZ UDPゴシック" panose="020B0400000000000000" pitchFamily="50" charset="-128"/>
                <a:ea typeface="BIZ UDPゴシック" panose="020B0400000000000000" pitchFamily="50" charset="-128"/>
              </a:rPr>
              <a:t>（２）生活習慣</a:t>
            </a:r>
          </a:p>
        </p:txBody>
      </p:sp>
      <p:sp>
        <p:nvSpPr>
          <p:cNvPr id="8" name="タイトル 11">
            <a:extLst>
              <a:ext uri="{FF2B5EF4-FFF2-40B4-BE49-F238E27FC236}">
                <a16:creationId xmlns:a16="http://schemas.microsoft.com/office/drawing/2014/main" id="{D29420AA-89CF-47EE-9772-751AB0A7DDD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　本校の健康に関する実態</a:t>
            </a:r>
          </a:p>
        </p:txBody>
      </p:sp>
      <p:sp>
        <p:nvSpPr>
          <p:cNvPr id="2" name="テキスト ボックス 1">
            <a:extLst>
              <a:ext uri="{FF2B5EF4-FFF2-40B4-BE49-F238E27FC236}">
                <a16:creationId xmlns:a16="http://schemas.microsoft.com/office/drawing/2014/main" id="{799C66B2-BF5B-C23F-06F6-C5D8753C5AB6}"/>
              </a:ext>
            </a:extLst>
          </p:cNvPr>
          <p:cNvSpPr txBox="1"/>
          <p:nvPr/>
        </p:nvSpPr>
        <p:spPr>
          <a:xfrm>
            <a:off x="783080" y="1553697"/>
            <a:ext cx="3565636" cy="461665"/>
          </a:xfrm>
          <a:prstGeom prst="rect">
            <a:avLst/>
          </a:prstGeom>
          <a:noFill/>
        </p:spPr>
        <p:txBody>
          <a:bodyPr wrap="square" rtlCol="0">
            <a:spAutoFit/>
          </a:bodyPr>
          <a:lstStyle/>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①睡眠時間、就寝時間</a:t>
            </a:r>
            <a:endParaRPr kumimoji="1" lang="ja-JP" altLang="en-US" sz="2400" dirty="0"/>
          </a:p>
        </p:txBody>
      </p:sp>
      <p:sp>
        <p:nvSpPr>
          <p:cNvPr id="4" name="テキスト ボックス 3">
            <a:extLst>
              <a:ext uri="{FF2B5EF4-FFF2-40B4-BE49-F238E27FC236}">
                <a16:creationId xmlns:a16="http://schemas.microsoft.com/office/drawing/2014/main" id="{E2BA09BA-BA9E-AB6F-45D5-4890DDAD55C0}"/>
              </a:ext>
            </a:extLst>
          </p:cNvPr>
          <p:cNvSpPr txBox="1"/>
          <p:nvPr/>
        </p:nvSpPr>
        <p:spPr>
          <a:xfrm>
            <a:off x="783080" y="3283718"/>
            <a:ext cx="3735757" cy="461665"/>
          </a:xfrm>
          <a:prstGeom prst="rect">
            <a:avLst/>
          </a:prstGeom>
          <a:noFill/>
        </p:spPr>
        <p:txBody>
          <a:bodyPr wrap="square" rtlCol="0">
            <a:spAutoFit/>
          </a:bodyPr>
          <a:lstStyle/>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②</a:t>
            </a:r>
            <a:r>
              <a:rPr lang="en-US" altLang="ja-JP" sz="2400" dirty="0">
                <a:latin typeface="BIZ UDPゴシック" panose="020B0400000000000000" pitchFamily="50" charset="-128"/>
                <a:ea typeface="BIZ UDPゴシック" panose="020B0400000000000000" pitchFamily="50" charset="-128"/>
              </a:rPr>
              <a:t>ICT</a:t>
            </a:r>
            <a:r>
              <a:rPr lang="ja-JP" altLang="en-US" sz="2400" dirty="0">
                <a:latin typeface="BIZ UDPゴシック" panose="020B0400000000000000" pitchFamily="50" charset="-128"/>
                <a:ea typeface="BIZ UDPゴシック" panose="020B0400000000000000" pitchFamily="50" charset="-128"/>
              </a:rPr>
              <a:t>機器の使用時間</a:t>
            </a:r>
            <a:endParaRPr kumimoji="1" lang="ja-JP" altLang="en-US" sz="2400" dirty="0"/>
          </a:p>
        </p:txBody>
      </p:sp>
      <p:graphicFrame>
        <p:nvGraphicFramePr>
          <p:cNvPr id="5" name="グラフ 4">
            <a:extLst>
              <a:ext uri="{FF2B5EF4-FFF2-40B4-BE49-F238E27FC236}">
                <a16:creationId xmlns:a16="http://schemas.microsoft.com/office/drawing/2014/main" id="{79CA7E62-3FA7-9FFA-67AE-DD0BB95CA24A}"/>
              </a:ext>
            </a:extLst>
          </p:cNvPr>
          <p:cNvGraphicFramePr/>
          <p:nvPr>
            <p:extLst>
              <p:ext uri="{D42A27DB-BD31-4B8C-83A1-F6EECF244321}">
                <p14:modId xmlns:p14="http://schemas.microsoft.com/office/powerpoint/2010/main" val="3559880810"/>
              </p:ext>
            </p:extLst>
          </p:nvPr>
        </p:nvGraphicFramePr>
        <p:xfrm>
          <a:off x="1091424" y="3804011"/>
          <a:ext cx="4235319" cy="247983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922E8887-FFF3-14B1-D22B-FC8C9863F9FD}"/>
              </a:ext>
            </a:extLst>
          </p:cNvPr>
          <p:cNvSpPr txBox="1"/>
          <p:nvPr/>
        </p:nvSpPr>
        <p:spPr>
          <a:xfrm>
            <a:off x="3905508" y="3478457"/>
            <a:ext cx="8013590" cy="261610"/>
          </a:xfrm>
          <a:prstGeom prst="rect">
            <a:avLst/>
          </a:prstGeom>
          <a:noFill/>
        </p:spPr>
        <p:txBody>
          <a:bodyPr wrap="square" rtlCol="0">
            <a:spAutoFit/>
          </a:bodyPr>
          <a:lstStyle/>
          <a:p>
            <a:pPr>
              <a:lnSpc>
                <a:spcPct val="100000"/>
              </a:lnSpc>
              <a:spcBef>
                <a:spcPct val="0"/>
              </a:spcBef>
              <a:buNone/>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令和２年度調査（メディアリテラシーと健康行動に関する調査委員会報告書＜令和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月発行＞、対象は高２）との比較</a:t>
            </a:r>
            <a:endParaRPr kumimoji="1" lang="ja-JP" altLang="en-US" sz="1400" dirty="0"/>
          </a:p>
        </p:txBody>
      </p:sp>
      <p:graphicFrame>
        <p:nvGraphicFramePr>
          <p:cNvPr id="6" name="グラフ 5">
            <a:extLst>
              <a:ext uri="{FF2B5EF4-FFF2-40B4-BE49-F238E27FC236}">
                <a16:creationId xmlns:a16="http://schemas.microsoft.com/office/drawing/2014/main" id="{AA5E1EEF-C2F9-1A7D-5DBA-CF75C1FC392C}"/>
              </a:ext>
            </a:extLst>
          </p:cNvPr>
          <p:cNvGraphicFramePr/>
          <p:nvPr>
            <p:extLst>
              <p:ext uri="{D42A27DB-BD31-4B8C-83A1-F6EECF244321}">
                <p14:modId xmlns:p14="http://schemas.microsoft.com/office/powerpoint/2010/main" val="2697636698"/>
              </p:ext>
            </p:extLst>
          </p:nvPr>
        </p:nvGraphicFramePr>
        <p:xfrm>
          <a:off x="6865259" y="3956577"/>
          <a:ext cx="3567060" cy="2479831"/>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586107B7-B60D-CCF2-FCA8-9BEA118CC847}"/>
              </a:ext>
            </a:extLst>
          </p:cNvPr>
          <p:cNvSpPr txBox="1"/>
          <p:nvPr/>
        </p:nvSpPr>
        <p:spPr>
          <a:xfrm>
            <a:off x="8331199" y="4827160"/>
            <a:ext cx="9869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（例）</a:t>
            </a:r>
          </a:p>
        </p:txBody>
      </p:sp>
      <p:sp>
        <p:nvSpPr>
          <p:cNvPr id="11" name="テキスト ボックス 10">
            <a:extLst>
              <a:ext uri="{FF2B5EF4-FFF2-40B4-BE49-F238E27FC236}">
                <a16:creationId xmlns:a16="http://schemas.microsoft.com/office/drawing/2014/main" id="{0032038D-977A-8E9F-A8D0-93A717FED412}"/>
              </a:ext>
            </a:extLst>
          </p:cNvPr>
          <p:cNvSpPr txBox="1"/>
          <p:nvPr/>
        </p:nvSpPr>
        <p:spPr>
          <a:xfrm>
            <a:off x="10469634" y="3934806"/>
            <a:ext cx="1261884" cy="523220"/>
          </a:xfrm>
          <a:prstGeom prst="rect">
            <a:avLst/>
          </a:prstGeom>
          <a:noFill/>
        </p:spPr>
        <p:txBody>
          <a:bodyPr wrap="none" rtlCol="0">
            <a:spAutoFit/>
          </a:bodyPr>
          <a:lstStyle/>
          <a:p>
            <a:r>
              <a:rPr kumimoji="1" lang="ja-JP" altLang="en-US" sz="2800" dirty="0">
                <a:solidFill>
                  <a:srgbClr val="FF0000"/>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103872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1">
            <a:extLst>
              <a:ext uri="{FF2B5EF4-FFF2-40B4-BE49-F238E27FC236}">
                <a16:creationId xmlns:a16="http://schemas.microsoft.com/office/drawing/2014/main" id="{D29420AA-89CF-47EE-9772-751AB0A7DDD4}"/>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200" b="1">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　学校医からのアドバイス</a:t>
            </a:r>
            <a:endPar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9FCFDD8-E51A-C9FE-891F-530278D3ACA9}"/>
              </a:ext>
            </a:extLst>
          </p:cNvPr>
          <p:cNvSpPr txBox="1"/>
          <p:nvPr/>
        </p:nvSpPr>
        <p:spPr>
          <a:xfrm>
            <a:off x="642257" y="1264515"/>
            <a:ext cx="10211450" cy="4524315"/>
          </a:xfrm>
          <a:prstGeom prst="rect">
            <a:avLst/>
          </a:prstGeom>
          <a:noFill/>
        </p:spPr>
        <p:txBody>
          <a:bodyPr wrap="none" rtlCol="0">
            <a:spAutoFit/>
          </a:bodyPr>
          <a:lstStyle/>
          <a:p>
            <a:pPr algn="ctr">
              <a:lnSpc>
                <a:spcPct val="100000"/>
              </a:lnSpc>
              <a:spcBef>
                <a:spcPct val="0"/>
              </a:spcBef>
              <a:buNone/>
            </a:pPr>
            <a:r>
              <a:rPr lang="ja-JP" altLang="en-US" sz="2400" dirty="0">
                <a:solidFill>
                  <a:srgbClr val="FF0000"/>
                </a:solidFill>
                <a:latin typeface="BIZ UDPゴシック" panose="020B0400000000000000" pitchFamily="50" charset="-128"/>
                <a:ea typeface="BIZ UDPゴシック" panose="020B0400000000000000" pitchFamily="50" charset="-128"/>
              </a:rPr>
              <a:t>＊学校医からの指導助言内容等を記入</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（例）</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○内科医</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睡眠不足による心身への影響、ゲームによる心身への影響</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○眼科医</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近視、ドライアイ、眼精疲労等について</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　　　　視力低下や近視によりリスクが高まる目の疾患（網膜剝離、緑内障等）</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○学校薬剤師</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…ICT</a:t>
            </a:r>
            <a:r>
              <a:rPr lang="ja-JP" altLang="en-US" sz="2400" dirty="0">
                <a:latin typeface="BIZ UDPゴシック" panose="020B0400000000000000" pitchFamily="50" charset="-128"/>
                <a:ea typeface="BIZ UDPゴシック" panose="020B0400000000000000" pitchFamily="50" charset="-128"/>
              </a:rPr>
              <a:t>機器の使用に適した環境、薬物乱用防止に関すること</a:t>
            </a:r>
            <a:endParaRPr kumimoji="1" lang="ja-JP" altLang="en-US" sz="2400" dirty="0"/>
          </a:p>
        </p:txBody>
      </p:sp>
    </p:spTree>
    <p:extLst>
      <p:ext uri="{BB962C8B-B14F-4D97-AF65-F5344CB8AC3E}">
        <p14:creationId xmlns:p14="http://schemas.microsoft.com/office/powerpoint/2010/main" val="190466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1">
            <a:extLst>
              <a:ext uri="{FF2B5EF4-FFF2-40B4-BE49-F238E27FC236}">
                <a16:creationId xmlns:a16="http://schemas.microsoft.com/office/drawing/2014/main" id="{B2996607-8B45-4B08-8541-86DBDFA6FB2A}"/>
              </a:ext>
            </a:extLst>
          </p:cNvPr>
          <p:cNvSpPr txBox="1">
            <a:spLocks/>
          </p:cNvSpPr>
          <p:nvPr/>
        </p:nvSpPr>
        <p:spPr>
          <a:xfrm>
            <a:off x="0" y="-489"/>
            <a:ext cx="12192000" cy="720080"/>
          </a:xfrm>
          <a:prstGeom prst="rect">
            <a:avLst/>
          </a:prstGeom>
          <a:solidFill>
            <a:schemeClr val="accent1"/>
          </a:solidFill>
        </p:spPr>
        <p:txBody>
          <a:bodyPr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en-US" altLang="ja-JP"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ICT</a:t>
            </a:r>
            <a:r>
              <a:rPr lang="ja-JP" altLang="en-US" sz="3200" b="1" dirty="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機器の不適切な使用による健康被害を予防するために</a:t>
            </a:r>
          </a:p>
        </p:txBody>
      </p:sp>
      <p:sp>
        <p:nvSpPr>
          <p:cNvPr id="2" name="テキスト ボックス 1">
            <a:extLst>
              <a:ext uri="{FF2B5EF4-FFF2-40B4-BE49-F238E27FC236}">
                <a16:creationId xmlns:a16="http://schemas.microsoft.com/office/drawing/2014/main" id="{451BB786-B3B1-FFD7-59A6-EC9D7D5F76A0}"/>
              </a:ext>
            </a:extLst>
          </p:cNvPr>
          <p:cNvSpPr txBox="1"/>
          <p:nvPr/>
        </p:nvSpPr>
        <p:spPr>
          <a:xfrm>
            <a:off x="637954" y="1350335"/>
            <a:ext cx="6104556" cy="2677656"/>
          </a:xfrm>
          <a:prstGeom prst="rect">
            <a:avLst/>
          </a:prstGeom>
          <a:noFill/>
        </p:spPr>
        <p:txBody>
          <a:bodyPr wrap="none" rtlCol="0">
            <a:spAutoFit/>
          </a:bodyPr>
          <a:lstStyle/>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（例）</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○学校での取り組み</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spcBef>
                <a:spcPct val="0"/>
              </a:spcBef>
              <a:buNone/>
            </a:pPr>
            <a:r>
              <a:rPr lang="ja-JP" altLang="en-US" sz="2400" dirty="0">
                <a:latin typeface="BIZ UDPゴシック" panose="020B0400000000000000" pitchFamily="50" charset="-128"/>
                <a:ea typeface="BIZ UDPゴシック" panose="020B0400000000000000" pitchFamily="50" charset="-128"/>
              </a:rPr>
              <a:t>○保護者に御理解・御協力いただきたいこと</a:t>
            </a:r>
            <a:endParaRPr lang="en-US" altLang="ja-JP" sz="2400" dirty="0">
              <a:latin typeface="BIZ UDPゴシック" panose="020B0400000000000000" pitchFamily="50" charset="-128"/>
              <a:ea typeface="BIZ UDPゴシック" panose="020B0400000000000000" pitchFamily="50" charset="-128"/>
            </a:endParaRPr>
          </a:p>
          <a:p>
            <a:endParaRPr kumimoji="1" lang="ja-JP" altLang="en-US" sz="2400" dirty="0"/>
          </a:p>
        </p:txBody>
      </p:sp>
    </p:spTree>
    <p:extLst>
      <p:ext uri="{BB962C8B-B14F-4D97-AF65-F5344CB8AC3E}">
        <p14:creationId xmlns:p14="http://schemas.microsoft.com/office/powerpoint/2010/main" val="7430973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592</TotalTime>
  <Words>3835</Words>
  <Application>Microsoft Office PowerPoint</Application>
  <PresentationFormat>ワイド画面</PresentationFormat>
  <Paragraphs>329</Paragraphs>
  <Slides>30</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BIZ UDPゴシック</vt:lpstr>
      <vt:lpstr>ＭＳ Ｐゴシック</vt:lpstr>
      <vt:lpstr>ＭＳ ゴシック</vt:lpstr>
      <vt:lpstr>Yu Gothic UI Semibold</vt:lpstr>
      <vt:lpstr>游ゴシック</vt:lpstr>
      <vt:lpstr>Arial</vt:lpstr>
      <vt:lpstr>Office テーマ</vt:lpstr>
      <vt:lpstr>健康に留意した ICT機器の 適切な使用について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ICT機器の不適切な使用による健康問題</dc:title>
  <dc:creator>龍野雅美</dc:creator>
  <cp:lastModifiedBy>龍野 雅美（保健体育課）</cp:lastModifiedBy>
  <cp:revision>66</cp:revision>
  <dcterms:created xsi:type="dcterms:W3CDTF">2024-08-30T02:38:38Z</dcterms:created>
  <dcterms:modified xsi:type="dcterms:W3CDTF">2025-03-24T06:39:25Z</dcterms:modified>
</cp:coreProperties>
</file>