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6" r:id="rId1"/>
  </p:sldMasterIdLst>
  <p:sldIdLst>
    <p:sldId id="256" r:id="rId2"/>
    <p:sldId id="265" r:id="rId3"/>
    <p:sldId id="260" r:id="rId4"/>
    <p:sldId id="268" r:id="rId5"/>
    <p:sldId id="273" r:id="rId6"/>
    <p:sldId id="267" r:id="rId7"/>
    <p:sldId id="266" r:id="rId8"/>
    <p:sldId id="269" r:id="rId9"/>
    <p:sldId id="272" r:id="rId10"/>
    <p:sldId id="271" r:id="rId11"/>
  </p:sldIdLst>
  <p:sldSz cx="6858000" cy="12192000"/>
  <p:notesSz cx="6770688" cy="99028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A86E44A-1F1E-4592-6223-3D7FF8911450}" name="星野 ちさと（狭山保健所）" initials="ち星" userId="S::113990@pref.saitama.lg.jp::3d11916b-f975-4751-84ad-1d5862bab0d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99CCFF"/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84" autoAdjust="0"/>
    <p:restoredTop sz="94660"/>
  </p:normalViewPr>
  <p:slideViewPr>
    <p:cSldViewPr snapToGrid="0">
      <p:cViewPr varScale="1">
        <p:scale>
          <a:sx n="54" d="100"/>
          <a:sy n="54" d="100"/>
        </p:scale>
        <p:origin x="12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D7F1C8-17BE-4DFC-9A79-01DA269348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C0A1F61-665E-49A0-A0BE-7978169803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C78616-D1A6-4878-A7BA-6CB949511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C196-BC10-466A-9D5C-7229EFAA9194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4A2D5A-F71D-45B1-9576-CBE03DC3B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723EAF-2014-4FAE-9BAE-12AEFDD25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06D4-A385-4CEB-881E-C27D4A13B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711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D5123-E95C-494F-8E47-B112F770C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967655C-2F35-4451-93C6-0438D3D61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531099-94FC-4597-905D-9B733D0A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C196-BC10-466A-9D5C-7229EFAA9194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A27DF4-E942-49E7-AF9C-64ADB7AC4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36E3B4-3B1A-4C0E-89B0-343BBE437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06D4-A385-4CEB-881E-C27D4A13B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483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4B8F833-2121-4F3F-8E99-FE65F2889B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7EF2217-783D-479C-80EF-9690273228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2C27B4-3C47-4208-93DC-F800D8198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C196-BC10-466A-9D5C-7229EFAA9194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5CE2AC-8066-415E-B0D0-D77D69F0A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245A16-6441-4AFE-80C2-DA7E0D139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06D4-A385-4CEB-881E-C27D4A13B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9277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7E7702-6113-4DB4-A880-755856BB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D9EED4-7290-4162-8308-8F8EDD23E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EA90E9-4B20-4DA5-96C8-73FBFFF85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C196-BC10-466A-9D5C-7229EFAA9194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0B3A97-1576-49F6-9EE1-F14C4BA77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520D2E-ACEE-4FB2-BF54-637B43E1C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06D4-A385-4CEB-881E-C27D4A13B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3252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5E2806-A69D-4F70-8526-A66B3D003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86F69A0-69ED-437E-9BE5-92F67433A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DFD3F8-6E52-43CA-83C6-570EBAB46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C196-BC10-466A-9D5C-7229EFAA9194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1248DF-06B6-4A9D-8116-A0E25210F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48B8A6-A362-4865-B746-4C2FE6F0E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06D4-A385-4CEB-881E-C27D4A13B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94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C7BF1C-FCE3-4365-B7CE-F799E759D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B1FE4A8-697C-4095-83F7-BDFB3FD080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3122037-2E0C-4716-8598-F2ABCE39F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F0F56F0-6A99-47F5-9676-D99A9897B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C196-BC10-466A-9D5C-7229EFAA9194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690BA3E-F0A2-4D5F-8D27-44D20ED9D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D9C7797-7BAE-4F34-A37F-51C32CF32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06D4-A385-4CEB-881E-C27D4A13B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3089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04CD28-D11B-4B99-BFB4-6D0A5C994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34AAA52-A6A0-4A72-97EC-AF61CAD8F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280D783-CB13-42A5-B4AC-1FD32DA8CE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48C65FE-F7F8-4777-9BFE-AB533E2E33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17B0988-4ACC-4B80-9EDC-8F505A0639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6A03588-00F1-483F-BA7E-C6ED665C9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C196-BC10-466A-9D5C-7229EFAA9194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8358741-5B11-4094-8F05-EE6217346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85E5E99-4093-4F02-9CE3-A4C072059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06D4-A385-4CEB-881E-C27D4A13B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988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B8D74F-B062-48B8-8F33-BCA78F978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5D06A30-9982-464D-B447-9BB4D7E96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C196-BC10-466A-9D5C-7229EFAA9194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4572FFC-CFBF-4C6B-8A20-98839D8B8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6176ED-E4D0-4881-8006-2598C171A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06D4-A385-4CEB-881E-C27D4A13B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473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122EB68-037F-49C9-A8C4-05DF2B1CE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C196-BC10-466A-9D5C-7229EFAA9194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F263DFA-9DF7-43ED-890F-01560ECA2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5953385-5229-4D3C-A55D-188982BFC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06D4-A385-4CEB-881E-C27D4A13B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320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909B27-A3E3-485E-B8DB-31C4E8D0D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30EBAF-DECB-43BF-8AF2-E29946E7E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A909B36-F198-4665-84AB-9BB30B2845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045E89-8B67-4283-89DB-233098CC5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C196-BC10-466A-9D5C-7229EFAA9194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43C88B-AE1E-4E97-A255-ED0D005C9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3456B95-518B-4A33-9E4B-64032F98E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06D4-A385-4CEB-881E-C27D4A13B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34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44B0FB-8A12-46D8-9E5A-349E97BA7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2CB0A71-ECB1-4B95-8A84-969E2F029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5E3B82D-5386-49D5-917F-B48986024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B97A815-4AB3-447A-94EF-601F97AF9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C196-BC10-466A-9D5C-7229EFAA9194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9AD8352-5D59-4F29-9251-489A9BA88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384359-530C-44F0-99E9-5AE949F5A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B06D4-A385-4CEB-881E-C27D4A13B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90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50454E7-5EF9-4FAE-BE18-E75F4CA11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AA0940-D5D1-441C-B060-6486C149E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E5689D-DFBD-43F0-A520-9FF82ADB76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8C196-BC10-466A-9D5C-7229EFAA9194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DAA16E-4605-4333-8478-B4E938B0CF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72A7DC-52F5-4E7B-A3DF-7007A7DB21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B06D4-A385-4CEB-881E-C27D4A13B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988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D780A7-4C54-4BB6-A821-24504A374A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995312"/>
            <a:ext cx="6858000" cy="2706228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anchor="ctr"/>
          <a:lstStyle/>
          <a:p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新興感染症等発生時</a:t>
            </a:r>
            <a:br>
              <a:rPr kumimoji="1"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アクションカード</a:t>
            </a:r>
            <a:br>
              <a:rPr kumimoji="1"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（呼吸器感染症編）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048656B-398F-40FA-87A5-F5C437D172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9312" y="7971058"/>
            <a:ext cx="5143500" cy="1753908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作成：令和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年５月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２３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日　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埼玉県</a:t>
            </a:r>
            <a:r>
              <a:rPr lang="zh-CN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狭山保健所管内感染症対策</a:t>
            </a:r>
            <a:r>
              <a:rPr lang="en-US" altLang="zh-CN" dirty="0">
                <a:latin typeface="Meiryo UI" panose="020B0604030504040204" pitchFamily="50" charset="-128"/>
                <a:ea typeface="Meiryo UI" panose="020B0604030504040204" pitchFamily="50" charset="-128"/>
              </a:rPr>
              <a:t>ICN</a:t>
            </a:r>
            <a:r>
              <a:rPr lang="zh-CN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連携会議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西埼玉中央病院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防衛医科大学校病院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埼玉石心会病院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埼玉医科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大学国際医療センター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所沢美原総合病院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6AC05AD-8379-425A-85BB-7D27FCE92862}"/>
              </a:ext>
            </a:extLst>
          </p:cNvPr>
          <p:cNvSpPr txBox="1"/>
          <p:nvPr/>
        </p:nvSpPr>
        <p:spPr>
          <a:xfrm>
            <a:off x="1222375" y="5182137"/>
            <a:ext cx="4413250" cy="23083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　医師が新興感染症等疑いと判断したら</a:t>
            </a:r>
            <a:endParaRPr lang="en-US" altLang="ja-JP" sz="16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　誘導・隔離</a:t>
            </a:r>
            <a:endParaRPr lang="en-US" altLang="ja-JP" sz="16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　診察・検査</a:t>
            </a:r>
            <a:endParaRPr lang="en-US" altLang="ja-JP" sz="16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　移送（転院する場合）</a:t>
            </a:r>
            <a:endParaRPr lang="en-US" altLang="ja-JP" sz="16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　移送後の院内の消毒・リスクコミュニケーション</a:t>
            </a:r>
            <a:endParaRPr kumimoji="1" lang="ja-JP" altLang="en-US" sz="16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951375F-03B8-4395-831A-54E5E17FF62A}"/>
              </a:ext>
            </a:extLst>
          </p:cNvPr>
          <p:cNvSpPr/>
          <p:nvPr/>
        </p:nvSpPr>
        <p:spPr>
          <a:xfrm>
            <a:off x="260350" y="2246137"/>
            <a:ext cx="6321425" cy="2249663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7E172EC4-E3C9-769F-8583-A8F5EE6061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790167"/>
              </p:ext>
            </p:extLst>
          </p:nvPr>
        </p:nvGraphicFramePr>
        <p:xfrm>
          <a:off x="1041928" y="10166051"/>
          <a:ext cx="4758267" cy="1103801"/>
        </p:xfrm>
        <a:graphic>
          <a:graphicData uri="http://schemas.openxmlformats.org/drawingml/2006/table">
            <a:tbl>
              <a:tblPr firstCol="1">
                <a:tableStyleId>{C083E6E3-FA7D-4D7B-A595-EF9225AFEA82}</a:tableStyleId>
              </a:tblPr>
              <a:tblGrid>
                <a:gridCol w="1253067">
                  <a:extLst>
                    <a:ext uri="{9D8B030D-6E8A-4147-A177-3AD203B41FA5}">
                      <a16:colId xmlns:a16="http://schemas.microsoft.com/office/drawing/2014/main" val="1492535072"/>
                    </a:ext>
                  </a:extLst>
                </a:gridCol>
                <a:gridCol w="1608667">
                  <a:extLst>
                    <a:ext uri="{9D8B030D-6E8A-4147-A177-3AD203B41FA5}">
                      <a16:colId xmlns:a16="http://schemas.microsoft.com/office/drawing/2014/main" val="591522697"/>
                    </a:ext>
                  </a:extLst>
                </a:gridCol>
                <a:gridCol w="1896533">
                  <a:extLst>
                    <a:ext uri="{9D8B030D-6E8A-4147-A177-3AD203B41FA5}">
                      <a16:colId xmlns:a16="http://schemas.microsoft.com/office/drawing/2014/main" val="1420003840"/>
                    </a:ext>
                  </a:extLst>
                </a:gridCol>
              </a:tblGrid>
              <a:tr h="2244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＜保健所連絡先＞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3446332"/>
                  </a:ext>
                </a:extLst>
              </a:tr>
              <a:tr h="2244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平日</a:t>
                      </a:r>
                      <a:endParaRPr kumimoji="1" lang="en-US" altLang="ja-JP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8:30</a:t>
                      </a:r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17:15</a:t>
                      </a:r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埼玉県狭山保健所</a:t>
                      </a:r>
                      <a:endParaRPr kumimoji="1" lang="en-US" altLang="ja-JP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04-2954-6212</a:t>
                      </a:r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9130345"/>
                  </a:ext>
                </a:extLst>
              </a:tr>
              <a:tr h="4408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上記以外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保健緊急連絡センター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05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048-660-0222</a:t>
                      </a:r>
                      <a:endParaRPr kumimoji="1" lang="ja-JP" altLang="en-US" sz="105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718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364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8284966C-7998-496C-A17F-7E0A93025C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3490894"/>
              </p:ext>
            </p:extLst>
          </p:nvPr>
        </p:nvGraphicFramePr>
        <p:xfrm>
          <a:off x="471486" y="2602779"/>
          <a:ext cx="5915025" cy="9333989"/>
        </p:xfrm>
        <a:graphic>
          <a:graphicData uri="http://schemas.openxmlformats.org/drawingml/2006/table">
            <a:tbl>
              <a:tblPr firstCol="1">
                <a:tableStyleId>{7DF18680-E054-41AD-8BC1-D1AEF772440D}</a:tableStyleId>
              </a:tblPr>
              <a:tblGrid>
                <a:gridCol w="948301">
                  <a:extLst>
                    <a:ext uri="{9D8B030D-6E8A-4147-A177-3AD203B41FA5}">
                      <a16:colId xmlns:a16="http://schemas.microsoft.com/office/drawing/2014/main" val="660599876"/>
                    </a:ext>
                  </a:extLst>
                </a:gridCol>
                <a:gridCol w="4966724">
                  <a:extLst>
                    <a:ext uri="{9D8B030D-6E8A-4147-A177-3AD203B41FA5}">
                      <a16:colId xmlns:a16="http://schemas.microsoft.com/office/drawing/2014/main" val="805130959"/>
                    </a:ext>
                  </a:extLst>
                </a:gridCol>
              </a:tblGrid>
              <a:tr h="629738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院内連絡先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組織内連絡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診療に関する連絡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搬送に関する連絡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596031"/>
                  </a:ext>
                </a:extLst>
              </a:tr>
              <a:tr h="30366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新興感染症等疑い例発生の保健所への報告について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531944"/>
                  </a:ext>
                </a:extLst>
              </a:tr>
            </a:tbl>
          </a:graphicData>
        </a:graphic>
      </p:graphicFrame>
      <p:sp>
        <p:nvSpPr>
          <p:cNvPr id="5" name="タイトル 1">
            <a:extLst>
              <a:ext uri="{FF2B5EF4-FFF2-40B4-BE49-F238E27FC236}">
                <a16:creationId xmlns:a16="http://schemas.microsoft.com/office/drawing/2014/main" id="{3239EF5E-1BFE-40E1-92B3-CB02F00E56E5}"/>
              </a:ext>
            </a:extLst>
          </p:cNvPr>
          <p:cNvSpPr txBox="1">
            <a:spLocks/>
          </p:cNvSpPr>
          <p:nvPr/>
        </p:nvSpPr>
        <p:spPr>
          <a:xfrm>
            <a:off x="1359374" y="1229683"/>
            <a:ext cx="5027138" cy="11373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連絡系統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33641BE-7AA1-4848-A53F-629FF84E8A19}"/>
              </a:ext>
            </a:extLst>
          </p:cNvPr>
          <p:cNvSpPr/>
          <p:nvPr/>
        </p:nvSpPr>
        <p:spPr>
          <a:xfrm>
            <a:off x="471486" y="1207810"/>
            <a:ext cx="161925" cy="11811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1FB708BF-BCFA-4664-8A92-CB570301AA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075702"/>
              </p:ext>
            </p:extLst>
          </p:nvPr>
        </p:nvGraphicFramePr>
        <p:xfrm>
          <a:off x="1434542" y="3126997"/>
          <a:ext cx="4876800" cy="15405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2943">
                  <a:extLst>
                    <a:ext uri="{9D8B030D-6E8A-4147-A177-3AD203B41FA5}">
                      <a16:colId xmlns:a16="http://schemas.microsoft.com/office/drawing/2014/main" val="4037355257"/>
                    </a:ext>
                  </a:extLst>
                </a:gridCol>
                <a:gridCol w="1285457">
                  <a:extLst>
                    <a:ext uri="{9D8B030D-6E8A-4147-A177-3AD203B41FA5}">
                      <a16:colId xmlns:a16="http://schemas.microsoft.com/office/drawing/2014/main" val="383075583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08830142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562414269"/>
                    </a:ext>
                  </a:extLst>
                </a:gridCol>
              </a:tblGrid>
              <a:tr h="2584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連絡する人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連絡先部署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担当者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電話番号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108892"/>
                  </a:ext>
                </a:extLst>
              </a:tr>
              <a:tr h="248351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374262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879604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103006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121789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316037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9254B78F-15B2-4740-8068-93D763EE65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767031"/>
              </p:ext>
            </p:extLst>
          </p:nvPr>
        </p:nvGraphicFramePr>
        <p:xfrm>
          <a:off x="1434542" y="10665216"/>
          <a:ext cx="4758267" cy="852341"/>
        </p:xfrm>
        <a:graphic>
          <a:graphicData uri="http://schemas.openxmlformats.org/drawingml/2006/table">
            <a:tbl>
              <a:tblPr firstCol="1">
                <a:tableStyleId>{C083E6E3-FA7D-4D7B-A595-EF9225AFEA82}</a:tableStyleId>
              </a:tblPr>
              <a:tblGrid>
                <a:gridCol w="1253067">
                  <a:extLst>
                    <a:ext uri="{9D8B030D-6E8A-4147-A177-3AD203B41FA5}">
                      <a16:colId xmlns:a16="http://schemas.microsoft.com/office/drawing/2014/main" val="1492535072"/>
                    </a:ext>
                  </a:extLst>
                </a:gridCol>
                <a:gridCol w="1608667">
                  <a:extLst>
                    <a:ext uri="{9D8B030D-6E8A-4147-A177-3AD203B41FA5}">
                      <a16:colId xmlns:a16="http://schemas.microsoft.com/office/drawing/2014/main" val="591522697"/>
                    </a:ext>
                  </a:extLst>
                </a:gridCol>
                <a:gridCol w="1896533">
                  <a:extLst>
                    <a:ext uri="{9D8B030D-6E8A-4147-A177-3AD203B41FA5}">
                      <a16:colId xmlns:a16="http://schemas.microsoft.com/office/drawing/2014/main" val="1420003840"/>
                    </a:ext>
                  </a:extLst>
                </a:gridCol>
              </a:tblGrid>
              <a:tr h="2244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平日</a:t>
                      </a:r>
                      <a:endParaRPr kumimoji="1" lang="en-US" altLang="ja-JP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8:30</a:t>
                      </a:r>
                      <a:r>
                        <a:rPr kumimoji="1" lang="ja-JP" altLang="en-US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17:15</a:t>
                      </a:r>
                      <a:endParaRPr kumimoji="1" lang="ja-JP" altLang="en-US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狭山保健所</a:t>
                      </a:r>
                      <a:endParaRPr kumimoji="1" lang="en-US" altLang="ja-JP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（感染症担当あて）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04-2954-6212</a:t>
                      </a:r>
                      <a:r>
                        <a:rPr kumimoji="1" lang="ja-JP" altLang="en-US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9130345"/>
                  </a:ext>
                </a:extLst>
              </a:tr>
              <a:tr h="4408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上記以外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保健緊急連絡センター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048-660-0222</a:t>
                      </a:r>
                      <a:endParaRPr kumimoji="1" lang="ja-JP" altLang="en-US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718161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C5ED23D4-A259-467B-9235-CE5D58DEB4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517203"/>
              </p:ext>
            </p:extLst>
          </p:nvPr>
        </p:nvGraphicFramePr>
        <p:xfrm>
          <a:off x="1434542" y="9445651"/>
          <a:ext cx="4592135" cy="8003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326">
                  <a:extLst>
                    <a:ext uri="{9D8B030D-6E8A-4147-A177-3AD203B41FA5}">
                      <a16:colId xmlns:a16="http://schemas.microsoft.com/office/drawing/2014/main" val="775170561"/>
                    </a:ext>
                  </a:extLst>
                </a:gridCol>
                <a:gridCol w="3525809">
                  <a:extLst>
                    <a:ext uri="{9D8B030D-6E8A-4147-A177-3AD203B41FA5}">
                      <a16:colId xmlns:a16="http://schemas.microsoft.com/office/drawing/2014/main" val="1345111635"/>
                    </a:ext>
                  </a:extLst>
                </a:gridCol>
              </a:tblGrid>
              <a:tr h="4001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保健所への連絡</a:t>
                      </a:r>
                      <a:endParaRPr kumimoji="1" lang="en-US" altLang="ja-JP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7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担当者：</a:t>
                      </a:r>
                      <a:endParaRPr kumimoji="1" lang="en-US" altLang="ja-JP" sz="7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551484"/>
                  </a:ext>
                </a:extLst>
              </a:tr>
              <a:tr h="4001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保健所からの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連絡を受ける者：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620921"/>
                  </a:ext>
                </a:extLst>
              </a:tr>
            </a:tbl>
          </a:graphicData>
        </a:graphic>
      </p:graphicFrame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0A07C981-D09C-8AF3-9A85-D07F17D23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550778"/>
              </p:ext>
            </p:extLst>
          </p:nvPr>
        </p:nvGraphicFramePr>
        <p:xfrm>
          <a:off x="1434542" y="5062477"/>
          <a:ext cx="4876800" cy="15405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2943">
                  <a:extLst>
                    <a:ext uri="{9D8B030D-6E8A-4147-A177-3AD203B41FA5}">
                      <a16:colId xmlns:a16="http://schemas.microsoft.com/office/drawing/2014/main" val="4037355257"/>
                    </a:ext>
                  </a:extLst>
                </a:gridCol>
                <a:gridCol w="1285457">
                  <a:extLst>
                    <a:ext uri="{9D8B030D-6E8A-4147-A177-3AD203B41FA5}">
                      <a16:colId xmlns:a16="http://schemas.microsoft.com/office/drawing/2014/main" val="383075583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08830142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562414269"/>
                    </a:ext>
                  </a:extLst>
                </a:gridCol>
              </a:tblGrid>
              <a:tr h="2584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連絡する人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連絡先部署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担当者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電話番号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108892"/>
                  </a:ext>
                </a:extLst>
              </a:tr>
              <a:tr h="248351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374262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879604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103006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121789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316037"/>
                  </a:ext>
                </a:extLst>
              </a:tr>
            </a:tbl>
          </a:graphicData>
        </a:graphic>
      </p:graphicFrame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10F4F140-6C0E-0347-7590-B17447AD3F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738773"/>
              </p:ext>
            </p:extLst>
          </p:nvPr>
        </p:nvGraphicFramePr>
        <p:xfrm>
          <a:off x="1434542" y="6948218"/>
          <a:ext cx="4876800" cy="15405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2943">
                  <a:extLst>
                    <a:ext uri="{9D8B030D-6E8A-4147-A177-3AD203B41FA5}">
                      <a16:colId xmlns:a16="http://schemas.microsoft.com/office/drawing/2014/main" val="4037355257"/>
                    </a:ext>
                  </a:extLst>
                </a:gridCol>
                <a:gridCol w="1285457">
                  <a:extLst>
                    <a:ext uri="{9D8B030D-6E8A-4147-A177-3AD203B41FA5}">
                      <a16:colId xmlns:a16="http://schemas.microsoft.com/office/drawing/2014/main" val="383075583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08830142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562414269"/>
                    </a:ext>
                  </a:extLst>
                </a:gridCol>
              </a:tblGrid>
              <a:tr h="2584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連絡する人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連絡先部署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担当者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電話番号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108892"/>
                  </a:ext>
                </a:extLst>
              </a:tr>
              <a:tr h="248351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374262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879604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103006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121789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316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8828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C909E4-F6AA-4F9E-A4BE-3F0193EB1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9375" y="1212529"/>
            <a:ext cx="5027138" cy="1137355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医師が新興感染症等疑いと判断したら</a:t>
            </a:r>
            <a:endParaRPr kumimoji="1" lang="ja-JP" altLang="en-US" sz="3200" b="1" dirty="0">
              <a:solidFill>
                <a:schemeClr val="bg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8284966C-7998-496C-A17F-7E0A93025C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9168284"/>
              </p:ext>
            </p:extLst>
          </p:nvPr>
        </p:nvGraphicFramePr>
        <p:xfrm>
          <a:off x="471487" y="3694546"/>
          <a:ext cx="5915025" cy="6503796"/>
        </p:xfrm>
        <a:graphic>
          <a:graphicData uri="http://schemas.openxmlformats.org/drawingml/2006/table">
            <a:tbl>
              <a:tblPr firstCol="1">
                <a:tableStyleId>{7DF18680-E054-41AD-8BC1-D1AEF772440D}</a:tableStyleId>
              </a:tblPr>
              <a:tblGrid>
                <a:gridCol w="515471">
                  <a:extLst>
                    <a:ext uri="{9D8B030D-6E8A-4147-A177-3AD203B41FA5}">
                      <a16:colId xmlns:a16="http://schemas.microsoft.com/office/drawing/2014/main" val="660599876"/>
                    </a:ext>
                  </a:extLst>
                </a:gridCol>
                <a:gridCol w="4283542">
                  <a:extLst>
                    <a:ext uri="{9D8B030D-6E8A-4147-A177-3AD203B41FA5}">
                      <a16:colId xmlns:a16="http://schemas.microsoft.com/office/drawing/2014/main" val="805130959"/>
                    </a:ext>
                  </a:extLst>
                </a:gridCol>
                <a:gridCol w="1116012">
                  <a:extLst>
                    <a:ext uri="{9D8B030D-6E8A-4147-A177-3AD203B41FA5}">
                      <a16:colId xmlns:a16="http://schemas.microsoft.com/office/drawing/2014/main" val="1591064043"/>
                    </a:ext>
                  </a:extLst>
                </a:gridCol>
              </a:tblGrid>
              <a:tr h="7484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患者に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サージカル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マスクを適切に装着させる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ja-JP" altLang="en-US" sz="900" dirty="0">
                        <a:solidFill>
                          <a:schemeClr val="bg2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596031"/>
                  </a:ext>
                </a:extLst>
              </a:tr>
              <a:tr h="11508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院内で隔離する場所の確保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　　　　　　　　　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531944"/>
                  </a:ext>
                </a:extLst>
              </a:tr>
              <a:tr h="13684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隔離する場所までの誘導経路の確保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542925" lvl="1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エレベーターを使用する場合は専用化する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542925" lvl="1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施設内で動線が分けられない場合、時間を分ける、屋外を通るなども可能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42925" lvl="1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920289"/>
                  </a:ext>
                </a:extLst>
              </a:tr>
              <a:tr h="11530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担当職員の配置（各所への連絡・患者誘導等）</a:t>
                      </a:r>
                    </a:p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674029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個人防護具を着用する場所の確保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ja-JP" altLang="en-US" sz="14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595730"/>
                  </a:ext>
                </a:extLst>
              </a:tr>
              <a:tr h="9400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672508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AB5B92-28BF-4C14-B0E6-1A6B2C1B7C07}"/>
              </a:ext>
            </a:extLst>
          </p:cNvPr>
          <p:cNvSpPr/>
          <p:nvPr/>
        </p:nvSpPr>
        <p:spPr>
          <a:xfrm>
            <a:off x="471487" y="1190656"/>
            <a:ext cx="161925" cy="1181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A3A6AD6-E272-4CED-9402-C99EC19FADF1}"/>
              </a:ext>
            </a:extLst>
          </p:cNvPr>
          <p:cNvSpPr txBox="1"/>
          <p:nvPr/>
        </p:nvSpPr>
        <p:spPr>
          <a:xfrm>
            <a:off x="633412" y="1488818"/>
            <a:ext cx="600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endParaRPr kumimoji="1" lang="ja-JP" altLang="en-US" sz="3200" dirty="0"/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9B62789-7209-420C-BD9E-FEB2BD7223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403324"/>
              </p:ext>
            </p:extLst>
          </p:nvPr>
        </p:nvGraphicFramePr>
        <p:xfrm>
          <a:off x="1359375" y="4855039"/>
          <a:ext cx="3462866" cy="3211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0400">
                  <a:extLst>
                    <a:ext uri="{9D8B030D-6E8A-4147-A177-3AD203B41FA5}">
                      <a16:colId xmlns:a16="http://schemas.microsoft.com/office/drawing/2014/main" val="775170561"/>
                    </a:ext>
                  </a:extLst>
                </a:gridCol>
                <a:gridCol w="2802466">
                  <a:extLst>
                    <a:ext uri="{9D8B030D-6E8A-4147-A177-3AD203B41FA5}">
                      <a16:colId xmlns:a16="http://schemas.microsoft.com/office/drawing/2014/main" val="1345111635"/>
                    </a:ext>
                  </a:extLst>
                </a:gridCol>
              </a:tblGrid>
              <a:tr h="3211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予定：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551484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C5C0E3BB-02D2-4306-B1DF-1D746559DF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202888"/>
              </p:ext>
            </p:extLst>
          </p:nvPr>
        </p:nvGraphicFramePr>
        <p:xfrm>
          <a:off x="1359375" y="7363762"/>
          <a:ext cx="3462866" cy="3211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0400">
                  <a:extLst>
                    <a:ext uri="{9D8B030D-6E8A-4147-A177-3AD203B41FA5}">
                      <a16:colId xmlns:a16="http://schemas.microsoft.com/office/drawing/2014/main" val="775170561"/>
                    </a:ext>
                  </a:extLst>
                </a:gridCol>
                <a:gridCol w="2802466">
                  <a:extLst>
                    <a:ext uri="{9D8B030D-6E8A-4147-A177-3AD203B41FA5}">
                      <a16:colId xmlns:a16="http://schemas.microsoft.com/office/drawing/2014/main" val="1345111635"/>
                    </a:ext>
                  </a:extLst>
                </a:gridCol>
              </a:tblGrid>
              <a:tr h="3211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予定：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551484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7391DE00-2996-3938-9B66-5140D73716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813777"/>
              </p:ext>
            </p:extLst>
          </p:nvPr>
        </p:nvGraphicFramePr>
        <p:xfrm>
          <a:off x="471487" y="2882685"/>
          <a:ext cx="5915025" cy="697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5025">
                  <a:extLst>
                    <a:ext uri="{9D8B030D-6E8A-4147-A177-3AD203B41FA5}">
                      <a16:colId xmlns:a16="http://schemas.microsoft.com/office/drawing/2014/main" val="3171541713"/>
                    </a:ext>
                  </a:extLst>
                </a:gridCol>
              </a:tblGrid>
              <a:tr h="697470">
                <a:tc>
                  <a:txBody>
                    <a:bodyPr/>
                    <a:lstStyle/>
                    <a:p>
                      <a:pPr marL="171450" indent="-171450">
                        <a:buClr>
                          <a:schemeClr val="accent1">
                            <a:lumMod val="60000"/>
                            <a:lumOff val="40000"/>
                          </a:schemeClr>
                        </a:buClr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新興感染症等疑いと判断した時点から、患者と接触する職員の数は最小限にすることに留意</a:t>
                      </a:r>
                    </a:p>
                  </a:txBody>
                  <a:tcPr anchor="ctr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172999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77A8850B-E608-306D-03D4-9E4158145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706350"/>
              </p:ext>
            </p:extLst>
          </p:nvPr>
        </p:nvGraphicFramePr>
        <p:xfrm>
          <a:off x="471486" y="10299081"/>
          <a:ext cx="5915025" cy="697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5025">
                  <a:extLst>
                    <a:ext uri="{9D8B030D-6E8A-4147-A177-3AD203B41FA5}">
                      <a16:colId xmlns:a16="http://schemas.microsoft.com/office/drawing/2014/main" val="3171541713"/>
                    </a:ext>
                  </a:extLst>
                </a:gridCol>
              </a:tblGrid>
              <a:tr h="69747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60000"/>
                            <a:lumOff val="4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必要人員：</a:t>
                      </a:r>
                    </a:p>
                  </a:txBody>
                  <a:tcPr anchor="ctr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172999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A7B6F887-351F-E604-ABDE-86B5D78A67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293394"/>
              </p:ext>
            </p:extLst>
          </p:nvPr>
        </p:nvGraphicFramePr>
        <p:xfrm>
          <a:off x="1359375" y="8483155"/>
          <a:ext cx="3462866" cy="3211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0400">
                  <a:extLst>
                    <a:ext uri="{9D8B030D-6E8A-4147-A177-3AD203B41FA5}">
                      <a16:colId xmlns:a16="http://schemas.microsoft.com/office/drawing/2014/main" val="775170561"/>
                    </a:ext>
                  </a:extLst>
                </a:gridCol>
                <a:gridCol w="2802466">
                  <a:extLst>
                    <a:ext uri="{9D8B030D-6E8A-4147-A177-3AD203B41FA5}">
                      <a16:colId xmlns:a16="http://schemas.microsoft.com/office/drawing/2014/main" val="1345111635"/>
                    </a:ext>
                  </a:extLst>
                </a:gridCol>
              </a:tblGrid>
              <a:tr h="3211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予定：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551484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23B9C26-FE99-419F-64D1-183E612D3B2E}"/>
              </a:ext>
            </a:extLst>
          </p:cNvPr>
          <p:cNvSpPr txBox="1"/>
          <p:nvPr/>
        </p:nvSpPr>
        <p:spPr>
          <a:xfrm>
            <a:off x="5220811" y="3680894"/>
            <a:ext cx="1219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chemeClr val="accent1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</a:pPr>
            <a:r>
              <a:rPr kumimoji="1" lang="ja-JP" altLang="en-US" sz="9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誰が実施するかを記載</a:t>
            </a:r>
          </a:p>
        </p:txBody>
      </p:sp>
    </p:spTree>
    <p:extLst>
      <p:ext uri="{BB962C8B-B14F-4D97-AF65-F5344CB8AC3E}">
        <p14:creationId xmlns:p14="http://schemas.microsoft.com/office/powerpoint/2010/main" val="4093386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8284966C-7998-496C-A17F-7E0A93025C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8381300"/>
              </p:ext>
            </p:extLst>
          </p:nvPr>
        </p:nvGraphicFramePr>
        <p:xfrm>
          <a:off x="471487" y="2800048"/>
          <a:ext cx="5915025" cy="4303880"/>
        </p:xfrm>
        <a:graphic>
          <a:graphicData uri="http://schemas.openxmlformats.org/drawingml/2006/table">
            <a:tbl>
              <a:tblPr firstCol="1">
                <a:tableStyleId>{7DF18680-E054-41AD-8BC1-D1AEF772440D}</a:tableStyleId>
              </a:tblPr>
              <a:tblGrid>
                <a:gridCol w="515471">
                  <a:extLst>
                    <a:ext uri="{9D8B030D-6E8A-4147-A177-3AD203B41FA5}">
                      <a16:colId xmlns:a16="http://schemas.microsoft.com/office/drawing/2014/main" val="660599876"/>
                    </a:ext>
                  </a:extLst>
                </a:gridCol>
                <a:gridCol w="4297964">
                  <a:extLst>
                    <a:ext uri="{9D8B030D-6E8A-4147-A177-3AD203B41FA5}">
                      <a16:colId xmlns:a16="http://schemas.microsoft.com/office/drawing/2014/main" val="805130959"/>
                    </a:ext>
                  </a:extLst>
                </a:gridCol>
                <a:gridCol w="1101590">
                  <a:extLst>
                    <a:ext uri="{9D8B030D-6E8A-4147-A177-3AD203B41FA5}">
                      <a16:colId xmlns:a16="http://schemas.microsoft.com/office/drawing/2014/main" val="769677548"/>
                    </a:ext>
                  </a:extLst>
                </a:gridCol>
              </a:tblGrid>
              <a:tr h="9830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誘導に関する院内連絡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542925" lvl="1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緊急連絡網を活用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7175" lvl="1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Arial" panose="020B0604020202020204" pitchFamily="34" charset="0"/>
                        <a:buNone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596031"/>
                  </a:ext>
                </a:extLst>
              </a:tr>
              <a:tr h="11069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誘導経路を確保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531944"/>
                  </a:ext>
                </a:extLst>
              </a:tr>
              <a:tr h="11069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先導する職員の</a:t>
                      </a:r>
                      <a:r>
                        <a:rPr kumimoji="1" lang="zh-TW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個人防護具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着用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920289"/>
                  </a:ext>
                </a:extLst>
              </a:tr>
              <a:tr h="11069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職員の先導で隔離場所まで患者を移動させる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674029"/>
                  </a:ext>
                </a:extLst>
              </a:tr>
            </a:tbl>
          </a:graphicData>
        </a:graphic>
      </p:graphicFrame>
      <p:sp>
        <p:nvSpPr>
          <p:cNvPr id="6" name="タイトル 1">
            <a:extLst>
              <a:ext uri="{FF2B5EF4-FFF2-40B4-BE49-F238E27FC236}">
                <a16:creationId xmlns:a16="http://schemas.microsoft.com/office/drawing/2014/main" id="{983DDBD5-88EA-4B32-9EB2-7F4194D08630}"/>
              </a:ext>
            </a:extLst>
          </p:cNvPr>
          <p:cNvSpPr txBox="1">
            <a:spLocks/>
          </p:cNvSpPr>
          <p:nvPr/>
        </p:nvSpPr>
        <p:spPr>
          <a:xfrm>
            <a:off x="1359375" y="1229684"/>
            <a:ext cx="5027138" cy="11373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誘導・隔離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3BB5D18-86DB-4D62-8156-032FE1D67D7A}"/>
              </a:ext>
            </a:extLst>
          </p:cNvPr>
          <p:cNvSpPr/>
          <p:nvPr/>
        </p:nvSpPr>
        <p:spPr>
          <a:xfrm>
            <a:off x="471487" y="1207811"/>
            <a:ext cx="161925" cy="1181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803B138-3DBF-415E-9410-C7D49D6F149B}"/>
              </a:ext>
            </a:extLst>
          </p:cNvPr>
          <p:cNvSpPr txBox="1"/>
          <p:nvPr/>
        </p:nvSpPr>
        <p:spPr>
          <a:xfrm>
            <a:off x="633412" y="1505973"/>
            <a:ext cx="600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endParaRPr kumimoji="1" lang="ja-JP" altLang="en-US" sz="3200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C0E3E856-BFCA-5602-6EBC-6970ED71A0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171531"/>
              </p:ext>
            </p:extLst>
          </p:nvPr>
        </p:nvGraphicFramePr>
        <p:xfrm>
          <a:off x="471486" y="7515065"/>
          <a:ext cx="5915025" cy="697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5025">
                  <a:extLst>
                    <a:ext uri="{9D8B030D-6E8A-4147-A177-3AD203B41FA5}">
                      <a16:colId xmlns:a16="http://schemas.microsoft.com/office/drawing/2014/main" val="3171541713"/>
                    </a:ext>
                  </a:extLst>
                </a:gridCol>
              </a:tblGrid>
              <a:tr h="69747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60000"/>
                            <a:lumOff val="4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必要人員：</a:t>
                      </a:r>
                    </a:p>
                  </a:txBody>
                  <a:tcPr anchor="ctr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172999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4D07C82-2313-E976-D8F1-6C5B864D1366}"/>
              </a:ext>
            </a:extLst>
          </p:cNvPr>
          <p:cNvSpPr txBox="1"/>
          <p:nvPr/>
        </p:nvSpPr>
        <p:spPr>
          <a:xfrm>
            <a:off x="5247798" y="2778176"/>
            <a:ext cx="1219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chemeClr val="accent1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</a:pPr>
            <a:r>
              <a:rPr kumimoji="1" lang="ja-JP" altLang="en-US" sz="9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誰が実施するかを記載</a:t>
            </a:r>
          </a:p>
        </p:txBody>
      </p:sp>
    </p:spTree>
    <p:extLst>
      <p:ext uri="{BB962C8B-B14F-4D97-AF65-F5344CB8AC3E}">
        <p14:creationId xmlns:p14="http://schemas.microsoft.com/office/powerpoint/2010/main" val="3857473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8284966C-7998-496C-A17F-7E0A93025C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876814"/>
              </p:ext>
            </p:extLst>
          </p:nvPr>
        </p:nvGraphicFramePr>
        <p:xfrm>
          <a:off x="471486" y="2787952"/>
          <a:ext cx="5915025" cy="6969383"/>
        </p:xfrm>
        <a:graphic>
          <a:graphicData uri="http://schemas.openxmlformats.org/drawingml/2006/table">
            <a:tbl>
              <a:tblPr firstCol="1">
                <a:tableStyleId>{7DF18680-E054-41AD-8BC1-D1AEF772440D}</a:tableStyleId>
              </a:tblPr>
              <a:tblGrid>
                <a:gridCol w="515471">
                  <a:extLst>
                    <a:ext uri="{9D8B030D-6E8A-4147-A177-3AD203B41FA5}">
                      <a16:colId xmlns:a16="http://schemas.microsoft.com/office/drawing/2014/main" val="660599876"/>
                    </a:ext>
                  </a:extLst>
                </a:gridCol>
                <a:gridCol w="4344460">
                  <a:extLst>
                    <a:ext uri="{9D8B030D-6E8A-4147-A177-3AD203B41FA5}">
                      <a16:colId xmlns:a16="http://schemas.microsoft.com/office/drawing/2014/main" val="805130959"/>
                    </a:ext>
                  </a:extLst>
                </a:gridCol>
                <a:gridCol w="1055094">
                  <a:extLst>
                    <a:ext uri="{9D8B030D-6E8A-4147-A177-3AD203B41FA5}">
                      <a16:colId xmlns:a16="http://schemas.microsoft.com/office/drawing/2014/main" val="537071883"/>
                    </a:ext>
                  </a:extLst>
                </a:gridCol>
              </a:tblGrid>
              <a:tr h="9903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問診・検査物品準備</a:t>
                      </a:r>
                    </a:p>
                    <a:p>
                      <a:pPr marL="542925" lvl="1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検査方法は必要に応じて保健所に確認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7175" lvl="1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Arial" panose="020B0604020202020204" pitchFamily="34" charset="0"/>
                        <a:buNone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596031"/>
                  </a:ext>
                </a:extLst>
              </a:tr>
              <a:tr h="239394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r>
                        <a:rPr kumimoji="1" lang="zh-TW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個人防護具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の着用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542925" marR="0" lvl="1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zh-TW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個人防護具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は、現時点の患者情報、感染症流行状況に応じて選択する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542925" marR="0" lvl="1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57175" marR="0" lvl="1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zh-TW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個人防護具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の例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257175" marR="0" lvl="1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N95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　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サージカル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マスク　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57175" marR="0" lvl="1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フェイスシールド　・　ゴーグル　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57175" marR="0" lvl="1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手袋　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57175" marR="0" lvl="1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　ガウン　・　防護服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（つなぎスーツ）　</a:t>
                      </a:r>
                    </a:p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531944"/>
                  </a:ext>
                </a:extLst>
              </a:tr>
              <a:tr h="17907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問診・検査実施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問診項目の例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を参照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院内の接触状況も併せて確認する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lvl="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来院時間、動線、待合室で座った場所　等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Arial" panose="020B0604020202020204" pitchFamily="34" charset="0"/>
                        <a:buNone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920289"/>
                  </a:ext>
                </a:extLst>
              </a:tr>
              <a:tr h="17943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保健所と問診・検査結果の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情報共有・必要時入院調整依頼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873201"/>
                  </a:ext>
                </a:extLst>
              </a:tr>
            </a:tbl>
          </a:graphicData>
        </a:graphic>
      </p:graphicFrame>
      <p:sp>
        <p:nvSpPr>
          <p:cNvPr id="5" name="タイトル 1">
            <a:extLst>
              <a:ext uri="{FF2B5EF4-FFF2-40B4-BE49-F238E27FC236}">
                <a16:creationId xmlns:a16="http://schemas.microsoft.com/office/drawing/2014/main" id="{06CD188F-26EA-49B4-AB20-558A157AB5DD}"/>
              </a:ext>
            </a:extLst>
          </p:cNvPr>
          <p:cNvSpPr txBox="1">
            <a:spLocks/>
          </p:cNvSpPr>
          <p:nvPr/>
        </p:nvSpPr>
        <p:spPr>
          <a:xfrm>
            <a:off x="1359374" y="1244197"/>
            <a:ext cx="5027138" cy="11373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診察・検査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DA844D4-646E-4CA2-A3E6-CFDD41DC1844}"/>
              </a:ext>
            </a:extLst>
          </p:cNvPr>
          <p:cNvSpPr/>
          <p:nvPr/>
        </p:nvSpPr>
        <p:spPr>
          <a:xfrm>
            <a:off x="471486" y="1222324"/>
            <a:ext cx="161925" cy="1181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8B38063-C9F6-402C-8DCA-468BB1569505}"/>
              </a:ext>
            </a:extLst>
          </p:cNvPr>
          <p:cNvSpPr txBox="1"/>
          <p:nvPr/>
        </p:nvSpPr>
        <p:spPr>
          <a:xfrm>
            <a:off x="633411" y="1520486"/>
            <a:ext cx="600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endParaRPr kumimoji="1" lang="ja-JP" altLang="en-US" sz="3200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00BD6098-2041-4F63-51C8-9F5DACF65F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157810"/>
              </p:ext>
            </p:extLst>
          </p:nvPr>
        </p:nvGraphicFramePr>
        <p:xfrm>
          <a:off x="1031352" y="8705567"/>
          <a:ext cx="4211684" cy="852341"/>
        </p:xfrm>
        <a:graphic>
          <a:graphicData uri="http://schemas.openxmlformats.org/drawingml/2006/table">
            <a:tbl>
              <a:tblPr firstCol="1">
                <a:tableStyleId>{C083E6E3-FA7D-4D7B-A595-EF9225AFEA82}</a:tableStyleId>
              </a:tblPr>
              <a:tblGrid>
                <a:gridCol w="1109127">
                  <a:extLst>
                    <a:ext uri="{9D8B030D-6E8A-4147-A177-3AD203B41FA5}">
                      <a16:colId xmlns:a16="http://schemas.microsoft.com/office/drawing/2014/main" val="1492535072"/>
                    </a:ext>
                  </a:extLst>
                </a:gridCol>
                <a:gridCol w="1423879">
                  <a:extLst>
                    <a:ext uri="{9D8B030D-6E8A-4147-A177-3AD203B41FA5}">
                      <a16:colId xmlns:a16="http://schemas.microsoft.com/office/drawing/2014/main" val="591522697"/>
                    </a:ext>
                  </a:extLst>
                </a:gridCol>
                <a:gridCol w="1678678">
                  <a:extLst>
                    <a:ext uri="{9D8B030D-6E8A-4147-A177-3AD203B41FA5}">
                      <a16:colId xmlns:a16="http://schemas.microsoft.com/office/drawing/2014/main" val="1420003840"/>
                    </a:ext>
                  </a:extLst>
                </a:gridCol>
              </a:tblGrid>
              <a:tr h="2244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平日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8:30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17:15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埼玉県狭山保健所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（感染症担当あて）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04-2954-6212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9130345"/>
                  </a:ext>
                </a:extLst>
              </a:tr>
              <a:tr h="4408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上記以外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保健緊急連絡センター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048-660-0222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718161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88CE6672-14FC-5FFD-6695-C6CB01CEBC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863835"/>
              </p:ext>
            </p:extLst>
          </p:nvPr>
        </p:nvGraphicFramePr>
        <p:xfrm>
          <a:off x="471486" y="9820856"/>
          <a:ext cx="5915025" cy="697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5025">
                  <a:extLst>
                    <a:ext uri="{9D8B030D-6E8A-4147-A177-3AD203B41FA5}">
                      <a16:colId xmlns:a16="http://schemas.microsoft.com/office/drawing/2014/main" val="3171541713"/>
                    </a:ext>
                  </a:extLst>
                </a:gridCol>
              </a:tblGrid>
              <a:tr h="69747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60000"/>
                            <a:lumOff val="4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必要人員：</a:t>
                      </a:r>
                    </a:p>
                  </a:txBody>
                  <a:tcPr anchor="ctr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172999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37CA67-3F85-6F8C-7918-4218CD1DF8EA}"/>
              </a:ext>
            </a:extLst>
          </p:cNvPr>
          <p:cNvSpPr txBox="1"/>
          <p:nvPr/>
        </p:nvSpPr>
        <p:spPr>
          <a:xfrm>
            <a:off x="5243036" y="2733460"/>
            <a:ext cx="1219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chemeClr val="accent1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</a:pPr>
            <a:r>
              <a:rPr kumimoji="1" lang="ja-JP" altLang="en-US" sz="9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誰が実施するかを記載</a:t>
            </a:r>
          </a:p>
        </p:txBody>
      </p:sp>
    </p:spTree>
    <p:extLst>
      <p:ext uri="{BB962C8B-B14F-4D97-AF65-F5344CB8AC3E}">
        <p14:creationId xmlns:p14="http://schemas.microsoft.com/office/powerpoint/2010/main" val="3561888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コンテンツ プレースホルダー 3">
            <a:extLst>
              <a:ext uri="{FF2B5EF4-FFF2-40B4-BE49-F238E27FC236}">
                <a16:creationId xmlns:a16="http://schemas.microsoft.com/office/drawing/2014/main" id="{5AA53727-DA8D-B026-70E7-EDCB5645CC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679196"/>
              </p:ext>
            </p:extLst>
          </p:nvPr>
        </p:nvGraphicFramePr>
        <p:xfrm>
          <a:off x="471487" y="2679714"/>
          <a:ext cx="5915028" cy="8851886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928688">
                  <a:extLst>
                    <a:ext uri="{9D8B030D-6E8A-4147-A177-3AD203B41FA5}">
                      <a16:colId xmlns:a16="http://schemas.microsoft.com/office/drawing/2014/main" val="805130959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1152219473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1670105496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142068725"/>
                    </a:ext>
                  </a:extLst>
                </a:gridCol>
                <a:gridCol w="292101">
                  <a:extLst>
                    <a:ext uri="{9D8B030D-6E8A-4147-A177-3AD203B41FA5}">
                      <a16:colId xmlns:a16="http://schemas.microsoft.com/office/drawing/2014/main" val="318229383"/>
                    </a:ext>
                  </a:extLst>
                </a:gridCol>
                <a:gridCol w="673099">
                  <a:extLst>
                    <a:ext uri="{9D8B030D-6E8A-4147-A177-3AD203B41FA5}">
                      <a16:colId xmlns:a16="http://schemas.microsoft.com/office/drawing/2014/main" val="3924504667"/>
                    </a:ext>
                  </a:extLst>
                </a:gridCol>
                <a:gridCol w="546100">
                  <a:extLst>
                    <a:ext uri="{9D8B030D-6E8A-4147-A177-3AD203B41FA5}">
                      <a16:colId xmlns:a16="http://schemas.microsoft.com/office/drawing/2014/main" val="4185984081"/>
                    </a:ext>
                  </a:extLst>
                </a:gridCol>
                <a:gridCol w="823915">
                  <a:extLst>
                    <a:ext uri="{9D8B030D-6E8A-4147-A177-3AD203B41FA5}">
                      <a16:colId xmlns:a16="http://schemas.microsoft.com/office/drawing/2014/main" val="3305034737"/>
                    </a:ext>
                  </a:extLst>
                </a:gridCol>
              </a:tblGrid>
              <a:tr h="124446">
                <a:tc>
                  <a:txBody>
                    <a:bodyPr/>
                    <a:lstStyle/>
                    <a:p>
                      <a:pPr marL="0" indent="0" algn="ct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問診日時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年　　　　　月　　　　　日（　　　　　）　　　　　　時　　　　　　分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 algn="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432098"/>
                  </a:ext>
                </a:extLst>
              </a:tr>
              <a:tr h="124446">
                <a:tc>
                  <a:txBody>
                    <a:bodyPr/>
                    <a:lstStyle/>
                    <a:p>
                      <a:pPr marL="0" indent="0" algn="ct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フリガナ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生年月日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 algn="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年　　　　月　　　　日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87986"/>
                  </a:ext>
                </a:extLst>
              </a:tr>
              <a:tr h="375906">
                <a:tc>
                  <a:txBody>
                    <a:bodyPr/>
                    <a:lstStyle/>
                    <a:p>
                      <a:pPr marL="0" indent="0" algn="ct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 algn="ct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年齢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性別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□男　□女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1615057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pPr marL="0" indent="0" algn="ct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住所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555443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pPr marL="0" indent="0" algn="ct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国籍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□日本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□その他：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 algn="ct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電話番号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531944"/>
                  </a:ext>
                </a:extLst>
              </a:tr>
              <a:tr h="353060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職業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 algn="ct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携帯電話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□本人　□その他：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920289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ADL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□自立　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□その他：　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緊急連絡先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関係性：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674029"/>
                  </a:ext>
                </a:extLst>
              </a:tr>
              <a:tr h="673100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基礎疾患・既往歴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indent="0" algn="ct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家族状況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□単身　　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同居家族：　　　　　　　人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家族構成：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5062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かかりつけ医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09210"/>
                  </a:ext>
                </a:extLst>
              </a:tr>
              <a:tr h="254000">
                <a:tc rowSpan="3"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考えられる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感染経路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海外渡航：　□有　　□無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rowSpan="3" gridSpan="4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□その他接触等：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56604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渡航先：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278378"/>
                  </a:ext>
                </a:extLst>
              </a:tr>
              <a:tr h="25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期間：　　  　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   ～　  　  　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098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発症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月　　　　　　日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経過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（日付）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8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（症状・行動歴・受診歴等）</a:t>
                      </a:r>
                      <a:endParaRPr kumimoji="1" lang="ja-JP" altLang="en-US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Tx/>
                        <a:buNone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（症状・行動歴・受診歴等）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64938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症状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50000"/>
                        </a:lnSpc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□発熱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□咳嗽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□鼻汁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□咽頭痛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□全身倦怠感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□その他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□発疹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□関節痛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□筋肉痛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□嘔吐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□下痢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lnSpc>
                          <a:spcPct val="150000"/>
                        </a:lnSpc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7457666"/>
                  </a:ext>
                </a:extLst>
              </a:tr>
              <a:tr h="885698">
                <a:tc>
                  <a:txBody>
                    <a:bodyPr/>
                    <a:lstStyle/>
                    <a:p>
                      <a:pPr marL="0" indent="0" algn="ct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院内の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 algn="ct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接触状況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来院時間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待合室で座った位置：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動線等：</a:t>
                      </a:r>
                    </a:p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534198"/>
                  </a:ext>
                </a:extLst>
              </a:tr>
              <a:tr h="715518">
                <a:tc>
                  <a:txBody>
                    <a:bodyPr/>
                    <a:lstStyle/>
                    <a:p>
                      <a:pPr marL="0" indent="0" algn="ctr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422408"/>
                  </a:ext>
                </a:extLst>
              </a:tr>
            </a:tbl>
          </a:graphicData>
        </a:graphic>
      </p:graphicFrame>
      <p:sp>
        <p:nvSpPr>
          <p:cNvPr id="7" name="タイトル 1">
            <a:extLst>
              <a:ext uri="{FF2B5EF4-FFF2-40B4-BE49-F238E27FC236}">
                <a16:creationId xmlns:a16="http://schemas.microsoft.com/office/drawing/2014/main" id="{183ECB80-34B7-B4E9-1CD7-467899BEAAE4}"/>
              </a:ext>
            </a:extLst>
          </p:cNvPr>
          <p:cNvSpPr txBox="1">
            <a:spLocks/>
          </p:cNvSpPr>
          <p:nvPr/>
        </p:nvSpPr>
        <p:spPr>
          <a:xfrm>
            <a:off x="1359374" y="1244197"/>
            <a:ext cx="5027138" cy="11373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（参考）問診項目の例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6C87884-DB92-921F-CFC2-D24492A3640C}"/>
              </a:ext>
            </a:extLst>
          </p:cNvPr>
          <p:cNvSpPr/>
          <p:nvPr/>
        </p:nvSpPr>
        <p:spPr>
          <a:xfrm>
            <a:off x="471486" y="1222324"/>
            <a:ext cx="161925" cy="11811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0130DA9-4BDB-E35D-551D-4EDA2FDB17E4}"/>
              </a:ext>
            </a:extLst>
          </p:cNvPr>
          <p:cNvSpPr txBox="1"/>
          <p:nvPr/>
        </p:nvSpPr>
        <p:spPr>
          <a:xfrm>
            <a:off x="633411" y="1520486"/>
            <a:ext cx="600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850183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8284966C-7998-496C-A17F-7E0A93025C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9055547"/>
              </p:ext>
            </p:extLst>
          </p:nvPr>
        </p:nvGraphicFramePr>
        <p:xfrm>
          <a:off x="471486" y="2725058"/>
          <a:ext cx="5915025" cy="5683824"/>
        </p:xfrm>
        <a:graphic>
          <a:graphicData uri="http://schemas.openxmlformats.org/drawingml/2006/table">
            <a:tbl>
              <a:tblPr firstCol="1">
                <a:tableStyleId>{7DF18680-E054-41AD-8BC1-D1AEF772440D}</a:tableStyleId>
              </a:tblPr>
              <a:tblGrid>
                <a:gridCol w="515471">
                  <a:extLst>
                    <a:ext uri="{9D8B030D-6E8A-4147-A177-3AD203B41FA5}">
                      <a16:colId xmlns:a16="http://schemas.microsoft.com/office/drawing/2014/main" val="660599876"/>
                    </a:ext>
                  </a:extLst>
                </a:gridCol>
                <a:gridCol w="4344460">
                  <a:extLst>
                    <a:ext uri="{9D8B030D-6E8A-4147-A177-3AD203B41FA5}">
                      <a16:colId xmlns:a16="http://schemas.microsoft.com/office/drawing/2014/main" val="805130959"/>
                    </a:ext>
                  </a:extLst>
                </a:gridCol>
                <a:gridCol w="1055094">
                  <a:extLst>
                    <a:ext uri="{9D8B030D-6E8A-4147-A177-3AD203B41FA5}">
                      <a16:colId xmlns:a16="http://schemas.microsoft.com/office/drawing/2014/main" val="1034927531"/>
                    </a:ext>
                  </a:extLst>
                </a:gridCol>
              </a:tblGrid>
              <a:tr h="9849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保健所から移送先の連絡を受ける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596031"/>
                  </a:ext>
                </a:extLst>
              </a:tr>
              <a:tr h="11090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移送先の受入時間の確認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出発時間・搬送車駐車位置等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を保健所と共有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531944"/>
                  </a:ext>
                </a:extLst>
              </a:tr>
              <a:tr h="11090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隔離場所から搬送車までの動線を確保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人通りが少ない経路が良い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必要に応じエレベーターを専用化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業者等の動線も考慮</a:t>
                      </a:r>
                    </a:p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920289"/>
                  </a:ext>
                </a:extLst>
              </a:tr>
              <a:tr h="11090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患者を搬送車まで誘導する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674029"/>
                  </a:ext>
                </a:extLst>
              </a:tr>
              <a:tr h="11090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447914"/>
                  </a:ext>
                </a:extLst>
              </a:tr>
            </a:tbl>
          </a:graphicData>
        </a:graphic>
      </p:graphicFrame>
      <p:sp>
        <p:nvSpPr>
          <p:cNvPr id="5" name="タイトル 1">
            <a:extLst>
              <a:ext uri="{FF2B5EF4-FFF2-40B4-BE49-F238E27FC236}">
                <a16:creationId xmlns:a16="http://schemas.microsoft.com/office/drawing/2014/main" id="{E4A583E8-1218-44E9-8287-88FEB7078D25}"/>
              </a:ext>
            </a:extLst>
          </p:cNvPr>
          <p:cNvSpPr txBox="1">
            <a:spLocks/>
          </p:cNvSpPr>
          <p:nvPr/>
        </p:nvSpPr>
        <p:spPr>
          <a:xfrm>
            <a:off x="1359374" y="1215169"/>
            <a:ext cx="5027138" cy="11373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移送（転院する場合）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F76243-6DED-4E9F-A858-A44BAA3E8737}"/>
              </a:ext>
            </a:extLst>
          </p:cNvPr>
          <p:cNvSpPr/>
          <p:nvPr/>
        </p:nvSpPr>
        <p:spPr>
          <a:xfrm>
            <a:off x="471486" y="1193296"/>
            <a:ext cx="161925" cy="1181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A208344-687C-4B9D-8F92-120D244ED9D1}"/>
              </a:ext>
            </a:extLst>
          </p:cNvPr>
          <p:cNvSpPr txBox="1"/>
          <p:nvPr/>
        </p:nvSpPr>
        <p:spPr>
          <a:xfrm>
            <a:off x="633411" y="1491458"/>
            <a:ext cx="600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endParaRPr kumimoji="1" lang="ja-JP" altLang="en-US" sz="3200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A0CFDD4C-4849-27B6-5B9D-EABC379998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761403"/>
              </p:ext>
            </p:extLst>
          </p:nvPr>
        </p:nvGraphicFramePr>
        <p:xfrm>
          <a:off x="471485" y="9057707"/>
          <a:ext cx="5915025" cy="697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5025">
                  <a:extLst>
                    <a:ext uri="{9D8B030D-6E8A-4147-A177-3AD203B41FA5}">
                      <a16:colId xmlns:a16="http://schemas.microsoft.com/office/drawing/2014/main" val="3171541713"/>
                    </a:ext>
                  </a:extLst>
                </a:gridCol>
              </a:tblGrid>
              <a:tr h="69747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60000"/>
                            <a:lumOff val="4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必要人員：</a:t>
                      </a:r>
                    </a:p>
                  </a:txBody>
                  <a:tcPr anchor="ctr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172999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DCD248E-27CF-984C-88A5-1E0419BAA583}"/>
              </a:ext>
            </a:extLst>
          </p:cNvPr>
          <p:cNvSpPr txBox="1"/>
          <p:nvPr/>
        </p:nvSpPr>
        <p:spPr>
          <a:xfrm>
            <a:off x="5247798" y="2703186"/>
            <a:ext cx="1219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chemeClr val="accent1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</a:pPr>
            <a:r>
              <a:rPr kumimoji="1" lang="ja-JP" altLang="en-US" sz="9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誰が実施するかを記載</a:t>
            </a:r>
          </a:p>
        </p:txBody>
      </p:sp>
    </p:spTree>
    <p:extLst>
      <p:ext uri="{BB962C8B-B14F-4D97-AF65-F5344CB8AC3E}">
        <p14:creationId xmlns:p14="http://schemas.microsoft.com/office/powerpoint/2010/main" val="1694592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8284966C-7998-496C-A17F-7E0A93025C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7086723"/>
              </p:ext>
            </p:extLst>
          </p:nvPr>
        </p:nvGraphicFramePr>
        <p:xfrm>
          <a:off x="471487" y="2761777"/>
          <a:ext cx="5915025" cy="7551798"/>
        </p:xfrm>
        <a:graphic>
          <a:graphicData uri="http://schemas.openxmlformats.org/drawingml/2006/table">
            <a:tbl>
              <a:tblPr firstCol="1">
                <a:tableStyleId>{7DF18680-E054-41AD-8BC1-D1AEF772440D}</a:tableStyleId>
              </a:tblPr>
              <a:tblGrid>
                <a:gridCol w="515471">
                  <a:extLst>
                    <a:ext uri="{9D8B030D-6E8A-4147-A177-3AD203B41FA5}">
                      <a16:colId xmlns:a16="http://schemas.microsoft.com/office/drawing/2014/main" val="660599876"/>
                    </a:ext>
                  </a:extLst>
                </a:gridCol>
                <a:gridCol w="4297964">
                  <a:extLst>
                    <a:ext uri="{9D8B030D-6E8A-4147-A177-3AD203B41FA5}">
                      <a16:colId xmlns:a16="http://schemas.microsoft.com/office/drawing/2014/main" val="805130959"/>
                    </a:ext>
                  </a:extLst>
                </a:gridCol>
                <a:gridCol w="1101590">
                  <a:extLst>
                    <a:ext uri="{9D8B030D-6E8A-4147-A177-3AD203B41FA5}">
                      <a16:colId xmlns:a16="http://schemas.microsoft.com/office/drawing/2014/main" val="77305992"/>
                    </a:ext>
                  </a:extLst>
                </a:gridCol>
              </a:tblGrid>
              <a:tr h="141724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患者が来院してからの動線、おおよその滞在時間を確認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lvl="0" indent="-285750">
                        <a:buClr>
                          <a:schemeClr val="accent1">
                            <a:lumMod val="60000"/>
                            <a:lumOff val="4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検査を実施している場合は時間の特定に役立つ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lvl="0" indent="-285750">
                        <a:buClr>
                          <a:schemeClr val="accent1">
                            <a:lumMod val="60000"/>
                            <a:lumOff val="4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まず院内で確認、必要に応じて保健所と情報共有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Clr>
                          <a:schemeClr val="accent1">
                            <a:lumMod val="60000"/>
                            <a:lumOff val="4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596031"/>
                  </a:ext>
                </a:extLst>
              </a:tr>
              <a:tr h="13073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患者が接触した可能性のある場所を消毒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lvl="0" indent="-285750">
                        <a:buClr>
                          <a:schemeClr val="accent1">
                            <a:lumMod val="60000"/>
                            <a:lumOff val="4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次亜塩素酸ナトリウム水溶液（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0.02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％）を不織布に浸潤させて清拭で消毒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lvl="0" indent="-285750">
                        <a:buClr>
                          <a:schemeClr val="accent1">
                            <a:lumMod val="60000"/>
                            <a:lumOff val="4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UV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照射機が用意できる場合は使用する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531944"/>
                  </a:ext>
                </a:extLst>
              </a:tr>
              <a:tr h="11238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院内の注意喚起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例）〇月〇日　〇時～〇時　〇〇科の待合室で〇〇疑い患者がいたことが分かりました。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920289"/>
                  </a:ext>
                </a:extLst>
              </a:tr>
              <a:tr h="141724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４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必要に応じて接触者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（患者・スタッフ）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のリストアップ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60000"/>
                            <a:lumOff val="40000"/>
                          </a:schemeClr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この時点で感染経路が明確ではない場合は、空気感染の想定でリストアップする。厚生労働省等で定義されている場合はそれに従う。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60000"/>
                            <a:lumOff val="4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例）〇時～〇時診察室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付近で滞在した患者・スタッフ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60000"/>
                            <a:lumOff val="40000"/>
                          </a:schemeClr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接触者の健康観察が必要な場合がある。（例：麻疹）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674029"/>
                  </a:ext>
                </a:extLst>
              </a:tr>
              <a:tr h="141724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備考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4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次亜塩素酸ナトリウム水溶液（</a:t>
                      </a:r>
                      <a:r>
                        <a:rPr kumimoji="1" lang="en-US" altLang="ja-JP" sz="1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0.02</a:t>
                      </a:r>
                      <a:r>
                        <a:rPr kumimoji="1" lang="ja-JP" altLang="en-US" sz="1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％）希釈方法</a:t>
                      </a:r>
                      <a:r>
                        <a:rPr kumimoji="1" lang="en-US" altLang="ja-JP" sz="1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b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原液の濃度</a:t>
                      </a:r>
                      <a:r>
                        <a:rPr kumimoji="1" lang="en-US" altLang="ja-JP" sz="1400" b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5%</a:t>
                      </a:r>
                      <a:r>
                        <a:rPr kumimoji="1" lang="ja-JP" altLang="en-US" sz="1400" b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の場合：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400" b="0" u="sng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400" b="0" u="sng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リットルの水に対し</a:t>
                      </a:r>
                      <a:r>
                        <a:rPr kumimoji="1" lang="ja-JP" altLang="en-US" sz="1400" b="1" u="sng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原液の量</a:t>
                      </a:r>
                      <a:r>
                        <a:rPr kumimoji="1" lang="en-US" altLang="ja-JP" sz="1400" b="1" u="sng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4ml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4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4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薄めた消毒液は時間が経つと分解するため、使用の都度原液を希釈し必要な量だけ作り、作り置きをしない</a:t>
                      </a:r>
                      <a:endParaRPr kumimoji="1" lang="en-US" altLang="ja-JP" sz="14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873201"/>
                  </a:ext>
                </a:extLst>
              </a:tr>
            </a:tbl>
          </a:graphicData>
        </a:graphic>
      </p:graphicFrame>
      <p:sp>
        <p:nvSpPr>
          <p:cNvPr id="6" name="タイトル 1">
            <a:extLst>
              <a:ext uri="{FF2B5EF4-FFF2-40B4-BE49-F238E27FC236}">
                <a16:creationId xmlns:a16="http://schemas.microsoft.com/office/drawing/2014/main" id="{C04F1695-CA3D-459C-A03D-849527AD2039}"/>
              </a:ext>
            </a:extLst>
          </p:cNvPr>
          <p:cNvSpPr txBox="1">
            <a:spLocks/>
          </p:cNvSpPr>
          <p:nvPr/>
        </p:nvSpPr>
        <p:spPr>
          <a:xfrm>
            <a:off x="1359375" y="1236165"/>
            <a:ext cx="5027138" cy="11373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移送後の院内の消毒・</a:t>
            </a:r>
            <a:endParaRPr lang="en-US" altLang="ja-JP" sz="3200" b="1" dirty="0">
              <a:solidFill>
                <a:schemeClr val="bg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リスクコミュニケーション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6345D6C-DE8C-4824-B0C2-97ECEE1513A3}"/>
              </a:ext>
            </a:extLst>
          </p:cNvPr>
          <p:cNvSpPr/>
          <p:nvPr/>
        </p:nvSpPr>
        <p:spPr>
          <a:xfrm>
            <a:off x="471487" y="1210965"/>
            <a:ext cx="161925" cy="1181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A470DDE-9832-49F8-B03C-F3150B40072E}"/>
              </a:ext>
            </a:extLst>
          </p:cNvPr>
          <p:cNvSpPr txBox="1"/>
          <p:nvPr/>
        </p:nvSpPr>
        <p:spPr>
          <a:xfrm>
            <a:off x="633412" y="1509127"/>
            <a:ext cx="600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endParaRPr kumimoji="1" lang="ja-JP" altLang="en-US" sz="32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AD85007-C217-9F58-7AFB-F83173613CC2}"/>
              </a:ext>
            </a:extLst>
          </p:cNvPr>
          <p:cNvSpPr/>
          <p:nvPr/>
        </p:nvSpPr>
        <p:spPr>
          <a:xfrm>
            <a:off x="1017268" y="8433578"/>
            <a:ext cx="5320031" cy="1834372"/>
          </a:xfrm>
          <a:prstGeom prst="rect">
            <a:avLst/>
          </a:prstGeom>
          <a:noFill/>
          <a:ln w="381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FA149380-46D2-3D02-EBC6-604C24D27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762195"/>
              </p:ext>
            </p:extLst>
          </p:nvPr>
        </p:nvGraphicFramePr>
        <p:xfrm>
          <a:off x="471486" y="10654881"/>
          <a:ext cx="5915025" cy="697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5025">
                  <a:extLst>
                    <a:ext uri="{9D8B030D-6E8A-4147-A177-3AD203B41FA5}">
                      <a16:colId xmlns:a16="http://schemas.microsoft.com/office/drawing/2014/main" val="3171541713"/>
                    </a:ext>
                  </a:extLst>
                </a:gridCol>
              </a:tblGrid>
              <a:tr h="69747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1">
                            <a:lumMod val="60000"/>
                            <a:lumOff val="4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必要人員：</a:t>
                      </a:r>
                    </a:p>
                  </a:txBody>
                  <a:tcPr anchor="ctr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172999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060943B-D351-C29D-EE6F-ABB01C932394}"/>
              </a:ext>
            </a:extLst>
          </p:cNvPr>
          <p:cNvSpPr txBox="1"/>
          <p:nvPr/>
        </p:nvSpPr>
        <p:spPr>
          <a:xfrm>
            <a:off x="5223986" y="2743232"/>
            <a:ext cx="1219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chemeClr val="accent1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</a:pPr>
            <a:r>
              <a:rPr kumimoji="1" lang="ja-JP" altLang="en-US" sz="9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誰が実施するかを記載</a:t>
            </a:r>
          </a:p>
        </p:txBody>
      </p:sp>
    </p:spTree>
    <p:extLst>
      <p:ext uri="{BB962C8B-B14F-4D97-AF65-F5344CB8AC3E}">
        <p14:creationId xmlns:p14="http://schemas.microsoft.com/office/powerpoint/2010/main" val="3769169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8284966C-7998-496C-A17F-7E0A93025C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520833"/>
              </p:ext>
            </p:extLst>
          </p:nvPr>
        </p:nvGraphicFramePr>
        <p:xfrm>
          <a:off x="471487" y="3850786"/>
          <a:ext cx="5915025" cy="7395376"/>
        </p:xfrm>
        <a:graphic>
          <a:graphicData uri="http://schemas.openxmlformats.org/drawingml/2006/table">
            <a:tbl>
              <a:tblPr firstCol="1">
                <a:tableStyleId>{7DF18680-E054-41AD-8BC1-D1AEF772440D}</a:tableStyleId>
              </a:tblPr>
              <a:tblGrid>
                <a:gridCol w="515471">
                  <a:extLst>
                    <a:ext uri="{9D8B030D-6E8A-4147-A177-3AD203B41FA5}">
                      <a16:colId xmlns:a16="http://schemas.microsoft.com/office/drawing/2014/main" val="660599876"/>
                    </a:ext>
                  </a:extLst>
                </a:gridCol>
                <a:gridCol w="4452947">
                  <a:extLst>
                    <a:ext uri="{9D8B030D-6E8A-4147-A177-3AD203B41FA5}">
                      <a16:colId xmlns:a16="http://schemas.microsoft.com/office/drawing/2014/main" val="805130959"/>
                    </a:ext>
                  </a:extLst>
                </a:gridCol>
                <a:gridCol w="946607">
                  <a:extLst>
                    <a:ext uri="{9D8B030D-6E8A-4147-A177-3AD203B41FA5}">
                      <a16:colId xmlns:a16="http://schemas.microsoft.com/office/drawing/2014/main" val="2741702112"/>
                    </a:ext>
                  </a:extLst>
                </a:gridCol>
              </a:tblGrid>
              <a:tr h="8663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隔離する場所の確認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596031"/>
                  </a:ext>
                </a:extLst>
              </a:tr>
              <a:tr h="15669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隔離する場所までの動線及び搬出口までの動線の確認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342900" indent="-34290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フロアマップ等で示す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342900" indent="-34290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個人防護具　着用場所の確認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None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531944"/>
                  </a:ext>
                </a:extLst>
              </a:tr>
              <a:tr h="34694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役割分担を確認（各所への連絡・患者誘導）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920289"/>
                  </a:ext>
                </a:extLst>
              </a:tr>
              <a:tr h="5476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感染症流行状況及び最新情報を院内職員に周知する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674029"/>
                  </a:ext>
                </a:extLst>
              </a:tr>
              <a:tr h="9017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感染症流行状況及び最新情報を患者・家族等に周知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542925" lvl="1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患者・家族等が感染症の症状を自覚し、早めに申し出てもらうことが必要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0873201"/>
                  </a:ext>
                </a:extLst>
              </a:tr>
            </a:tbl>
          </a:graphicData>
        </a:graphic>
      </p:graphicFrame>
      <p:sp>
        <p:nvSpPr>
          <p:cNvPr id="5" name="タイトル 1">
            <a:extLst>
              <a:ext uri="{FF2B5EF4-FFF2-40B4-BE49-F238E27FC236}">
                <a16:creationId xmlns:a16="http://schemas.microsoft.com/office/drawing/2014/main" id="{3239EF5E-1BFE-40E1-92B3-CB02F00E56E5}"/>
              </a:ext>
            </a:extLst>
          </p:cNvPr>
          <p:cNvSpPr txBox="1">
            <a:spLocks/>
          </p:cNvSpPr>
          <p:nvPr/>
        </p:nvSpPr>
        <p:spPr>
          <a:xfrm>
            <a:off x="1359374" y="1229683"/>
            <a:ext cx="5027138" cy="11373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平時の備え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33641BE-7AA1-4848-A53F-629FF84E8A19}"/>
              </a:ext>
            </a:extLst>
          </p:cNvPr>
          <p:cNvSpPr/>
          <p:nvPr/>
        </p:nvSpPr>
        <p:spPr>
          <a:xfrm>
            <a:off x="471486" y="1207810"/>
            <a:ext cx="161925" cy="11811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146798-29E7-4D41-89A7-0056147737C1}"/>
              </a:ext>
            </a:extLst>
          </p:cNvPr>
          <p:cNvSpPr txBox="1"/>
          <p:nvPr/>
        </p:nvSpPr>
        <p:spPr>
          <a:xfrm>
            <a:off x="633411" y="1505972"/>
            <a:ext cx="600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０</a:t>
            </a:r>
            <a:endParaRPr kumimoji="1" lang="ja-JP" altLang="en-US" sz="3200" dirty="0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FC3FCC7C-B245-4A72-BCF3-E6C3575FF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007825"/>
              </p:ext>
            </p:extLst>
          </p:nvPr>
        </p:nvGraphicFramePr>
        <p:xfrm>
          <a:off x="990600" y="6618645"/>
          <a:ext cx="5395912" cy="30968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8978">
                  <a:extLst>
                    <a:ext uri="{9D8B030D-6E8A-4147-A177-3AD203B41FA5}">
                      <a16:colId xmlns:a16="http://schemas.microsoft.com/office/drawing/2014/main" val="3680560745"/>
                    </a:ext>
                  </a:extLst>
                </a:gridCol>
                <a:gridCol w="1348978">
                  <a:extLst>
                    <a:ext uri="{9D8B030D-6E8A-4147-A177-3AD203B41FA5}">
                      <a16:colId xmlns:a16="http://schemas.microsoft.com/office/drawing/2014/main" val="4037355257"/>
                    </a:ext>
                  </a:extLst>
                </a:gridCol>
                <a:gridCol w="1348978">
                  <a:extLst>
                    <a:ext uri="{9D8B030D-6E8A-4147-A177-3AD203B41FA5}">
                      <a16:colId xmlns:a16="http://schemas.microsoft.com/office/drawing/2014/main" val="3830755834"/>
                    </a:ext>
                  </a:extLst>
                </a:gridCol>
                <a:gridCol w="1348978">
                  <a:extLst>
                    <a:ext uri="{9D8B030D-6E8A-4147-A177-3AD203B41FA5}">
                      <a16:colId xmlns:a16="http://schemas.microsoft.com/office/drawing/2014/main" val="4088301424"/>
                    </a:ext>
                  </a:extLst>
                </a:gridCol>
              </a:tblGrid>
              <a:tr h="3440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108892"/>
                  </a:ext>
                </a:extLst>
              </a:tr>
              <a:tr h="3440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院内連絡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374262"/>
                  </a:ext>
                </a:extLst>
              </a:tr>
              <a:tr h="3440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患者誘導①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879604"/>
                  </a:ext>
                </a:extLst>
              </a:tr>
              <a:tr h="3440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患者誘導②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121789"/>
                  </a:ext>
                </a:extLst>
              </a:tr>
              <a:tr h="344095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316037"/>
                  </a:ext>
                </a:extLst>
              </a:tr>
              <a:tr h="344095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210746"/>
                  </a:ext>
                </a:extLst>
              </a:tr>
              <a:tr h="344095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927316"/>
                  </a:ext>
                </a:extLst>
              </a:tr>
              <a:tr h="344095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610345"/>
                  </a:ext>
                </a:extLst>
              </a:tr>
              <a:tr h="344095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022536"/>
                  </a:ext>
                </a:extLst>
              </a:tr>
            </a:tbl>
          </a:graphicData>
        </a:graphic>
      </p:graphicFrame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7BDC6BA0-37C0-48A5-AB0F-9E9D938C5A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31078"/>
              </p:ext>
            </p:extLst>
          </p:nvPr>
        </p:nvGraphicFramePr>
        <p:xfrm>
          <a:off x="471486" y="2794519"/>
          <a:ext cx="5915026" cy="88598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915026">
                  <a:extLst>
                    <a:ext uri="{9D8B030D-6E8A-4147-A177-3AD203B41FA5}">
                      <a16:colId xmlns:a16="http://schemas.microsoft.com/office/drawing/2014/main" val="1820434689"/>
                    </a:ext>
                  </a:extLst>
                </a:gridCol>
              </a:tblGrid>
              <a:tr h="885984">
                <a:tc>
                  <a:txBody>
                    <a:bodyPr/>
                    <a:lstStyle/>
                    <a:p>
                      <a:pPr marL="285750" marR="0" lvl="0" indent="-28575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感染症が疑われるものが来院した場合の対応について検討し、職員を対象に定期的に訓練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296865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BCFD6C25-FA07-4E95-A4BE-57532F574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115593"/>
              </p:ext>
            </p:extLst>
          </p:nvPr>
        </p:nvGraphicFramePr>
        <p:xfrm>
          <a:off x="1233486" y="4216332"/>
          <a:ext cx="3462866" cy="3211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0400">
                  <a:extLst>
                    <a:ext uri="{9D8B030D-6E8A-4147-A177-3AD203B41FA5}">
                      <a16:colId xmlns:a16="http://schemas.microsoft.com/office/drawing/2014/main" val="775170561"/>
                    </a:ext>
                  </a:extLst>
                </a:gridCol>
                <a:gridCol w="2802466">
                  <a:extLst>
                    <a:ext uri="{9D8B030D-6E8A-4147-A177-3AD203B41FA5}">
                      <a16:colId xmlns:a16="http://schemas.microsoft.com/office/drawing/2014/main" val="1345111635"/>
                    </a:ext>
                  </a:extLst>
                </a:gridCol>
              </a:tblGrid>
              <a:tr h="3211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予定：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551484"/>
                  </a:ext>
                </a:extLst>
              </a:tr>
            </a:tbl>
          </a:graphicData>
        </a:graphic>
      </p:graphicFrame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038A59BD-63E8-414B-96D9-DB61E2C44C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484502"/>
              </p:ext>
            </p:extLst>
          </p:nvPr>
        </p:nvGraphicFramePr>
        <p:xfrm>
          <a:off x="1233486" y="5761632"/>
          <a:ext cx="3462866" cy="3211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0400">
                  <a:extLst>
                    <a:ext uri="{9D8B030D-6E8A-4147-A177-3AD203B41FA5}">
                      <a16:colId xmlns:a16="http://schemas.microsoft.com/office/drawing/2014/main" val="775170561"/>
                    </a:ext>
                  </a:extLst>
                </a:gridCol>
                <a:gridCol w="2802466">
                  <a:extLst>
                    <a:ext uri="{9D8B030D-6E8A-4147-A177-3AD203B41FA5}">
                      <a16:colId xmlns:a16="http://schemas.microsoft.com/office/drawing/2014/main" val="1345111635"/>
                    </a:ext>
                  </a:extLst>
                </a:gridCol>
              </a:tblGrid>
              <a:tr h="3211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予定：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551484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6E0E52E-24DD-373D-75CE-8E80EB279552}"/>
              </a:ext>
            </a:extLst>
          </p:cNvPr>
          <p:cNvSpPr txBox="1"/>
          <p:nvPr/>
        </p:nvSpPr>
        <p:spPr>
          <a:xfrm>
            <a:off x="5362573" y="3817448"/>
            <a:ext cx="11291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chemeClr val="accent1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</a:pPr>
            <a:r>
              <a:rPr kumimoji="1" lang="ja-JP" altLang="en-US" sz="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誰が実施するかを記載</a:t>
            </a:r>
            <a:endParaRPr kumimoji="1" lang="ja-JP" altLang="en-US" sz="900" dirty="0">
              <a:solidFill>
                <a:schemeClr val="bg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5835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66B22F-AA36-1239-118A-AD73D5AF9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FF52CE4A-1514-2866-12C6-4586C78408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880241"/>
              </p:ext>
            </p:extLst>
          </p:nvPr>
        </p:nvGraphicFramePr>
        <p:xfrm>
          <a:off x="471487" y="2806700"/>
          <a:ext cx="5915025" cy="6032500"/>
        </p:xfrm>
        <a:graphic>
          <a:graphicData uri="http://schemas.openxmlformats.org/drawingml/2006/table">
            <a:tbl>
              <a:tblPr firstCol="1">
                <a:tableStyleId>{7DF18680-E054-41AD-8BC1-D1AEF772440D}</a:tableStyleId>
              </a:tblPr>
              <a:tblGrid>
                <a:gridCol w="617534">
                  <a:extLst>
                    <a:ext uri="{9D8B030D-6E8A-4147-A177-3AD203B41FA5}">
                      <a16:colId xmlns:a16="http://schemas.microsoft.com/office/drawing/2014/main" val="660599876"/>
                    </a:ext>
                  </a:extLst>
                </a:gridCol>
                <a:gridCol w="5297491">
                  <a:extLst>
                    <a:ext uri="{9D8B030D-6E8A-4147-A177-3AD203B41FA5}">
                      <a16:colId xmlns:a16="http://schemas.microsoft.com/office/drawing/2014/main" val="805130959"/>
                    </a:ext>
                  </a:extLst>
                </a:gridCol>
              </a:tblGrid>
              <a:tr h="60325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個人防護具、消毒液等の確保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85750" indent="-285750">
                        <a:buClr>
                          <a:schemeClr val="accent6">
                            <a:lumMod val="40000"/>
                            <a:lumOff val="60000"/>
                          </a:schemeClr>
                        </a:buClr>
                        <a:buFont typeface="Wingdings" panose="05000000000000000000" pitchFamily="2" charset="2"/>
                        <a:buChar char="n"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使用状況の把握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57175" marR="0" lvl="1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57175" marR="0" lvl="1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57175" marR="0" lvl="1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57175" marR="0" lvl="1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57175" marR="0" lvl="1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257175" marR="0" lvl="1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>
                            <a:lumMod val="40000"/>
                            <a:lumOff val="60000"/>
                          </a:schemeClr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850067"/>
                  </a:ext>
                </a:extLst>
              </a:tr>
            </a:tbl>
          </a:graphicData>
        </a:graphic>
      </p:graphicFrame>
      <p:sp>
        <p:nvSpPr>
          <p:cNvPr id="5" name="タイトル 1">
            <a:extLst>
              <a:ext uri="{FF2B5EF4-FFF2-40B4-BE49-F238E27FC236}">
                <a16:creationId xmlns:a16="http://schemas.microsoft.com/office/drawing/2014/main" id="{ADDB2C4F-14EF-C209-10E0-DA628798F813}"/>
              </a:ext>
            </a:extLst>
          </p:cNvPr>
          <p:cNvSpPr txBox="1">
            <a:spLocks/>
          </p:cNvSpPr>
          <p:nvPr/>
        </p:nvSpPr>
        <p:spPr>
          <a:xfrm>
            <a:off x="1359374" y="1229683"/>
            <a:ext cx="5027138" cy="11373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平時の備え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F61FFA2-7001-8135-7E4E-2719D2C33192}"/>
              </a:ext>
            </a:extLst>
          </p:cNvPr>
          <p:cNvSpPr/>
          <p:nvPr/>
        </p:nvSpPr>
        <p:spPr>
          <a:xfrm>
            <a:off x="471486" y="1207810"/>
            <a:ext cx="161925" cy="11811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85C1DE2-8B4A-ACA0-093A-7D21E5DD0B1F}"/>
              </a:ext>
            </a:extLst>
          </p:cNvPr>
          <p:cNvSpPr txBox="1"/>
          <p:nvPr/>
        </p:nvSpPr>
        <p:spPr>
          <a:xfrm>
            <a:off x="633411" y="1505972"/>
            <a:ext cx="600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０</a:t>
            </a:r>
            <a:endParaRPr kumimoji="1" lang="ja-JP" altLang="en-US" sz="3200" dirty="0"/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6354FD1-0AFA-5C1D-80E6-FD82A74DFC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573270"/>
              </p:ext>
            </p:extLst>
          </p:nvPr>
        </p:nvGraphicFramePr>
        <p:xfrm>
          <a:off x="1051982" y="3569118"/>
          <a:ext cx="4754033" cy="9635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2551">
                  <a:extLst>
                    <a:ext uri="{9D8B030D-6E8A-4147-A177-3AD203B41FA5}">
                      <a16:colId xmlns:a16="http://schemas.microsoft.com/office/drawing/2014/main" val="775170561"/>
                    </a:ext>
                  </a:extLst>
                </a:gridCol>
                <a:gridCol w="3621482">
                  <a:extLst>
                    <a:ext uri="{9D8B030D-6E8A-4147-A177-3AD203B41FA5}">
                      <a16:colId xmlns:a16="http://schemas.microsoft.com/office/drawing/2014/main" val="1345111635"/>
                    </a:ext>
                  </a:extLst>
                </a:gridCol>
              </a:tblGrid>
              <a:tr h="3211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管理担当者：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551484"/>
                  </a:ext>
                </a:extLst>
              </a:tr>
              <a:tr h="3211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確認頻度：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046443"/>
                  </a:ext>
                </a:extLst>
              </a:tr>
              <a:tr h="3211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保管場所：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188109"/>
                  </a:ext>
                </a:extLst>
              </a:tr>
            </a:tbl>
          </a:graphicData>
        </a:graphic>
      </p:graphicFrame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9BF43322-95A1-5EE3-35AF-690A50069E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731724"/>
              </p:ext>
            </p:extLst>
          </p:nvPr>
        </p:nvGraphicFramePr>
        <p:xfrm>
          <a:off x="1233486" y="4890646"/>
          <a:ext cx="4876800" cy="33496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37257">
                  <a:extLst>
                    <a:ext uri="{9D8B030D-6E8A-4147-A177-3AD203B41FA5}">
                      <a16:colId xmlns:a16="http://schemas.microsoft.com/office/drawing/2014/main" val="4037355257"/>
                    </a:ext>
                  </a:extLst>
                </a:gridCol>
                <a:gridCol w="1713943">
                  <a:extLst>
                    <a:ext uri="{9D8B030D-6E8A-4147-A177-3AD203B41FA5}">
                      <a16:colId xmlns:a16="http://schemas.microsoft.com/office/drawing/2014/main" val="383075583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088301424"/>
                    </a:ext>
                  </a:extLst>
                </a:gridCol>
              </a:tblGrid>
              <a:tr h="2584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物品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必要数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108892"/>
                  </a:ext>
                </a:extLst>
              </a:tr>
              <a:tr h="2483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N95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マスク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374262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サージカルマスク　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879604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手袋（</a:t>
                      </a:r>
                      <a:r>
                        <a:rPr lang="en-US" altLang="zh-TW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</a:t>
                      </a:r>
                      <a:r>
                        <a:rPr lang="zh-TW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lang="en-US" altLang="zh-TW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</a:t>
                      </a:r>
                      <a:r>
                        <a:rPr lang="zh-TW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lang="en-US" altLang="zh-TW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L</a:t>
                      </a:r>
                      <a:r>
                        <a:rPr lang="zh-TW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各種）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103006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フェイスシールド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9100521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ゴーグル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05720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ガウン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121789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防護服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820874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316037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238372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1577259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095704"/>
                  </a:ext>
                </a:extLst>
              </a:tr>
              <a:tr h="258439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705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6653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3283</TotalTime>
  <Words>1203</Words>
  <Application>Microsoft Office PowerPoint</Application>
  <PresentationFormat>ワイド画面</PresentationFormat>
  <Paragraphs>302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Meiryo UI</vt:lpstr>
      <vt:lpstr>メイリオ</vt:lpstr>
      <vt:lpstr>游ゴシック</vt:lpstr>
      <vt:lpstr>游ゴシック Light</vt:lpstr>
      <vt:lpstr>Arial</vt:lpstr>
      <vt:lpstr>Wingdings</vt:lpstr>
      <vt:lpstr>Office テーマ</vt:lpstr>
      <vt:lpstr>新興感染症等発生時 アクションカード （呼吸器感染症編）</vt:lpstr>
      <vt:lpstr>医師が新興感染症等疑いと判断したら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星野ちさと</dc:creator>
  <cp:lastModifiedBy>岸下 洸一朗（狭山保健所）</cp:lastModifiedBy>
  <cp:revision>159</cp:revision>
  <cp:lastPrinted>2025-03-21T05:18:03Z</cp:lastPrinted>
  <dcterms:created xsi:type="dcterms:W3CDTF">2024-06-06T02:44:49Z</dcterms:created>
  <dcterms:modified xsi:type="dcterms:W3CDTF">2025-05-29T11:33:27Z</dcterms:modified>
</cp:coreProperties>
</file>