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notesMasterIdLst>
    <p:notesMasterId r:id="rId14"/>
  </p:notesMasterIdLst>
  <p:handoutMasterIdLst>
    <p:handoutMasterId r:id="rId15"/>
  </p:handoutMasterIdLst>
  <p:sldIdLst>
    <p:sldId id="256" r:id="rId5"/>
    <p:sldId id="286" r:id="rId6"/>
    <p:sldId id="290" r:id="rId7"/>
    <p:sldId id="287" r:id="rId8"/>
    <p:sldId id="294" r:id="rId9"/>
    <p:sldId id="291" r:id="rId10"/>
    <p:sldId id="292" r:id="rId11"/>
    <p:sldId id="293" r:id="rId12"/>
    <p:sldId id="284"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485" autoAdjust="0"/>
  </p:normalViewPr>
  <p:slideViewPr>
    <p:cSldViewPr snapToGrid="0">
      <p:cViewPr varScale="1">
        <p:scale>
          <a:sx n="98" d="100"/>
          <a:sy n="98" d="100"/>
        </p:scale>
        <p:origin x="1014" y="72"/>
      </p:cViewPr>
      <p:guideLst/>
    </p:cSldViewPr>
  </p:slideViewPr>
  <p:notesTextViewPr>
    <p:cViewPr>
      <p:scale>
        <a:sx n="1" d="1"/>
        <a:sy n="1" d="1"/>
      </p:scale>
      <p:origin x="0" y="0"/>
    </p:cViewPr>
  </p:notesTextViewPr>
  <p:notesViewPr>
    <p:cSldViewPr snapToGrid="0">
      <p:cViewPr varScale="1">
        <p:scale>
          <a:sx n="89" d="100"/>
          <a:sy n="89" d="100"/>
        </p:scale>
        <p:origin x="37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C8F906-9018-4AF2-8E2E-7DE12E201C4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7B19D24-3EE0-41B6-9D2C-1B3BF5E5D390}"/>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A59EC517-36A2-4624-A9AE-62D925B3332B}" type="datetime1">
              <a:rPr kumimoji="1" lang="ja-JP" altLang="en-US" smtClean="0">
                <a:latin typeface="Meiryo UI" panose="020B0604030504040204" pitchFamily="50" charset="-128"/>
                <a:ea typeface="Meiryo UI" panose="020B0604030504040204" pitchFamily="50" charset="-128"/>
              </a:rPr>
              <a:t>2026/2/17</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8628C67-F9DD-4E6C-A8CA-5B46B2FE07E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625513F-38D5-43DF-82EA-38A9E706443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818F496-CC2B-4CEC-82FD-E516304D694D}"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44872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F387562-9BAF-494B-890B-AA70B64085EE}" type="datetime1">
              <a:rPr kumimoji="1" lang="ja-JP" altLang="en-US" noProof="0" smtClean="0"/>
              <a:t>2026/2/17</a:t>
            </a:fld>
            <a:endParaRPr kumimoji="1" lang="ja-JP" altLang="en-US" noProof="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noProof="0"/>
              <a:t>マスター テキストのスタイルを編集する</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A31FB8F3-31CF-46A8-8E96-B61FDBEF6207}" type="slidenum">
              <a:rPr kumimoji="1" lang="en-US" altLang="ja-JP" noProof="0" smtClean="0"/>
              <a:pPr/>
              <a:t>‹#›</a:t>
            </a:fld>
            <a:endParaRPr kumimoji="1" lang="ja-JP" altLang="en-US" noProof="0"/>
          </a:p>
        </p:txBody>
      </p:sp>
    </p:spTree>
    <p:extLst>
      <p:ext uri="{BB962C8B-B14F-4D97-AF65-F5344CB8AC3E}">
        <p14:creationId xmlns:p14="http://schemas.microsoft.com/office/powerpoint/2010/main" val="28884799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本日の短時間研修は、知識中心の内容のため、机上研修としています。</a:t>
            </a:r>
            <a:endParaRPr kumimoji="1" lang="en-US" altLang="ja-JP" dirty="0"/>
          </a:p>
          <a:p>
            <a:r>
              <a:rPr kumimoji="1" lang="ja-JP" altLang="en-US" dirty="0"/>
              <a:t>前回の「</a:t>
            </a:r>
            <a:r>
              <a:rPr kumimoji="1" lang="en-US" altLang="ja-JP" b="0" dirty="0"/>
              <a:t>4</a:t>
            </a:r>
            <a:r>
              <a:rPr kumimoji="1" lang="ja-JP" altLang="en-US" dirty="0"/>
              <a:t>　埼玉県の男女共同参画の現状は」では、男女の格差は狭まってきたものの、まだまだ平等とまでは言えないということを確認しました。</a:t>
            </a:r>
            <a:endParaRPr kumimoji="1" lang="en-US" altLang="ja-JP" dirty="0"/>
          </a:p>
          <a:p>
            <a:endParaRPr kumimoji="1" lang="en-US" altLang="ja-JP" dirty="0"/>
          </a:p>
          <a:p>
            <a:r>
              <a:rPr kumimoji="1" lang="ja-JP" altLang="en-US" dirty="0"/>
              <a:t>そこで、この回は「</a:t>
            </a:r>
            <a:r>
              <a:rPr kumimoji="1" lang="en-US" altLang="ja-JP" b="0" dirty="0"/>
              <a:t>5</a:t>
            </a:r>
            <a:r>
              <a:rPr kumimoji="1" lang="ja-JP" altLang="en-US" dirty="0"/>
              <a:t>　男女共同参画社会とは」</a:t>
            </a:r>
            <a:endParaRPr kumimoji="1" lang="en-US" altLang="ja-JP" dirty="0"/>
          </a:p>
          <a:p>
            <a:r>
              <a:rPr kumimoji="1" lang="ja-JP" altLang="en-US" dirty="0"/>
              <a:t>「</a:t>
            </a:r>
            <a:r>
              <a:rPr kumimoji="1" lang="en-US" altLang="ja-JP" b="0" dirty="0"/>
              <a:t>6</a:t>
            </a:r>
            <a:r>
              <a:rPr kumimoji="1" lang="ja-JP" altLang="en-US" dirty="0"/>
              <a:t>　なぜ、男女共同参画社会の実現が必要なのか」　について資料を読み、国や「埼玉県の取組」について理解を深めてください。</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smtClean="0"/>
              <a:pPr/>
              <a:t>1</a:t>
            </a:fld>
            <a:endParaRPr kumimoji="1" lang="ja-JP" altLang="en-US"/>
          </a:p>
        </p:txBody>
      </p:sp>
    </p:spTree>
    <p:extLst>
      <p:ext uri="{BB962C8B-B14F-4D97-AF65-F5344CB8AC3E}">
        <p14:creationId xmlns:p14="http://schemas.microsoft.com/office/powerpoint/2010/main" val="197953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男女共同参画社会とは</a:t>
            </a:r>
            <a:endParaRPr kumimoji="1" lang="en-US" altLang="ja-JP" dirty="0"/>
          </a:p>
          <a:p>
            <a:r>
              <a:rPr kumimoji="1" lang="ja-JP" altLang="en-US" dirty="0"/>
              <a:t>　男女共同参画社会とは、男女が性別にかかわりなく個人として尊重され、その個性と能力を十分に発揮する機会が確保されることにより、対等な構成員として自らの意志によってあらゆる分野における活動に参画し、ともに責任を担う社会のことです。</a:t>
            </a:r>
          </a:p>
          <a:p>
            <a:r>
              <a:rPr kumimoji="1" lang="ja-JP" altLang="en-US" dirty="0"/>
              <a:t>「参加」は仲間として加わることですが、「参画」はものごとの計画や決定の段階から参加し、対等なパートナーとして意見を出し合い、責任も分かち合うことです。</a:t>
            </a:r>
            <a:endParaRPr kumimoji="1" lang="en-US" altLang="ja-JP" dirty="0"/>
          </a:p>
          <a:p>
            <a:endParaRPr kumimoji="1" lang="en-US" altLang="ja-JP" dirty="0"/>
          </a:p>
          <a:p>
            <a:r>
              <a:rPr kumimoji="1" lang="ja-JP" altLang="en-US" dirty="0"/>
              <a:t>男女共同参画社会基本法</a:t>
            </a:r>
            <a:endParaRPr kumimoji="1" lang="en-US" altLang="ja-JP" dirty="0"/>
          </a:p>
          <a:p>
            <a:r>
              <a:rPr kumimoji="1" lang="ja-JP" altLang="en-US" dirty="0"/>
              <a:t>　男女が社会の対等な構成員として、あらゆる分野において活動に参画し、利益を享受し、責任を担う社会を形成することを目的とする法律です。</a:t>
            </a:r>
            <a:endParaRPr kumimoji="1" lang="en-US" altLang="ja-JP" dirty="0"/>
          </a:p>
          <a:p>
            <a:r>
              <a:rPr kumimoji="1" lang="ja-JP" altLang="en-US" dirty="0"/>
              <a:t>　この法律は、男女共同参画社会の基本理念を明らかにし、国、地方公共団体及び国民の取組を総合的かつ計画的に推進することを規定しています。</a:t>
            </a:r>
            <a:endParaRPr kumimoji="1" lang="en-US" altLang="ja-JP" dirty="0"/>
          </a:p>
          <a:p>
            <a:r>
              <a:rPr kumimoji="1" lang="ja-JP" altLang="en-US" dirty="0"/>
              <a:t>　また、男女間の格差を改善するための積極的改善措置や、男女の人権の尊重に関する規定も含まれています。</a:t>
            </a:r>
          </a:p>
          <a:p>
            <a:endParaRPr kumimoji="1" lang="en-US" altLang="ja-JP" dirty="0"/>
          </a:p>
          <a:p>
            <a:r>
              <a:rPr kumimoji="1" lang="ja-JP" altLang="en-US" dirty="0"/>
              <a:t>男女平等参画社会の定義</a:t>
            </a:r>
            <a:endParaRPr kumimoji="1" lang="en-US" altLang="ja-JP" dirty="0"/>
          </a:p>
          <a:p>
            <a:r>
              <a:rPr kumimoji="1" lang="ja-JP" altLang="en-US" dirty="0"/>
              <a:t>　</a:t>
            </a:r>
            <a:r>
              <a:rPr kumimoji="1" lang="en-US" altLang="ja-JP" dirty="0"/>
              <a:t>【</a:t>
            </a:r>
            <a:r>
              <a:rPr kumimoji="1" lang="ja-JP" altLang="en-US" dirty="0"/>
              <a:t>第</a:t>
            </a:r>
            <a:r>
              <a:rPr kumimoji="1" lang="en-US" altLang="ja-JP" dirty="0"/>
              <a:t>2</a:t>
            </a:r>
            <a:r>
              <a:rPr kumimoji="1" lang="ja-JP" altLang="en-US" dirty="0"/>
              <a:t>条</a:t>
            </a:r>
            <a:r>
              <a:rPr kumimoji="1" lang="en-US" altLang="ja-JP" dirty="0"/>
              <a:t>】</a:t>
            </a:r>
            <a:r>
              <a:rPr kumimoji="1" lang="ja-JP" altLang="en-US" dirty="0"/>
              <a:t>では、定義についての規定があり、男女共同参画社会とは、「男女が、社会の対等な構成員として、自らの意思によって社会のあらゆる分野における活動に参画する機会が確保され、もって男女が均等に政治的、経済的、社会的及び文化的利益を享受することができ、かつ、共に責任を担うべき社会」としています。</a:t>
            </a:r>
          </a:p>
          <a:p>
            <a:endParaRPr kumimoji="1" lang="en-US" altLang="ja-JP" dirty="0"/>
          </a:p>
          <a:p>
            <a:endParaRPr kumimoji="1" lang="en-US" altLang="ja-JP" dirty="0"/>
          </a:p>
          <a:p>
            <a:r>
              <a:rPr kumimoji="1" lang="ja-JP" altLang="en-US" dirty="0"/>
              <a:t>男女共同参画社会を実現するための</a:t>
            </a:r>
            <a:r>
              <a:rPr kumimoji="1" lang="en-US" altLang="ja-JP" b="0" dirty="0"/>
              <a:t>5</a:t>
            </a:r>
            <a:r>
              <a:rPr kumimoji="1" lang="ja-JP" altLang="en-US" dirty="0"/>
              <a:t>つの基本理念</a:t>
            </a:r>
          </a:p>
          <a:p>
            <a:endParaRPr kumimoji="1" lang="ja-JP" altLang="en-US" dirty="0"/>
          </a:p>
          <a:p>
            <a:r>
              <a:rPr kumimoji="1" lang="ja-JP" altLang="en-US" dirty="0"/>
              <a:t>・男女の人権の尊重</a:t>
            </a:r>
          </a:p>
          <a:p>
            <a:r>
              <a:rPr kumimoji="1" lang="ja-JP" altLang="en-US" dirty="0"/>
              <a:t>　男女が個人としての尊厳を重んじられ、差別的な扱いを受けないこと。</a:t>
            </a:r>
          </a:p>
          <a:p>
            <a:r>
              <a:rPr kumimoji="1" lang="ja-JP" altLang="en-US" dirty="0"/>
              <a:t>　具体例：　性別に基づく暴力（</a:t>
            </a:r>
            <a:r>
              <a:rPr kumimoji="1" lang="en-US" altLang="ja-JP" dirty="0"/>
              <a:t>DV</a:t>
            </a:r>
            <a:r>
              <a:rPr kumimoji="1" lang="ja-JP" altLang="en-US" dirty="0"/>
              <a:t>やセクハラ）の根絶。性別による昇進差別の禁止</a:t>
            </a:r>
          </a:p>
          <a:p>
            <a:endParaRPr kumimoji="1" lang="ja-JP" altLang="en-US" dirty="0"/>
          </a:p>
          <a:p>
            <a:r>
              <a:rPr kumimoji="1" lang="ja-JP" altLang="en-US" dirty="0"/>
              <a:t>・社会における制度又は慣行についての配慮</a:t>
            </a:r>
          </a:p>
          <a:p>
            <a:r>
              <a:rPr kumimoji="1" lang="ja-JP" altLang="en-US" dirty="0"/>
              <a:t>　固定的な性別役割分担の意識を改め、制度や慣行を見直すこと。</a:t>
            </a:r>
          </a:p>
          <a:p>
            <a:r>
              <a:rPr kumimoji="1" lang="ja-JP" altLang="en-US" dirty="0"/>
              <a:t>　具体例：　男性の育児休業取得を促進する制度の導入。女性の管理職登用を妨げる慣行（「男社会」的文化）の見直し</a:t>
            </a:r>
          </a:p>
          <a:p>
            <a:endParaRPr kumimoji="1" lang="ja-JP" altLang="en-US" dirty="0"/>
          </a:p>
          <a:p>
            <a:r>
              <a:rPr kumimoji="1" lang="ja-JP" altLang="en-US" dirty="0"/>
              <a:t>・政策等の立案及び決定への共同参画</a:t>
            </a:r>
          </a:p>
          <a:p>
            <a:r>
              <a:rPr kumimoji="1" lang="ja-JP" altLang="en-US" dirty="0"/>
              <a:t>　男女が対等な立場で政策や意思決定に参画すること。</a:t>
            </a:r>
          </a:p>
          <a:p>
            <a:r>
              <a:rPr kumimoji="1" lang="ja-JP" altLang="en-US" dirty="0"/>
              <a:t>　具体例：　議会や企業の役員における女性比率の向上</a:t>
            </a:r>
            <a:endParaRPr kumimoji="1" lang="en-US" altLang="ja-JP" dirty="0"/>
          </a:p>
          <a:p>
            <a:r>
              <a:rPr kumimoji="1" lang="ja-JP" altLang="en-US" dirty="0"/>
              <a:t>　　　　　　　　公的な審議会における男女比の均等化</a:t>
            </a:r>
          </a:p>
          <a:p>
            <a:endParaRPr kumimoji="1" lang="ja-JP" altLang="en-US" dirty="0"/>
          </a:p>
          <a:p>
            <a:r>
              <a:rPr kumimoji="1" lang="ja-JP" altLang="en-US" dirty="0"/>
              <a:t>・家庭生活における活動と他の活動の両立</a:t>
            </a:r>
          </a:p>
          <a:p>
            <a:r>
              <a:rPr kumimoji="1" lang="ja-JP" altLang="en-US" dirty="0"/>
              <a:t>　家庭と仕事・地域活動などを両立できる環境の整備</a:t>
            </a:r>
          </a:p>
          <a:p>
            <a:r>
              <a:rPr kumimoji="1" lang="ja-JP" altLang="en-US" dirty="0"/>
              <a:t>　具体例：　保育所や学童保育の充実</a:t>
            </a:r>
            <a:endParaRPr kumimoji="1" lang="en-US" altLang="ja-JP" dirty="0"/>
          </a:p>
          <a:p>
            <a:r>
              <a:rPr kumimoji="1" lang="ja-JP" altLang="en-US" dirty="0"/>
              <a:t>　　　　　　　　家事・育児の分担を促す啓発活動</a:t>
            </a:r>
          </a:p>
          <a:p>
            <a:endParaRPr kumimoji="1" lang="ja-JP" altLang="en-US" dirty="0"/>
          </a:p>
          <a:p>
            <a:r>
              <a:rPr kumimoji="1" lang="ja-JP" altLang="en-US" dirty="0"/>
              <a:t>・国際的協調</a:t>
            </a:r>
          </a:p>
          <a:p>
            <a:r>
              <a:rPr kumimoji="1" lang="ja-JP" altLang="en-US" dirty="0"/>
              <a:t>　国際社会と協力し、男女共同参画を推進すること。</a:t>
            </a:r>
          </a:p>
          <a:p>
            <a:r>
              <a:rPr kumimoji="1" lang="ja-JP" altLang="en-US" dirty="0"/>
              <a:t>　具体例：　国連女性差別撤廃条約「</a:t>
            </a:r>
            <a:r>
              <a:rPr kumimoji="1" lang="en-US" altLang="ja-JP" dirty="0"/>
              <a:t>CEDAW</a:t>
            </a:r>
            <a:r>
              <a:rPr kumimoji="1" lang="ja-JP" altLang="en-US" dirty="0"/>
              <a:t>（セダウ）」への対応</a:t>
            </a:r>
            <a:endParaRPr kumimoji="1" lang="en-US" altLang="ja-JP" dirty="0"/>
          </a:p>
          <a:p>
            <a:r>
              <a:rPr kumimoji="1" lang="ja-JP" altLang="en-US" dirty="0"/>
              <a:t>　　　　　　　　海外のジェンダー平等政策の導入・参考</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2</a:t>
            </a:fld>
            <a:endParaRPr kumimoji="1" lang="ja-JP" altLang="en-US" noProof="0"/>
          </a:p>
        </p:txBody>
      </p:sp>
    </p:spTree>
    <p:extLst>
      <p:ext uri="{BB962C8B-B14F-4D97-AF65-F5344CB8AC3E}">
        <p14:creationId xmlns:p14="http://schemas.microsoft.com/office/powerpoint/2010/main" val="228198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C8DA3-96E1-8997-00C1-08749C7E2C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90016A-8283-965C-8C5F-7CBBF82EE9B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5DA7EC-F97B-9C3B-C27D-F531349A550C}"/>
              </a:ext>
            </a:extLst>
          </p:cNvPr>
          <p:cNvSpPr>
            <a:spLocks noGrp="1"/>
          </p:cNvSpPr>
          <p:nvPr>
            <p:ph type="body" idx="1"/>
          </p:nvPr>
        </p:nvSpPr>
        <p:spPr/>
        <p:txBody>
          <a:bodyPr/>
          <a:lstStyle/>
          <a:p>
            <a:r>
              <a:rPr kumimoji="1" lang="ja-JP" altLang="en-US" b="0" dirty="0"/>
              <a:t>なぜ、男女共同参画社会の実現が必要なのか</a:t>
            </a:r>
            <a:endParaRPr kumimoji="1" lang="en-US" altLang="ja-JP" b="0" dirty="0"/>
          </a:p>
          <a:p>
            <a:r>
              <a:rPr kumimoji="1" lang="ja-JP" altLang="en-US" b="0" dirty="0"/>
              <a:t>　男女共同参画社会は、多様な視点で社会の質を高め、性別に縛られず誰もが自分らしく生きられる環境をつくるために必要とされています。</a:t>
            </a:r>
            <a:endParaRPr kumimoji="1" lang="en-US" altLang="ja-JP" b="0" dirty="0"/>
          </a:p>
          <a:p>
            <a:r>
              <a:rPr kumimoji="1" lang="ja-JP" altLang="en-US" b="0" dirty="0"/>
              <a:t>　日本国憲法には「個人の尊重」と「法の下の平等」がうたわれ、これまで男女共同参画社会の実現に向けて様々な取組が行われてきました。</a:t>
            </a:r>
            <a:endParaRPr kumimoji="1" lang="en-US" altLang="ja-JP" b="0" dirty="0"/>
          </a:p>
          <a:p>
            <a:r>
              <a:rPr kumimoji="1" lang="ja-JP" altLang="en-US" b="0" dirty="0"/>
              <a:t>　しかし、「男は仕事、女は家庭」といったような性別による固定的な役割分担に基づく人々の意識や社会慣行により、様々な場面で男女間の不平等を感じることもまだまだあります。</a:t>
            </a:r>
            <a:endParaRPr kumimoji="1" lang="en-US" altLang="ja-JP" b="0" dirty="0"/>
          </a:p>
          <a:p>
            <a:r>
              <a:rPr kumimoji="1" lang="ja-JP" altLang="en-US" b="0" dirty="0"/>
              <a:t>　少子高齢化の進展、産業構造の変化、家族形態の多様化など、急速に進む時代の変化に対応するためには固定的な意識や慣行を見直し、男女が個性と能力を十分に発揮し、あらゆる分野に対等に参画できる男女共同参画社会の実現が必要です。</a:t>
            </a:r>
          </a:p>
          <a:p>
            <a:endParaRPr kumimoji="1" lang="en-US" altLang="ja-JP" b="0" dirty="0"/>
          </a:p>
          <a:p>
            <a:endParaRPr kumimoji="1" lang="en-US" altLang="ja-JP" b="0" dirty="0"/>
          </a:p>
          <a:p>
            <a:r>
              <a:rPr kumimoji="1" lang="ja-JP" altLang="en-US" b="0" dirty="0"/>
              <a:t>画面の表を御覧ください。</a:t>
            </a:r>
            <a:endParaRPr kumimoji="1" lang="en-US" altLang="ja-JP" b="0" dirty="0"/>
          </a:p>
          <a:p>
            <a:r>
              <a:rPr kumimoji="1" lang="ja-JP" altLang="en-US" b="0" dirty="0"/>
              <a:t>このように、国は制度設計と施策の実施、地方は地域に根ざした取組、国民は日常生活での実践と協力が求められています。これらが連携することで、性別に関係なく誰もが活躍できる社会の実現を目指しています。</a:t>
            </a:r>
          </a:p>
        </p:txBody>
      </p:sp>
      <p:sp>
        <p:nvSpPr>
          <p:cNvPr id="4" name="スライド番号プレースホルダー 3">
            <a:extLst>
              <a:ext uri="{FF2B5EF4-FFF2-40B4-BE49-F238E27FC236}">
                <a16:creationId xmlns:a16="http://schemas.microsoft.com/office/drawing/2014/main" id="{B3588712-5834-CFA3-580A-046C38A27282}"/>
              </a:ext>
            </a:extLst>
          </p:cNvPr>
          <p:cNvSpPr>
            <a:spLocks noGrp="1"/>
          </p:cNvSpPr>
          <p:nvPr>
            <p:ph type="sldNum" sz="quarter" idx="5"/>
          </p:nvPr>
        </p:nvSpPr>
        <p:spPr/>
        <p:txBody>
          <a:bodyPr/>
          <a:lstStyle/>
          <a:p>
            <a:fld id="{A31FB8F3-31CF-46A8-8E96-B61FDBEF6207}" type="slidenum">
              <a:rPr kumimoji="1" lang="en-US" altLang="ja-JP" noProof="0" smtClean="0"/>
              <a:pPr/>
              <a:t>3</a:t>
            </a:fld>
            <a:endParaRPr kumimoji="1" lang="ja-JP" altLang="en-US" noProof="0"/>
          </a:p>
        </p:txBody>
      </p:sp>
    </p:spTree>
    <p:extLst>
      <p:ext uri="{BB962C8B-B14F-4D97-AF65-F5344CB8AC3E}">
        <p14:creationId xmlns:p14="http://schemas.microsoft.com/office/powerpoint/2010/main" val="3824963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埼玉県の取組として、「埼玉県男女共同参画推進条例」と「埼玉県男女共同参画基本計画」を紹介します。</a:t>
            </a:r>
            <a:endParaRPr lang="en-US" altLang="zh-CN" sz="1200" b="0" i="0" u="none" strike="noStrike" baseline="0" dirty="0">
              <a:solidFill>
                <a:srgbClr val="000000"/>
              </a:solidFill>
              <a:latin typeface="Meiryo UI" panose="020B0604030504040204" pitchFamily="50" charset="-128"/>
              <a:ea typeface="Meiryo UI" panose="020B0604030504040204" pitchFamily="50" charset="-128"/>
            </a:endParaRPr>
          </a:p>
          <a:p>
            <a:r>
              <a:rPr lang="zh-CN" altLang="en-US" sz="1200" b="0" i="0" u="none" strike="noStrike" baseline="0" dirty="0">
                <a:solidFill>
                  <a:srgbClr val="000000"/>
                </a:solidFill>
                <a:latin typeface="Meiryo UI" panose="020B0604030504040204" pitchFamily="50" charset="-128"/>
                <a:ea typeface="Meiryo UI" panose="020B0604030504040204" pitchFamily="50" charset="-128"/>
              </a:rPr>
              <a:t>埼玉県男女共同参画推進条例</a:t>
            </a:r>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は、</a:t>
            </a:r>
            <a:r>
              <a:rPr lang="ja-JP" altLang="en-US" dirty="0">
                <a:solidFill>
                  <a:srgbClr val="000000"/>
                </a:solidFill>
                <a:latin typeface="Meiryo UI" panose="020B0604030504040204" pitchFamily="50" charset="-128"/>
                <a:ea typeface="Meiryo UI" panose="020B0604030504040204" pitchFamily="50" charset="-128"/>
              </a:rPr>
              <a:t>県、事業者及び県民の責務を明らかにし、男</a:t>
            </a:r>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女共同参画の推進に関する施策について総合的かつ計画的に推進するために、全国に先駆けて平成</a:t>
            </a:r>
            <a:r>
              <a:rPr lang="en-US" altLang="ja-JP" sz="1200" b="0" i="0" u="none" strike="noStrike" baseline="0" dirty="0">
                <a:solidFill>
                  <a:srgbClr val="000000"/>
                </a:solidFill>
                <a:latin typeface="Meiryo UI" panose="020B0604030504040204" pitchFamily="50" charset="-128"/>
                <a:ea typeface="Meiryo UI" panose="020B0604030504040204" pitchFamily="50" charset="-128"/>
              </a:rPr>
              <a:t>12</a:t>
            </a:r>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年</a:t>
            </a:r>
            <a:r>
              <a:rPr lang="en-US" altLang="ja-JP" sz="1200" b="0" i="0" u="none" strike="noStrike" baseline="0" dirty="0">
                <a:solidFill>
                  <a:srgbClr val="000000"/>
                </a:solidFill>
                <a:latin typeface="Meiryo UI" panose="020B0604030504040204" pitchFamily="50" charset="-128"/>
                <a:ea typeface="Meiryo UI" panose="020B0604030504040204" pitchFamily="50" charset="-128"/>
              </a:rPr>
              <a:t>3</a:t>
            </a:r>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月に制定されました。</a:t>
            </a:r>
            <a:endParaRPr lang="en-US" altLang="ja-JP" sz="1200" b="0" i="0" u="none" strike="noStrike" baseline="0" dirty="0">
              <a:solidFill>
                <a:srgbClr val="000000"/>
              </a:solidFill>
              <a:latin typeface="Meiryo UI" panose="020B0604030504040204" pitchFamily="50" charset="-128"/>
              <a:ea typeface="Meiryo UI" panose="020B0604030504040204" pitchFamily="50" charset="-128"/>
            </a:endParaRPr>
          </a:p>
          <a:p>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 </a:t>
            </a:r>
          </a:p>
          <a:p>
            <a:r>
              <a:rPr kumimoji="1" lang="ja-JP" altLang="en-US" dirty="0">
                <a:latin typeface="Meiryo UI" panose="020B0604030504040204" pitchFamily="50" charset="-128"/>
                <a:ea typeface="Meiryo UI" panose="020B0604030504040204" pitchFamily="50" charset="-128"/>
              </a:rPr>
              <a:t>「埼玉県男女共同参画基本計画」は、男女共同参画社会基本法及び埼玉県男女共同参画推進条例に基づき、男女共同参画の推進に関する施策を総合的かつ計画的に推進するための基本的な計画として、平成</a:t>
            </a:r>
            <a:r>
              <a:rPr kumimoji="1" lang="en-US" altLang="ja-JP" dirty="0">
                <a:latin typeface="Meiryo UI" panose="020B0604030504040204" pitchFamily="50" charset="-128"/>
                <a:ea typeface="Meiryo UI" panose="020B0604030504040204" pitchFamily="50" charset="-128"/>
              </a:rPr>
              <a:t>14</a:t>
            </a:r>
            <a:r>
              <a:rPr kumimoji="1" lang="ja-JP" altLang="en-US" dirty="0">
                <a:latin typeface="Meiryo UI" panose="020B0604030504040204" pitchFamily="50" charset="-128"/>
                <a:ea typeface="Meiryo UI" panose="020B0604030504040204" pitchFamily="50" charset="-128"/>
              </a:rPr>
              <a:t>年</a:t>
            </a:r>
            <a:r>
              <a:rPr kumimoji="1" lang="en-US" altLang="ja-JP" dirty="0">
                <a:latin typeface="Meiryo UI" panose="020B0604030504040204" pitchFamily="50" charset="-128"/>
                <a:ea typeface="Meiryo UI" panose="020B0604030504040204" pitchFamily="50" charset="-128"/>
              </a:rPr>
              <a:t>2</a:t>
            </a:r>
            <a:r>
              <a:rPr kumimoji="1" lang="ja-JP" altLang="en-US" dirty="0">
                <a:latin typeface="Meiryo UI" panose="020B0604030504040204" pitchFamily="50" charset="-128"/>
                <a:ea typeface="Meiryo UI" panose="020B0604030504040204" pitchFamily="50" charset="-128"/>
              </a:rPr>
              <a:t>月に「埼玉県男女共同参画推進プラン </a:t>
            </a:r>
            <a:r>
              <a:rPr kumimoji="1" lang="en-US" altLang="ja-JP" dirty="0">
                <a:latin typeface="Meiryo UI" panose="020B0604030504040204" pitchFamily="50" charset="-128"/>
                <a:ea typeface="Meiryo UI" panose="020B0604030504040204" pitchFamily="50" charset="-128"/>
              </a:rPr>
              <a:t>2010</a:t>
            </a:r>
            <a:r>
              <a:rPr kumimoji="1" lang="ja-JP" altLang="en-US" dirty="0">
                <a:latin typeface="Meiryo UI" panose="020B0604030504040204" pitchFamily="50" charset="-128"/>
                <a:ea typeface="Meiryo UI" panose="020B0604030504040204" pitchFamily="50" charset="-128"/>
              </a:rPr>
              <a:t>」（基本計画）として策定され、最新の計画は令和</a:t>
            </a:r>
            <a:r>
              <a:rPr kumimoji="1" lang="en-US" altLang="ja-JP" b="0" dirty="0">
                <a:latin typeface="Meiryo UI" panose="020B0604030504040204" pitchFamily="50" charset="-128"/>
                <a:ea typeface="Meiryo UI" panose="020B0604030504040204" pitchFamily="50" charset="-128"/>
              </a:rPr>
              <a:t>4</a:t>
            </a:r>
            <a:r>
              <a:rPr kumimoji="1" lang="ja-JP" altLang="en-US" dirty="0">
                <a:latin typeface="Meiryo UI" panose="020B0604030504040204" pitchFamily="50" charset="-128"/>
                <a:ea typeface="Meiryo UI" panose="020B0604030504040204" pitchFamily="50" charset="-128"/>
              </a:rPr>
              <a:t>年</a:t>
            </a:r>
            <a:r>
              <a:rPr kumimoji="1" lang="en-US" altLang="ja-JP" b="0"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月に策定されました。</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4</a:t>
            </a:fld>
            <a:endParaRPr kumimoji="1" lang="ja-JP" altLang="en-US" noProof="0"/>
          </a:p>
        </p:txBody>
      </p:sp>
    </p:spTree>
    <p:extLst>
      <p:ext uri="{BB962C8B-B14F-4D97-AF65-F5344CB8AC3E}">
        <p14:creationId xmlns:p14="http://schemas.microsoft.com/office/powerpoint/2010/main" val="3294800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9B691-84B4-B283-A353-E9A02E26F4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88F1FD-6BEF-4C82-2C7E-7DCAB5DC453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97EADBC-5FFA-7B3D-2AD3-0B4312336517}"/>
              </a:ext>
            </a:extLst>
          </p:cNvPr>
          <p:cNvSpPr>
            <a:spLocks noGrp="1"/>
          </p:cNvSpPr>
          <p:nvPr>
            <p:ph type="body" idx="1"/>
          </p:nvPr>
        </p:nvSpPr>
        <p:spPr/>
        <p:txBody>
          <a:bodyPr/>
          <a:lstStyle/>
          <a:p>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こちらは埼玉県男女共同参画推進条例の全体像になります。</a:t>
            </a:r>
            <a:endParaRPr lang="en-US" altLang="ja-JP" sz="1200" b="0" i="0" u="none" strike="noStrike" baseline="0" dirty="0">
              <a:solidFill>
                <a:srgbClr val="000000"/>
              </a:solidFill>
              <a:latin typeface="Meiryo UI" panose="020B0604030504040204" pitchFamily="50" charset="-128"/>
              <a:ea typeface="Meiryo UI" panose="020B0604030504040204" pitchFamily="50" charset="-128"/>
            </a:endParaRPr>
          </a:p>
          <a:p>
            <a:r>
              <a:rPr kumimoji="1" lang="ja-JP" altLang="en-US" sz="1200" b="0" i="0" u="none" strike="noStrike" baseline="0" dirty="0">
                <a:solidFill>
                  <a:srgbClr val="000000"/>
                </a:solidFill>
                <a:latin typeface="Meiryo UI" panose="020B0604030504040204" pitchFamily="50" charset="-128"/>
                <a:ea typeface="Meiryo UI" panose="020B0604030504040204" pitchFamily="50" charset="-128"/>
              </a:rPr>
              <a:t>この後のスライドで部分拡大したものが提示されます。</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BEABFE9-1AE2-FABC-472D-0215832AF2B2}"/>
              </a:ext>
            </a:extLst>
          </p:cNvPr>
          <p:cNvSpPr>
            <a:spLocks noGrp="1"/>
          </p:cNvSpPr>
          <p:nvPr>
            <p:ph type="sldNum" sz="quarter" idx="5"/>
          </p:nvPr>
        </p:nvSpPr>
        <p:spPr/>
        <p:txBody>
          <a:bodyPr/>
          <a:lstStyle/>
          <a:p>
            <a:fld id="{A31FB8F3-31CF-46A8-8E96-B61FDBEF6207}" type="slidenum">
              <a:rPr kumimoji="1" lang="en-US" altLang="ja-JP" noProof="0" smtClean="0"/>
              <a:pPr/>
              <a:t>5</a:t>
            </a:fld>
            <a:endParaRPr kumimoji="1" lang="ja-JP" altLang="en-US" noProof="0"/>
          </a:p>
        </p:txBody>
      </p:sp>
    </p:spTree>
    <p:extLst>
      <p:ext uri="{BB962C8B-B14F-4D97-AF65-F5344CB8AC3E}">
        <p14:creationId xmlns:p14="http://schemas.microsoft.com/office/powerpoint/2010/main" val="699658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A79C6-7027-23B3-77FC-4D9C9EE5BFA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8DBDBA8-882A-FF3B-A798-170CD1DA065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D50DADD-C2A2-E29D-21FB-F15C07AD170A}"/>
              </a:ext>
            </a:extLst>
          </p:cNvPr>
          <p:cNvSpPr>
            <a:spLocks noGrp="1"/>
          </p:cNvSpPr>
          <p:nvPr>
            <p:ph type="body" idx="1"/>
          </p:nvPr>
        </p:nvSpPr>
        <p:spPr/>
        <p:txBody>
          <a:bodyPr/>
          <a:lstStyle/>
          <a:p>
            <a:r>
              <a:rPr kumimoji="1" lang="ja-JP" altLang="en-US" dirty="0">
                <a:latin typeface="Meiryo UI" panose="020B0604030504040204" pitchFamily="50" charset="-128"/>
                <a:ea typeface="Meiryo UI" panose="020B0604030504040204" pitchFamily="50" charset="-128"/>
              </a:rPr>
              <a:t>第</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条　</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１　男女共同参画の推進は、男女の個人としての尊厳が重んぜられること、男女が直接的であるか間接的であるかを問わず性別による差別的取扱いを受けないこと、男女が個人として能力を発揮する機会が確保されること、女性に対する暴力が根絶されることその他の男女の人権が尊重されることを旨として、行われなければならない。</a:t>
            </a:r>
          </a:p>
          <a:p>
            <a:endParaRPr kumimoji="1" lang="ja-JP" altLang="en-US"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2</a:t>
            </a:r>
            <a:r>
              <a:rPr kumimoji="1" lang="ja-JP" altLang="en-US" dirty="0">
                <a:latin typeface="Meiryo UI" panose="020B0604030504040204" pitchFamily="50" charset="-128"/>
                <a:ea typeface="Meiryo UI" panose="020B0604030504040204" pitchFamily="50" charset="-128"/>
              </a:rPr>
              <a:t>　男女共同参画の推進に当たっては、性別による固定的な役割分担等に基づく社会における制度又は慣行が男女の社会における活動の自由な選択に対して影響を及ぼすことのないよう配慮されなければならない。</a:t>
            </a:r>
          </a:p>
          <a:p>
            <a:endParaRPr kumimoji="1" lang="ja-JP" altLang="en-US"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　男女共同参画の推進は、県における政策又は民間の団体における方針の立案及び決定に、男女が共同して参画する機会が確保されることを旨として、行われなければならない。</a:t>
            </a:r>
          </a:p>
          <a:p>
            <a:endParaRPr kumimoji="1" lang="ja-JP" altLang="en-US"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4</a:t>
            </a:r>
            <a:r>
              <a:rPr kumimoji="1" lang="ja-JP" altLang="en-US" dirty="0">
                <a:latin typeface="Meiryo UI" panose="020B0604030504040204" pitchFamily="50" charset="-128"/>
                <a:ea typeface="Meiryo UI" panose="020B0604030504040204" pitchFamily="50" charset="-128"/>
              </a:rPr>
              <a:t>　男女共同参画の推進は、家族を構成する男女が、相互の協力と社会の支援の下に、子育て、家族の介護その他の家庭生活における活動及び社会生活における活動に対等に参画することができるようにすることを旨として、行われなければならない。</a:t>
            </a:r>
          </a:p>
          <a:p>
            <a:endParaRPr kumimoji="1" lang="ja-JP" altLang="en-US"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5</a:t>
            </a:r>
            <a:r>
              <a:rPr kumimoji="1" lang="ja-JP" altLang="en-US" dirty="0">
                <a:latin typeface="Meiryo UI" panose="020B0604030504040204" pitchFamily="50" charset="-128"/>
                <a:ea typeface="Meiryo UI" panose="020B0604030504040204" pitchFamily="50" charset="-128"/>
              </a:rPr>
              <a:t>　男女共同参画の推進は、生涯にわたる性と生殖に関する健康と権利が尊重されることを旨として、行われなければならない。</a:t>
            </a:r>
          </a:p>
          <a:p>
            <a:endParaRPr kumimoji="1" lang="ja-JP" altLang="en-US"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6</a:t>
            </a:r>
            <a:r>
              <a:rPr kumimoji="1" lang="ja-JP" altLang="en-US" dirty="0">
                <a:latin typeface="Meiryo UI" panose="020B0604030504040204" pitchFamily="50" charset="-128"/>
                <a:ea typeface="Meiryo UI" panose="020B0604030504040204" pitchFamily="50" charset="-128"/>
              </a:rPr>
              <a:t>　男女共同参画の推進に向けた取組が国際社会における取組と密接な関係を有していることにかんがみ、男女共同参画の推進は、国際的な協力の下に行われなければならない。</a:t>
            </a:r>
          </a:p>
        </p:txBody>
      </p:sp>
      <p:sp>
        <p:nvSpPr>
          <p:cNvPr id="4" name="スライド番号プレースホルダー 3">
            <a:extLst>
              <a:ext uri="{FF2B5EF4-FFF2-40B4-BE49-F238E27FC236}">
                <a16:creationId xmlns:a16="http://schemas.microsoft.com/office/drawing/2014/main" id="{3AAAD2DC-3F3E-9CD9-0BB0-9E403A993EB9}"/>
              </a:ext>
            </a:extLst>
          </p:cNvPr>
          <p:cNvSpPr>
            <a:spLocks noGrp="1"/>
          </p:cNvSpPr>
          <p:nvPr>
            <p:ph type="sldNum" sz="quarter" idx="5"/>
          </p:nvPr>
        </p:nvSpPr>
        <p:spPr/>
        <p:txBody>
          <a:bodyPr/>
          <a:lstStyle/>
          <a:p>
            <a:fld id="{A31FB8F3-31CF-46A8-8E96-B61FDBEF6207}" type="slidenum">
              <a:rPr kumimoji="1" lang="en-US" altLang="ja-JP" noProof="0" smtClean="0"/>
              <a:pPr/>
              <a:t>6</a:t>
            </a:fld>
            <a:endParaRPr kumimoji="1" lang="ja-JP" altLang="en-US" noProof="0"/>
          </a:p>
        </p:txBody>
      </p:sp>
    </p:spTree>
    <p:extLst>
      <p:ext uri="{BB962C8B-B14F-4D97-AF65-F5344CB8AC3E}">
        <p14:creationId xmlns:p14="http://schemas.microsoft.com/office/powerpoint/2010/main" val="2942967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95E0D-2694-0AA2-C9AC-61009A81E4B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0C1CC3-73FC-17D3-A24F-4EE40AC843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38C8C6-26ED-2DF4-889F-2147FA3D8F96}"/>
              </a:ext>
            </a:extLst>
          </p:cNvPr>
          <p:cNvSpPr>
            <a:spLocks noGrp="1"/>
          </p:cNvSpPr>
          <p:nvPr>
            <p:ph type="body" idx="1"/>
          </p:nvPr>
        </p:nvSpPr>
        <p:spPr/>
        <p:txBody>
          <a:bodyPr/>
          <a:lstStyle/>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このスライドでは、埼玉県男女共同参画推進条例が目指す姿と基本目標について説明します。</a:t>
            </a:r>
          </a:p>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前のスライドで確認しましたが、埼玉県男女共同参画推進条例の理念を実現するために、</a:t>
            </a: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4</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つの基本目標があります。</a:t>
            </a:r>
          </a:p>
          <a:p>
            <a:pPr fontAlgn="t"/>
            <a:r>
              <a:rPr kumimoji="1" lang="en-US" altLang="ja-JP" sz="1200" b="1" i="0" kern="1200" dirty="0">
                <a:solidFill>
                  <a:schemeClr val="tx1"/>
                </a:solidFill>
                <a:effectLst/>
                <a:latin typeface="Meiryo UI" panose="020B0604030504040204" pitchFamily="50" charset="-128"/>
                <a:ea typeface="Meiryo UI" panose="020B0604030504040204" pitchFamily="50" charset="-128"/>
                <a:cs typeface="+mn-cs"/>
              </a:rPr>
              <a:t>Ⅰ</a:t>
            </a:r>
            <a:r>
              <a:rPr kumimoji="1" lang="ja-JP" altLang="en-US" sz="1200" b="1" i="0" kern="1200" dirty="0">
                <a:solidFill>
                  <a:schemeClr val="tx1"/>
                </a:solidFill>
                <a:effectLst/>
                <a:latin typeface="Meiryo UI" panose="020B0604030504040204" pitchFamily="50" charset="-128"/>
                <a:ea typeface="Meiryo UI" panose="020B0604030504040204" pitchFamily="50" charset="-128"/>
                <a:cs typeface="+mn-cs"/>
              </a:rPr>
              <a:t>　あらゆる分野における男女共同参画</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政策決定への女性の参画を広げ、家庭や地域活動への男性の参加も促します。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endPar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r>
              <a:rPr kumimoji="1" lang="en-US" altLang="ja-JP" sz="1200" b="1" i="0" kern="1200" dirty="0">
                <a:solidFill>
                  <a:schemeClr val="tx1"/>
                </a:solidFill>
                <a:effectLst/>
                <a:latin typeface="Meiryo UI" panose="020B0604030504040204" pitchFamily="50" charset="-128"/>
                <a:ea typeface="Meiryo UI" panose="020B0604030504040204" pitchFamily="50" charset="-128"/>
                <a:cs typeface="+mn-cs"/>
              </a:rPr>
              <a:t>Ⅱ</a:t>
            </a:r>
            <a:r>
              <a:rPr kumimoji="1" lang="ja-JP" altLang="en-US" sz="1200" b="1" i="0" kern="1200" dirty="0">
                <a:solidFill>
                  <a:schemeClr val="tx1"/>
                </a:solidFill>
                <a:effectLst/>
                <a:latin typeface="Meiryo UI" panose="020B0604030504040204" pitchFamily="50" charset="-128"/>
                <a:ea typeface="Meiryo UI" panose="020B0604030504040204" pitchFamily="50" charset="-128"/>
                <a:cs typeface="+mn-cs"/>
              </a:rPr>
              <a:t>　経済社会における女性活躍の拡大</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働く場で女性の活躍を推進し、男女ともに働きやすい職場環境を整えます。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endPar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r>
              <a:rPr kumimoji="1" lang="en-US" altLang="ja-JP" sz="1200" b="1" i="0" kern="1200" dirty="0">
                <a:solidFill>
                  <a:schemeClr val="tx1"/>
                </a:solidFill>
                <a:effectLst/>
                <a:latin typeface="Meiryo UI" panose="020B0604030504040204" pitchFamily="50" charset="-128"/>
                <a:ea typeface="Meiryo UI" panose="020B0604030504040204" pitchFamily="50" charset="-128"/>
                <a:cs typeface="+mn-cs"/>
              </a:rPr>
              <a:t>Ⅲ</a:t>
            </a:r>
            <a:r>
              <a:rPr kumimoji="1" lang="ja-JP" altLang="en-US" sz="1200" b="1" i="0" kern="1200" dirty="0">
                <a:solidFill>
                  <a:schemeClr val="tx1"/>
                </a:solidFill>
                <a:effectLst/>
                <a:latin typeface="Meiryo UI" panose="020B0604030504040204" pitchFamily="50" charset="-128"/>
                <a:ea typeface="Meiryo UI" panose="020B0604030504040204" pitchFamily="50" charset="-128"/>
                <a:cs typeface="+mn-cs"/>
              </a:rPr>
              <a:t>　誰もが安全・安心に暮らせる社会</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女性への暴力の根絶、困難への支援、多様性の尊重、防災対策への男女共同参画の視点を重視します。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endPar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r>
              <a:rPr kumimoji="1" lang="en-US" altLang="ja-JP" sz="1200" b="1" i="0" kern="1200" dirty="0">
                <a:solidFill>
                  <a:schemeClr val="tx1"/>
                </a:solidFill>
                <a:effectLst/>
                <a:latin typeface="Meiryo UI" panose="020B0604030504040204" pitchFamily="50" charset="-128"/>
                <a:ea typeface="Meiryo UI" panose="020B0604030504040204" pitchFamily="50" charset="-128"/>
                <a:cs typeface="+mn-cs"/>
              </a:rPr>
              <a:t>Ⅳ</a:t>
            </a:r>
            <a:r>
              <a:rPr kumimoji="1" lang="ja-JP" altLang="en-US" sz="1200" b="1" i="0" kern="1200" dirty="0">
                <a:solidFill>
                  <a:schemeClr val="tx1"/>
                </a:solidFill>
                <a:effectLst/>
                <a:latin typeface="Meiryo UI" panose="020B0604030504040204" pitchFamily="50" charset="-128"/>
                <a:ea typeface="Meiryo UI" panose="020B0604030504040204" pitchFamily="50" charset="-128"/>
                <a:cs typeface="+mn-cs"/>
              </a:rPr>
              <a:t>　男女共同参画社会の実現に向けた基盤が整う</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固定的な性別役割意識をなくし、教育や学習を通じて理解を深めます。</a:t>
            </a:r>
          </a:p>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これらを通じて、埼玉県は「誰もが安心して暮らし、活躍できる社会」を目指しています。</a:t>
            </a:r>
          </a:p>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C1654C56-C51B-1BAD-E0F4-D3C4074368C9}"/>
              </a:ext>
            </a:extLst>
          </p:cNvPr>
          <p:cNvSpPr>
            <a:spLocks noGrp="1"/>
          </p:cNvSpPr>
          <p:nvPr>
            <p:ph type="sldNum" sz="quarter" idx="5"/>
          </p:nvPr>
        </p:nvSpPr>
        <p:spPr/>
        <p:txBody>
          <a:bodyPr/>
          <a:lstStyle/>
          <a:p>
            <a:fld id="{A31FB8F3-31CF-46A8-8E96-B61FDBEF6207}" type="slidenum">
              <a:rPr kumimoji="1" lang="en-US" altLang="ja-JP" noProof="0" smtClean="0"/>
              <a:pPr/>
              <a:t>7</a:t>
            </a:fld>
            <a:endParaRPr kumimoji="1" lang="ja-JP" altLang="en-US" noProof="0"/>
          </a:p>
        </p:txBody>
      </p:sp>
    </p:spTree>
    <p:extLst>
      <p:ext uri="{BB962C8B-B14F-4D97-AF65-F5344CB8AC3E}">
        <p14:creationId xmlns:p14="http://schemas.microsoft.com/office/powerpoint/2010/main" val="4136373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FD13E-A779-7037-81D7-3FECC5A4165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298C15-A038-93EA-4440-24A7F0B85A8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E121A0-BD1B-C9EA-F0CC-BACD88140091}"/>
              </a:ext>
            </a:extLst>
          </p:cNvPr>
          <p:cNvSpPr>
            <a:spLocks noGrp="1"/>
          </p:cNvSpPr>
          <p:nvPr>
            <p:ph type="body" idx="1"/>
          </p:nvPr>
        </p:nvSpPr>
        <p:spPr/>
        <p:txBody>
          <a:bodyPr/>
          <a:lstStyle/>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このスライドでは、埼玉県の男女共同参画基本計画を推進するための基本的な視点について説明します。</a:t>
            </a:r>
          </a:p>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まず、計画の目標は「男女共同参画社会の実現」です。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endPar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男女共同参画の推進では、次の</a:t>
            </a: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4</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つの視点を重視します。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1</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つ目は、あらゆる分野で男女の人権を尊重すること。</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2</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つ目は、男女共同参画や女性活躍を進め、多様性に富んだ活力ある社会をつくること。</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3</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つ目は、男女が共に家庭・仕事・地域で調和のとれた生活を築くこと。</a:t>
            </a:r>
            <a:b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そして</a:t>
            </a: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4</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つ目は、</a:t>
            </a:r>
            <a:r>
              <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rPr>
              <a:t>SDGs</a:t>
            </a:r>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の実現をはじめ国際社会の取組に貢献することです。</a:t>
            </a:r>
            <a:endParaRPr kumimoji="1" lang="en-US" altLang="ja-JP"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endPar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endParaRPr>
          </a:p>
          <a:p>
            <a:pPr fontAlgn="t"/>
            <a:r>
              <a:rPr kumimoji="1" lang="ja-JP" altLang="en-US" sz="1200" b="0" i="0" kern="1200" dirty="0">
                <a:solidFill>
                  <a:schemeClr val="tx1"/>
                </a:solidFill>
                <a:effectLst/>
                <a:latin typeface="Meiryo UI" panose="020B0604030504040204" pitchFamily="50" charset="-128"/>
                <a:ea typeface="Meiryo UI" panose="020B0604030504040204" pitchFamily="50" charset="-128"/>
                <a:cs typeface="+mn-cs"/>
              </a:rPr>
              <a:t>最後に、この計画の目標は「人権が尊重され、誰もが活躍できる埼玉」を実現することです。</a:t>
            </a:r>
          </a:p>
          <a:p>
            <a:endParaRPr lang="zh-CN" altLang="en-US" sz="1200" b="0" i="0" u="none" strike="noStrike" baseline="0" dirty="0">
              <a:solidFill>
                <a:srgbClr val="000000"/>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739EA662-94D1-6728-89E7-BF3F8C025E00}"/>
              </a:ext>
            </a:extLst>
          </p:cNvPr>
          <p:cNvSpPr>
            <a:spLocks noGrp="1"/>
          </p:cNvSpPr>
          <p:nvPr>
            <p:ph type="sldNum" sz="quarter" idx="5"/>
          </p:nvPr>
        </p:nvSpPr>
        <p:spPr/>
        <p:txBody>
          <a:bodyPr/>
          <a:lstStyle/>
          <a:p>
            <a:fld id="{A31FB8F3-31CF-46A8-8E96-B61FDBEF6207}" type="slidenum">
              <a:rPr kumimoji="1" lang="en-US" altLang="ja-JP" noProof="0" smtClean="0"/>
              <a:pPr/>
              <a:t>8</a:t>
            </a:fld>
            <a:endParaRPr kumimoji="1" lang="ja-JP" altLang="en-US" noProof="0"/>
          </a:p>
        </p:txBody>
      </p:sp>
    </p:spTree>
    <p:extLst>
      <p:ext uri="{BB962C8B-B14F-4D97-AF65-F5344CB8AC3E}">
        <p14:creationId xmlns:p14="http://schemas.microsoft.com/office/powerpoint/2010/main" val="1856309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以上で研修会を終了いたします。お疲れ様でした。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9</a:t>
            </a:fld>
            <a:endParaRPr kumimoji="1" lang="ja-JP" altLang="en-US" noProof="0"/>
          </a:p>
        </p:txBody>
      </p:sp>
    </p:spTree>
    <p:extLst>
      <p:ext uri="{BB962C8B-B14F-4D97-AF65-F5344CB8AC3E}">
        <p14:creationId xmlns:p14="http://schemas.microsoft.com/office/powerpoint/2010/main" val="387807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rtl="0"/>
            <a:fld id="{A73305FE-4DDA-4BEB-A351-7DB3BD3236CE}" type="datetime1">
              <a:rPr lang="ja-JP" altLang="en-US" noProof="0" smtClean="0"/>
              <a:t>2026/2/17</a:t>
            </a:fld>
            <a:endParaRPr lang="ja-JP" altLang="en-U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ja-JP" altLang="en-U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6D22F896-40B5-4ADD-8801-0D06FADFA095}" type="slidenum">
              <a:rPr lang="en-US" altLang="ja-JP" noProof="0" smtClean="0"/>
              <a:t>‹#›</a:t>
            </a:fld>
            <a:endParaRPr lang="ja-JP" altLang="en-U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4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49369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69936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12" name="コンテンツ プレースホルダー 2"/>
          <p:cNvSpPr>
            <a:spLocks noGrp="1"/>
          </p:cNvSpPr>
          <p:nvPr>
            <p:ph sz="quarter" idx="13" hasCustomPrompt="1"/>
          </p:nvPr>
        </p:nvSpPr>
        <p:spPr>
          <a:xfrm>
            <a:off x="913774" y="2367092"/>
            <a:ext cx="10363826" cy="3424107"/>
          </a:xfrm>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9B47FE27-6274-4386-8AE0-AD53739EF451}" type="datetime1">
              <a:rPr lang="ja-JP" altLang="en-US" noProof="0" smtClean="0"/>
              <a:t>2026/2/17</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extLst>
      <p:ext uri="{BB962C8B-B14F-4D97-AF65-F5344CB8AC3E}">
        <p14:creationId xmlns:p14="http://schemas.microsoft.com/office/powerpoint/2010/main" val="189993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46148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99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3916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8" name="Footer Placeholder 7"/>
          <p:cNvSpPr>
            <a:spLocks noGrp="1"/>
          </p:cNvSpPr>
          <p:nvPr>
            <p:ph type="ftr" sz="quarter" idx="11"/>
          </p:nvPr>
        </p:nvSpPr>
        <p:spPr/>
        <p:txBody>
          <a:bodyPr/>
          <a:lstStyle/>
          <a:p>
            <a:endParaRPr lang="ja-JP" altLang="en-US" noProof="0" dirty="0"/>
          </a:p>
        </p:txBody>
      </p:sp>
      <p:sp>
        <p:nvSpPr>
          <p:cNvPr id="9" name="Slide Number Placeholder 8"/>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460374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rtl="0"/>
            <a:fld id="{61018FAD-874A-47B5-A7A2-B87C2A0D758B}" type="datetime1">
              <a:rPr lang="ja-JP" altLang="en-US" noProof="0" smtClean="0"/>
              <a:t>2026/2/17</a:t>
            </a:fld>
            <a:endParaRPr lang="ja-JP" altLang="en-US" noProof="0"/>
          </a:p>
        </p:txBody>
      </p:sp>
      <p:sp>
        <p:nvSpPr>
          <p:cNvPr id="4" name="Footer Placeholder 3"/>
          <p:cNvSpPr>
            <a:spLocks noGrp="1"/>
          </p:cNvSpPr>
          <p:nvPr>
            <p:ph type="ftr" sz="quarter" idx="11"/>
          </p:nvPr>
        </p:nvSpPr>
        <p:spPr/>
        <p:txBody>
          <a:bodyPr/>
          <a:lstStyle/>
          <a:p>
            <a:pPr rtl="0"/>
            <a:endParaRPr lang="ja-JP"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23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3" name="Footer Placeholder 2"/>
          <p:cNvSpPr>
            <a:spLocks noGrp="1"/>
          </p:cNvSpPr>
          <p:nvPr>
            <p:ph type="ftr" sz="quarter" idx="11"/>
          </p:nvPr>
        </p:nvSpPr>
        <p:spPr/>
        <p:txBody>
          <a:bodyPr/>
          <a:lstStyle/>
          <a:p>
            <a:endParaRPr lang="ja-JP" altLang="en-US" noProof="0" dirty="0"/>
          </a:p>
        </p:txBody>
      </p:sp>
      <p:sp>
        <p:nvSpPr>
          <p:cNvPr id="4" name="Slide Number Placeholder 3"/>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spTree>
    <p:extLst>
      <p:ext uri="{BB962C8B-B14F-4D97-AF65-F5344CB8AC3E}">
        <p14:creationId xmlns:p14="http://schemas.microsoft.com/office/powerpoint/2010/main" val="13838731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2026/2/17</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979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7BDDEE26-D0CD-484E-A2FC-1444D53B8C01}" type="datetime1">
              <a:rPr lang="ja-JP" altLang="en-US" noProof="0" smtClean="0"/>
              <a:t>2026/2/17</a:t>
            </a:fld>
            <a:endParaRPr lang="ja-JP" altLang="en-U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ja-JP"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9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5E6D98-21E1-40F3-AD8D-BBE410E20B2D}" type="datetime1">
              <a:rPr lang="ja-JP" altLang="en-US" noProof="0" smtClean="0"/>
              <a:t>2026/2/17</a:t>
            </a:fld>
            <a:endParaRPr lang="ja-JP" altLang="en-US" noProof="0"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ja-JP" altLang="en-US" noProof="0"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ltLang="ja-JP" noProof="0" smtClean="0"/>
              <a:pPr/>
              <a:t>‹#›</a:t>
            </a:fld>
            <a:endParaRPr lang="ja-JP" altLang="en-US" noProof="0"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2455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7596B-F237-47DD-989E-9D8B0B49B4BB}"/>
              </a:ext>
            </a:extLst>
          </p:cNvPr>
          <p:cNvSpPr>
            <a:spLocks noGrp="1"/>
          </p:cNvSpPr>
          <p:nvPr>
            <p:ph type="ctrTitle"/>
          </p:nvPr>
        </p:nvSpPr>
        <p:spPr>
          <a:xfrm>
            <a:off x="360647" y="191698"/>
            <a:ext cx="8928784" cy="660312"/>
          </a:xfrm>
        </p:spPr>
        <p:txBody>
          <a:bodyPr rtlCol="0">
            <a:normAutofit fontScale="90000"/>
          </a:bodyPr>
          <a:lstStyle/>
          <a:p>
            <a:pPr rtl="0"/>
            <a:r>
              <a:rPr lang="ja-JP" altLang="en-US" sz="4000" dirty="0">
                <a:solidFill>
                  <a:schemeClr val="tx1"/>
                </a:solidFill>
                <a:latin typeface="BIZ UDゴシック" panose="020B0400000000000000" pitchFamily="49" charset="-128"/>
                <a:ea typeface="BIZ UDゴシック" panose="020B0400000000000000" pitchFamily="49" charset="-128"/>
              </a:rPr>
              <a:t>～男女平等意識を高める校内短時間研修～</a:t>
            </a:r>
          </a:p>
        </p:txBody>
      </p:sp>
      <p:sp>
        <p:nvSpPr>
          <p:cNvPr id="3" name="サブタイトル 2">
            <a:extLst>
              <a:ext uri="{FF2B5EF4-FFF2-40B4-BE49-F238E27FC236}">
                <a16:creationId xmlns:a16="http://schemas.microsoft.com/office/drawing/2014/main" id="{6063915B-82A1-4F1C-B5C6-3E18DDD97232}"/>
              </a:ext>
            </a:extLst>
          </p:cNvPr>
          <p:cNvSpPr>
            <a:spLocks noGrp="1"/>
          </p:cNvSpPr>
          <p:nvPr>
            <p:ph type="subTitle" idx="1"/>
          </p:nvPr>
        </p:nvSpPr>
        <p:spPr>
          <a:xfrm>
            <a:off x="381000" y="1637300"/>
            <a:ext cx="11430000" cy="1553666"/>
          </a:xfrm>
          <a:solidFill>
            <a:schemeClr val="bg2">
              <a:lumMod val="20000"/>
              <a:lumOff val="80000"/>
            </a:schemeClr>
          </a:solidFill>
        </p:spPr>
        <p:txBody>
          <a:bodyPr rtlCol="0">
            <a:noAutofit/>
          </a:bodyPr>
          <a:lstStyle/>
          <a:p>
            <a:pPr algn="l"/>
            <a:r>
              <a:rPr lang="ja-JP" altLang="en-US" sz="4000" dirty="0">
                <a:solidFill>
                  <a:schemeClr val="tx1"/>
                </a:solidFill>
                <a:latin typeface="BIZ UDゴシック" panose="020B0400000000000000" pitchFamily="49" charset="-128"/>
                <a:ea typeface="BIZ UDゴシック" panose="020B0400000000000000" pitchFamily="49" charset="-128"/>
              </a:rPr>
              <a:t>５　男女共同参画社会とは</a:t>
            </a:r>
            <a:endParaRPr lang="en-US" altLang="ja-JP" sz="4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4000" dirty="0">
                <a:solidFill>
                  <a:schemeClr val="tx1"/>
                </a:solidFill>
                <a:latin typeface="BIZ UDゴシック" panose="020B0400000000000000" pitchFamily="49" charset="-128"/>
                <a:ea typeface="BIZ UDゴシック" panose="020B0400000000000000" pitchFamily="49" charset="-128"/>
              </a:rPr>
              <a:t>６　なぜ、男女共同参画社会の実現が必要なのか</a:t>
            </a:r>
          </a:p>
          <a:p>
            <a:pPr algn="l"/>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正方形/長方形 3"/>
          <p:cNvSpPr/>
          <p:nvPr/>
        </p:nvSpPr>
        <p:spPr>
          <a:xfrm>
            <a:off x="4275578" y="6222295"/>
            <a:ext cx="3640844" cy="535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埼玉県　男女平等教育推進委員会</a:t>
            </a:r>
          </a:p>
        </p:txBody>
      </p:sp>
      <p:sp>
        <p:nvSpPr>
          <p:cNvPr id="6" name="サブタイトル 2">
            <a:extLst>
              <a:ext uri="{FF2B5EF4-FFF2-40B4-BE49-F238E27FC236}">
                <a16:creationId xmlns:a16="http://schemas.microsoft.com/office/drawing/2014/main" id="{B0486ED1-265D-047C-1415-D76AAA5704EC}"/>
              </a:ext>
            </a:extLst>
          </p:cNvPr>
          <p:cNvSpPr txBox="1">
            <a:spLocks/>
          </p:cNvSpPr>
          <p:nvPr/>
        </p:nvSpPr>
        <p:spPr>
          <a:xfrm>
            <a:off x="3015834" y="3667035"/>
            <a:ext cx="6160332" cy="2428742"/>
          </a:xfrm>
          <a:prstGeom prst="rect">
            <a:avLst/>
          </a:prstGeom>
          <a:solidFill>
            <a:schemeClr val="bg2">
              <a:lumMod val="20000"/>
              <a:lumOff val="80000"/>
            </a:schemeClr>
          </a:solidFill>
          <a:ln>
            <a:solidFill>
              <a:schemeClr val="tx1"/>
            </a:solidFill>
          </a:ln>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9pPr>
          </a:lstStyle>
          <a:p>
            <a:pPr algn="l"/>
            <a:r>
              <a:rPr lang="ja-JP" altLang="en-US" sz="2000" dirty="0">
                <a:solidFill>
                  <a:schemeClr val="tx1"/>
                </a:solidFill>
                <a:latin typeface="BIZ UDゴシック" panose="020B0400000000000000" pitchFamily="49" charset="-128"/>
                <a:ea typeface="BIZ UDゴシック" panose="020B0400000000000000" pitchFamily="49" charset="-128"/>
              </a:rPr>
              <a:t>本日の研修内容　約</a:t>
            </a:r>
            <a:r>
              <a:rPr lang="en-US" altLang="ja-JP" sz="2000" dirty="0">
                <a:solidFill>
                  <a:schemeClr val="tx1"/>
                </a:solidFill>
                <a:latin typeface="BIZ UDゴシック" panose="020B0400000000000000" pitchFamily="49" charset="-128"/>
                <a:ea typeface="BIZ UDゴシック" panose="020B0400000000000000" pitchFamily="49" charset="-128"/>
              </a:rPr>
              <a:t>15</a:t>
            </a:r>
            <a:r>
              <a:rPr lang="ja-JP" altLang="en-US" sz="2000" dirty="0">
                <a:solidFill>
                  <a:schemeClr val="tx1"/>
                </a:solidFill>
                <a:latin typeface="BIZ UDゴシック" panose="020B0400000000000000" pitchFamily="49" charset="-128"/>
                <a:ea typeface="BIZ UDゴシック" panose="020B0400000000000000" pitchFamily="49" charset="-128"/>
              </a:rPr>
              <a:t>分　（机上研修）</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５　男女共同参画社会とは</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６　</a:t>
            </a:r>
            <a:r>
              <a:rPr lang="ja-JP" altLang="en-US" sz="2000" dirty="0">
                <a:solidFill>
                  <a:schemeClr val="tx1"/>
                </a:solidFill>
                <a:latin typeface="BIZ UDPゴシック" panose="020B0400000000000000" pitchFamily="50" charset="-128"/>
                <a:ea typeface="BIZ UDPゴシック" panose="020B0400000000000000" pitchFamily="50" charset="-128"/>
              </a:rPr>
              <a:t>なぜ、男女共同参画社会の実現が必要なのか</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pPr algn="l"/>
            <a:r>
              <a:rPr lang="ja-JP" altLang="en-US" sz="2000" dirty="0">
                <a:solidFill>
                  <a:schemeClr val="tx1"/>
                </a:solidFill>
                <a:latin typeface="BIZ UDPゴシック" panose="020B0400000000000000" pitchFamily="50" charset="-128"/>
                <a:ea typeface="BIZ UDPゴシック" panose="020B0400000000000000" pitchFamily="50" charset="-128"/>
              </a:rPr>
              <a:t>　　（１）　男女共同参画社会基本法について　</a:t>
            </a:r>
          </a:p>
          <a:p>
            <a:pPr algn="l"/>
            <a:r>
              <a:rPr lang="ja-JP" altLang="en-US" sz="2000" dirty="0">
                <a:solidFill>
                  <a:schemeClr val="tx1"/>
                </a:solidFill>
                <a:latin typeface="BIZ UDPゴシック" panose="020B0400000000000000" pitchFamily="50" charset="-128"/>
                <a:ea typeface="BIZ UDPゴシック" panose="020B0400000000000000" pitchFamily="50" charset="-128"/>
              </a:rPr>
              <a:t>　　（２）　埼玉県の取組について　　　　　　　　</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pPr algn="l"/>
            <a:r>
              <a:rPr lang="ja-JP" altLang="en-US" sz="2000" dirty="0">
                <a:solidFill>
                  <a:schemeClr val="tx1"/>
                </a:solidFill>
                <a:latin typeface="BIZ UDPゴシック" panose="020B0400000000000000" pitchFamily="50" charset="-128"/>
                <a:ea typeface="BIZ UDPゴシック" panose="020B0400000000000000" pitchFamily="50" charset="-128"/>
              </a:rPr>
              <a:t>　</a:t>
            </a:r>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6420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B451A1F-1983-7F3A-95C2-2D9CDD6D5781}"/>
              </a:ext>
            </a:extLst>
          </p:cNvPr>
          <p:cNvSpPr txBox="1"/>
          <p:nvPr/>
        </p:nvSpPr>
        <p:spPr>
          <a:xfrm>
            <a:off x="584525" y="842537"/>
            <a:ext cx="10352313" cy="523220"/>
          </a:xfrm>
          <a:prstGeom prst="rect">
            <a:avLst/>
          </a:prstGeom>
          <a:solidFill>
            <a:srgbClr val="FFC000"/>
          </a:solidFill>
        </p:spPr>
        <p:txBody>
          <a:bodyPr wrap="square" rtlCol="0">
            <a:spAutoFit/>
          </a:bodyPr>
          <a:lstStyle/>
          <a:p>
            <a:r>
              <a:rPr kumimoji="1" lang="ja-JP" altLang="en-US" sz="2800" b="1" dirty="0"/>
              <a:t>男女共同参画社会基本法　　</a:t>
            </a:r>
            <a:endParaRPr kumimoji="1" lang="ja-JP" altLang="en-US" b="1" dirty="0"/>
          </a:p>
        </p:txBody>
      </p:sp>
      <p:sp>
        <p:nvSpPr>
          <p:cNvPr id="8" name="テキスト ボックス 7">
            <a:extLst>
              <a:ext uri="{FF2B5EF4-FFF2-40B4-BE49-F238E27FC236}">
                <a16:creationId xmlns:a16="http://schemas.microsoft.com/office/drawing/2014/main" id="{B627AB32-DCE4-41CE-6956-8C07824CF7AD}"/>
              </a:ext>
            </a:extLst>
          </p:cNvPr>
          <p:cNvSpPr txBox="1"/>
          <p:nvPr/>
        </p:nvSpPr>
        <p:spPr>
          <a:xfrm>
            <a:off x="584524" y="1489838"/>
            <a:ext cx="10352314" cy="523220"/>
          </a:xfrm>
          <a:prstGeom prst="rect">
            <a:avLst/>
          </a:prstGeom>
          <a:solidFill>
            <a:schemeClr val="accent1">
              <a:lumMod val="20000"/>
              <a:lumOff val="80000"/>
            </a:schemeClr>
          </a:solidFill>
        </p:spPr>
        <p:txBody>
          <a:bodyPr wrap="square" rtlCol="0">
            <a:spAutoFit/>
          </a:bodyPr>
          <a:lstStyle/>
          <a:p>
            <a:r>
              <a:rPr kumimoji="1" lang="ja-JP" altLang="en-US" sz="2800" b="1" dirty="0"/>
              <a:t>男女共同参画社会の定義</a:t>
            </a:r>
            <a:r>
              <a:rPr kumimoji="1" lang="ja-JP" altLang="en-US" b="1" dirty="0"/>
              <a:t>（第</a:t>
            </a:r>
            <a:r>
              <a:rPr kumimoji="1" lang="en-US" altLang="ja-JP" b="1" dirty="0"/>
              <a:t>2</a:t>
            </a:r>
            <a:r>
              <a:rPr kumimoji="1" lang="ja-JP" altLang="en-US" b="1" dirty="0"/>
              <a:t>条）</a:t>
            </a:r>
          </a:p>
        </p:txBody>
      </p:sp>
      <p:sp>
        <p:nvSpPr>
          <p:cNvPr id="10" name="テキスト ボックス 9">
            <a:extLst>
              <a:ext uri="{FF2B5EF4-FFF2-40B4-BE49-F238E27FC236}">
                <a16:creationId xmlns:a16="http://schemas.microsoft.com/office/drawing/2014/main" id="{DDE9E4C7-D100-C13A-D490-9AC4F34A1D64}"/>
              </a:ext>
            </a:extLst>
          </p:cNvPr>
          <p:cNvSpPr txBox="1"/>
          <p:nvPr/>
        </p:nvSpPr>
        <p:spPr>
          <a:xfrm>
            <a:off x="584525" y="1938957"/>
            <a:ext cx="10352314" cy="1569660"/>
          </a:xfrm>
          <a:prstGeom prst="rect">
            <a:avLst/>
          </a:prstGeom>
          <a:solidFill>
            <a:schemeClr val="accent1">
              <a:lumMod val="20000"/>
              <a:lumOff val="80000"/>
            </a:schemeClr>
          </a:solidFill>
        </p:spPr>
        <p:txBody>
          <a:bodyPr wrap="square" rtlCol="0">
            <a:spAutoFit/>
          </a:bodyPr>
          <a:lstStyle/>
          <a:p>
            <a:r>
              <a:rPr kumimoji="1" lang="ja-JP" altLang="en-US" sz="2400" dirty="0"/>
              <a:t>男女が、社会の対等な構成員として、自らの意思によって社会のあらゆる分野における活動に参画する機会が確保され、もって男女が均等に政治的、経済的、社会的及び文化的利益を享受することができ、かつ、共に責任を担うべき社会</a:t>
            </a:r>
          </a:p>
        </p:txBody>
      </p:sp>
      <p:sp>
        <p:nvSpPr>
          <p:cNvPr id="11" name="テキスト ボックス 10">
            <a:extLst>
              <a:ext uri="{FF2B5EF4-FFF2-40B4-BE49-F238E27FC236}">
                <a16:creationId xmlns:a16="http://schemas.microsoft.com/office/drawing/2014/main" id="{6D425DED-E3A2-521C-C240-9F58B399BC67}"/>
              </a:ext>
            </a:extLst>
          </p:cNvPr>
          <p:cNvSpPr txBox="1"/>
          <p:nvPr/>
        </p:nvSpPr>
        <p:spPr>
          <a:xfrm>
            <a:off x="584524" y="3596752"/>
            <a:ext cx="10352314" cy="523220"/>
          </a:xfrm>
          <a:prstGeom prst="rect">
            <a:avLst/>
          </a:prstGeom>
          <a:solidFill>
            <a:schemeClr val="accent3">
              <a:lumMod val="20000"/>
              <a:lumOff val="80000"/>
            </a:schemeClr>
          </a:solidFill>
        </p:spPr>
        <p:txBody>
          <a:bodyPr wrap="square" rtlCol="0">
            <a:spAutoFit/>
          </a:bodyPr>
          <a:lstStyle/>
          <a:p>
            <a:r>
              <a:rPr kumimoji="1" lang="ja-JP" altLang="en-US" sz="2800" b="1" dirty="0">
                <a:latin typeface="+mn-ea"/>
              </a:rPr>
              <a:t>男女共同参画社会を実現するための５つの基本理念</a:t>
            </a:r>
            <a:r>
              <a:rPr kumimoji="1" lang="ja-JP" altLang="en-US" b="1" dirty="0">
                <a:latin typeface="+mn-ea"/>
              </a:rPr>
              <a:t>（第</a:t>
            </a:r>
            <a:r>
              <a:rPr kumimoji="1" lang="en-US" altLang="ja-JP" b="1" dirty="0">
                <a:latin typeface="+mn-ea"/>
              </a:rPr>
              <a:t>3</a:t>
            </a:r>
            <a:r>
              <a:rPr kumimoji="1" lang="ja-JP" altLang="en-US" b="1" dirty="0">
                <a:latin typeface="+mn-ea"/>
              </a:rPr>
              <a:t>条～第</a:t>
            </a:r>
            <a:r>
              <a:rPr kumimoji="1" lang="en-US" altLang="ja-JP" b="1" dirty="0">
                <a:latin typeface="+mn-ea"/>
              </a:rPr>
              <a:t>7</a:t>
            </a:r>
            <a:r>
              <a:rPr kumimoji="1" lang="ja-JP" altLang="en-US" b="1" dirty="0">
                <a:latin typeface="+mn-ea"/>
              </a:rPr>
              <a:t>条）</a:t>
            </a:r>
            <a:endParaRPr kumimoji="1" lang="ja-JP" altLang="en-US" sz="2400" b="1" dirty="0">
              <a:latin typeface="+mn-ea"/>
            </a:endParaRPr>
          </a:p>
        </p:txBody>
      </p:sp>
      <p:sp>
        <p:nvSpPr>
          <p:cNvPr id="12" name="テキスト ボックス 11">
            <a:extLst>
              <a:ext uri="{FF2B5EF4-FFF2-40B4-BE49-F238E27FC236}">
                <a16:creationId xmlns:a16="http://schemas.microsoft.com/office/drawing/2014/main" id="{DB9FA9E9-542C-FE63-70A0-5EF80718D80B}"/>
              </a:ext>
            </a:extLst>
          </p:cNvPr>
          <p:cNvSpPr txBox="1"/>
          <p:nvPr/>
        </p:nvSpPr>
        <p:spPr>
          <a:xfrm>
            <a:off x="584524" y="4121498"/>
            <a:ext cx="10352314" cy="1938992"/>
          </a:xfrm>
          <a:prstGeom prst="rect">
            <a:avLst/>
          </a:prstGeom>
          <a:solidFill>
            <a:schemeClr val="accent3">
              <a:lumMod val="20000"/>
              <a:lumOff val="80000"/>
            </a:schemeClr>
          </a:solidFill>
        </p:spPr>
        <p:txBody>
          <a:bodyPr wrap="square" rtlCol="0">
            <a:spAutoFit/>
          </a:bodyPr>
          <a:lstStyle/>
          <a:p>
            <a:r>
              <a:rPr kumimoji="1" lang="ja-JP" altLang="en-US" sz="2400" dirty="0"/>
              <a:t>・男女の人権の尊重</a:t>
            </a:r>
            <a:endParaRPr kumimoji="1" lang="en-US" altLang="ja-JP" sz="2400" dirty="0"/>
          </a:p>
          <a:p>
            <a:r>
              <a:rPr kumimoji="1" lang="ja-JP" altLang="en-US" sz="2400" dirty="0"/>
              <a:t>・社会における制度又は慣行についての配慮</a:t>
            </a:r>
            <a:endParaRPr kumimoji="1" lang="en-US" altLang="ja-JP" sz="2400" dirty="0"/>
          </a:p>
          <a:p>
            <a:r>
              <a:rPr kumimoji="1" lang="ja-JP" altLang="en-US" sz="2400" dirty="0"/>
              <a:t>・政策等の立案及び決定への共同参画</a:t>
            </a:r>
            <a:endParaRPr kumimoji="1" lang="en-US" altLang="ja-JP" sz="2400" dirty="0"/>
          </a:p>
          <a:p>
            <a:r>
              <a:rPr kumimoji="1" lang="ja-JP" altLang="en-US" sz="2400" dirty="0"/>
              <a:t>・家庭生活における活動と他の活動の両立　</a:t>
            </a:r>
            <a:endParaRPr kumimoji="1" lang="en-US" altLang="ja-JP" sz="2400" dirty="0"/>
          </a:p>
          <a:p>
            <a:r>
              <a:rPr kumimoji="1" lang="ja-JP" altLang="en-US" sz="2400" dirty="0"/>
              <a:t>・国際的協調</a:t>
            </a:r>
            <a:r>
              <a:rPr kumimoji="1" lang="ja-JP" altLang="en-US" dirty="0"/>
              <a:t>　</a:t>
            </a:r>
          </a:p>
        </p:txBody>
      </p:sp>
      <p:sp>
        <p:nvSpPr>
          <p:cNvPr id="4" name="テキスト ボックス 3">
            <a:extLst>
              <a:ext uri="{FF2B5EF4-FFF2-40B4-BE49-F238E27FC236}">
                <a16:creationId xmlns:a16="http://schemas.microsoft.com/office/drawing/2014/main" id="{33BDE038-60AC-49E3-62B6-25828CCB993D}"/>
              </a:ext>
            </a:extLst>
          </p:cNvPr>
          <p:cNvSpPr txBox="1"/>
          <p:nvPr/>
        </p:nvSpPr>
        <p:spPr>
          <a:xfrm>
            <a:off x="584524" y="150039"/>
            <a:ext cx="6643934" cy="646331"/>
          </a:xfrm>
          <a:prstGeom prst="rect">
            <a:avLst/>
          </a:prstGeom>
          <a:noFill/>
        </p:spPr>
        <p:txBody>
          <a:bodyPr wrap="square">
            <a:spAutoFit/>
          </a:bodyPr>
          <a:lstStyle/>
          <a:p>
            <a:r>
              <a:rPr lang="ja-JP" altLang="en-US" sz="3600" dirty="0">
                <a:solidFill>
                  <a:srgbClr val="000000"/>
                </a:solidFill>
                <a:latin typeface="BIZ UDゴシック" panose="020B0400000000000000" pitchFamily="49" charset="-128"/>
                <a:ea typeface="BIZ UDゴシック" panose="020B0400000000000000" pitchFamily="49" charset="-128"/>
              </a:rPr>
              <a:t>５　</a:t>
            </a:r>
            <a:r>
              <a:rPr lang="ja-JP" altLang="en-US" sz="3600" b="0" i="0" u="none" strike="noStrike" baseline="0" dirty="0">
                <a:solidFill>
                  <a:srgbClr val="000000"/>
                </a:solidFill>
                <a:latin typeface="BIZ UDゴシック" panose="020B0400000000000000" pitchFamily="49" charset="-128"/>
                <a:ea typeface="BIZ UDゴシック" panose="020B0400000000000000" pitchFamily="49" charset="-128"/>
              </a:rPr>
              <a:t> 男女共同参画社会とは</a:t>
            </a:r>
            <a:endParaRPr lang="ja-JP" altLang="en-US" sz="36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600173CE-9A45-B000-419D-88C3C4CCC873}"/>
              </a:ext>
            </a:extLst>
          </p:cNvPr>
          <p:cNvSpPr txBox="1"/>
          <p:nvPr/>
        </p:nvSpPr>
        <p:spPr>
          <a:xfrm>
            <a:off x="3435603" y="5776205"/>
            <a:ext cx="7585710" cy="369332"/>
          </a:xfrm>
          <a:prstGeom prst="rect">
            <a:avLst/>
          </a:prstGeom>
          <a:noFill/>
        </p:spPr>
        <p:txBody>
          <a:bodyPr wrap="square">
            <a:spAutoFit/>
          </a:bodyPr>
          <a:lstStyle/>
          <a:p>
            <a:r>
              <a:rPr lang="ja-JP" altLang="en-US" dirty="0"/>
              <a:t>出典：「ひとりひとりが幸せな社会のために」　内閣府男女共同参画局</a:t>
            </a:r>
          </a:p>
        </p:txBody>
      </p:sp>
    </p:spTree>
    <p:extLst>
      <p:ext uri="{BB962C8B-B14F-4D97-AF65-F5344CB8AC3E}">
        <p14:creationId xmlns:p14="http://schemas.microsoft.com/office/powerpoint/2010/main" val="19803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C45D9-9811-0609-2F10-A4B0E922A998}"/>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A7EF7EAF-E57E-87F8-C432-4C9A3E917F86}"/>
              </a:ext>
            </a:extLst>
          </p:cNvPr>
          <p:cNvSpPr txBox="1"/>
          <p:nvPr/>
        </p:nvSpPr>
        <p:spPr>
          <a:xfrm>
            <a:off x="4345032" y="5841574"/>
            <a:ext cx="7585710" cy="369332"/>
          </a:xfrm>
          <a:prstGeom prst="rect">
            <a:avLst/>
          </a:prstGeom>
          <a:noFill/>
        </p:spPr>
        <p:txBody>
          <a:bodyPr wrap="square">
            <a:spAutoFit/>
          </a:bodyPr>
          <a:lstStyle/>
          <a:p>
            <a:r>
              <a:rPr lang="ja-JP" altLang="en-US" dirty="0"/>
              <a:t>出典：「ひとりひとりが幸せな社会のために」　内閣府男女共同参画局</a:t>
            </a:r>
          </a:p>
        </p:txBody>
      </p:sp>
      <p:sp>
        <p:nvSpPr>
          <p:cNvPr id="3" name="テキスト ボックス 2">
            <a:extLst>
              <a:ext uri="{FF2B5EF4-FFF2-40B4-BE49-F238E27FC236}">
                <a16:creationId xmlns:a16="http://schemas.microsoft.com/office/drawing/2014/main" id="{C5A1C1C5-F6F6-3A40-FFFC-06F3D2CAE3D5}"/>
              </a:ext>
            </a:extLst>
          </p:cNvPr>
          <p:cNvSpPr txBox="1"/>
          <p:nvPr/>
        </p:nvSpPr>
        <p:spPr>
          <a:xfrm>
            <a:off x="776167" y="1018401"/>
            <a:ext cx="10637503" cy="523220"/>
          </a:xfrm>
          <a:prstGeom prst="rect">
            <a:avLst/>
          </a:prstGeom>
          <a:noFill/>
        </p:spPr>
        <p:txBody>
          <a:bodyPr wrap="square" rtlCol="0">
            <a:spAutoFit/>
          </a:bodyPr>
          <a:lstStyle/>
          <a:p>
            <a:r>
              <a:rPr kumimoji="1" lang="ja-JP" altLang="en-US" sz="2800" b="1" dirty="0"/>
              <a:t>国、地方公共団体及び国民の役割</a:t>
            </a:r>
            <a:endParaRPr kumimoji="1" lang="ja-JP" altLang="en-US" b="1" dirty="0"/>
          </a:p>
        </p:txBody>
      </p:sp>
      <p:graphicFrame>
        <p:nvGraphicFramePr>
          <p:cNvPr id="4" name="表 3">
            <a:extLst>
              <a:ext uri="{FF2B5EF4-FFF2-40B4-BE49-F238E27FC236}">
                <a16:creationId xmlns:a16="http://schemas.microsoft.com/office/drawing/2014/main" id="{456DA51D-E47E-3111-A82E-03A8AB7ABBE3}"/>
              </a:ext>
            </a:extLst>
          </p:cNvPr>
          <p:cNvGraphicFramePr>
            <a:graphicFrameLocks noGrp="1"/>
          </p:cNvGraphicFramePr>
          <p:nvPr>
            <p:extLst>
              <p:ext uri="{D42A27DB-BD31-4B8C-83A1-F6EECF244321}">
                <p14:modId xmlns:p14="http://schemas.microsoft.com/office/powerpoint/2010/main" val="188599160"/>
              </p:ext>
            </p:extLst>
          </p:nvPr>
        </p:nvGraphicFramePr>
        <p:xfrm>
          <a:off x="694526" y="1559943"/>
          <a:ext cx="10637502" cy="3550188"/>
        </p:xfrm>
        <a:graphic>
          <a:graphicData uri="http://schemas.openxmlformats.org/drawingml/2006/table">
            <a:tbl>
              <a:tblPr firstRow="1" bandRow="1">
                <a:tableStyleId>{21E4AEA4-8DFA-4A89-87EB-49C32662AFE0}</a:tableStyleId>
              </a:tblPr>
              <a:tblGrid>
                <a:gridCol w="1633974">
                  <a:extLst>
                    <a:ext uri="{9D8B030D-6E8A-4147-A177-3AD203B41FA5}">
                      <a16:colId xmlns:a16="http://schemas.microsoft.com/office/drawing/2014/main" val="175702275"/>
                    </a:ext>
                  </a:extLst>
                </a:gridCol>
                <a:gridCol w="9003528">
                  <a:extLst>
                    <a:ext uri="{9D8B030D-6E8A-4147-A177-3AD203B41FA5}">
                      <a16:colId xmlns:a16="http://schemas.microsoft.com/office/drawing/2014/main" val="4234869852"/>
                    </a:ext>
                  </a:extLst>
                </a:gridCol>
              </a:tblGrid>
              <a:tr h="1172748">
                <a:tc>
                  <a:txBody>
                    <a:bodyPr/>
                    <a:lstStyle/>
                    <a:p>
                      <a:pPr algn="ctr"/>
                      <a:r>
                        <a:rPr kumimoji="1" lang="ja-JP" altLang="en-US" sz="3200" dirty="0"/>
                        <a:t>国</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kumimoji="1" lang="ja-JP" altLang="en-US" sz="2400" dirty="0"/>
                        <a:t>・基本理念に基づき、５年毎に男女共同参画基本計画を策定</a:t>
                      </a:r>
                      <a:endParaRPr kumimoji="1" lang="en-US" altLang="ja-JP" sz="2400" dirty="0"/>
                    </a:p>
                    <a:p>
                      <a:r>
                        <a:rPr kumimoji="1" lang="ja-JP" altLang="en-US" sz="2400" dirty="0"/>
                        <a:t>・「積極的改善措置」（注１）を含む男女共同参画社会づく</a:t>
                      </a:r>
                      <a:endParaRPr kumimoji="1" lang="en-US" altLang="ja-JP" sz="2400" dirty="0"/>
                    </a:p>
                    <a:p>
                      <a:r>
                        <a:rPr kumimoji="1" lang="ja-JP" altLang="en-US" sz="2400" dirty="0"/>
                        <a:t>　りのための施策を総合的に策定、実施</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0141104"/>
                  </a:ext>
                </a:extLst>
              </a:tr>
              <a:tr h="1172748">
                <a:tc>
                  <a:txBody>
                    <a:bodyPr/>
                    <a:lstStyle/>
                    <a:p>
                      <a:pPr algn="ctr"/>
                      <a:r>
                        <a:rPr kumimoji="1" lang="ja-JP" altLang="en-US" sz="2400" b="1" dirty="0"/>
                        <a:t>地方</a:t>
                      </a:r>
                      <a:endParaRPr kumimoji="1" lang="en-US" altLang="ja-JP" sz="2400" b="1" dirty="0"/>
                    </a:p>
                    <a:p>
                      <a:pPr algn="ctr"/>
                      <a:r>
                        <a:rPr kumimoji="1" lang="ja-JP" altLang="en-US" sz="2400" b="1" dirty="0"/>
                        <a:t>公共団体</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b="1" dirty="0"/>
                        <a:t>・基本理念に基づき、男女共同参画社会づくりのための施策</a:t>
                      </a:r>
                      <a:endParaRPr kumimoji="1" lang="en-US" altLang="ja-JP" sz="2400" b="1" dirty="0"/>
                    </a:p>
                    <a:p>
                      <a:r>
                        <a:rPr kumimoji="1" lang="ja-JP" altLang="en-US" sz="2400" b="1" dirty="0"/>
                        <a:t>　に取り組む</a:t>
                      </a:r>
                      <a:endParaRPr kumimoji="1" lang="en-US" altLang="ja-JP" sz="2400" b="1" dirty="0"/>
                    </a:p>
                    <a:p>
                      <a:r>
                        <a:rPr kumimoji="1" lang="ja-JP" altLang="en-US" sz="2400" b="1" dirty="0"/>
                        <a:t>・地域の特性を生かした施策の展開</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2620591"/>
                  </a:ext>
                </a:extLst>
              </a:tr>
              <a:tr h="1172748">
                <a:tc>
                  <a:txBody>
                    <a:bodyPr/>
                    <a:lstStyle/>
                    <a:p>
                      <a:pPr algn="ctr"/>
                      <a:r>
                        <a:rPr kumimoji="1" lang="ja-JP" altLang="en-US" sz="3200" b="1" dirty="0"/>
                        <a:t>国民</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kumimoji="1" lang="ja-JP" altLang="en-US" sz="2400" b="1" dirty="0"/>
                        <a:t>・男女共同参画社会づくりに協力することが期待される</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72385005"/>
                  </a:ext>
                </a:extLst>
              </a:tr>
            </a:tbl>
          </a:graphicData>
        </a:graphic>
      </p:graphicFrame>
      <p:sp>
        <p:nvSpPr>
          <p:cNvPr id="8" name="テキスト ボックス 7">
            <a:extLst>
              <a:ext uri="{FF2B5EF4-FFF2-40B4-BE49-F238E27FC236}">
                <a16:creationId xmlns:a16="http://schemas.microsoft.com/office/drawing/2014/main" id="{BC8B997B-9857-0FA4-305D-7C4EE2B5D131}"/>
              </a:ext>
            </a:extLst>
          </p:cNvPr>
          <p:cNvSpPr txBox="1"/>
          <p:nvPr/>
        </p:nvSpPr>
        <p:spPr>
          <a:xfrm>
            <a:off x="694526" y="5197533"/>
            <a:ext cx="10800787" cy="584775"/>
          </a:xfrm>
          <a:prstGeom prst="rect">
            <a:avLst/>
          </a:prstGeom>
          <a:noFill/>
        </p:spPr>
        <p:txBody>
          <a:bodyPr wrap="square">
            <a:spAutoFit/>
          </a:bodyPr>
          <a:lstStyle/>
          <a:p>
            <a:r>
              <a:rPr lang="ja-JP" altLang="en-US" sz="1600" dirty="0"/>
              <a:t>（注１）社会のあらゆる分野における活動参画する機会に係る男女間の格差を改善するために必要な範囲において、</a:t>
            </a:r>
            <a:endParaRPr lang="en-US" altLang="ja-JP" sz="1600" dirty="0"/>
          </a:p>
          <a:p>
            <a:r>
              <a:rPr lang="ja-JP" altLang="en-US" sz="1600" dirty="0"/>
              <a:t>　　　　男女のいずれか一方に対し、当該機会を積極的に提供すること。いわゆるポジティブ・アクション。</a:t>
            </a:r>
          </a:p>
        </p:txBody>
      </p:sp>
      <p:sp>
        <p:nvSpPr>
          <p:cNvPr id="5" name="テキスト ボックス 4">
            <a:extLst>
              <a:ext uri="{FF2B5EF4-FFF2-40B4-BE49-F238E27FC236}">
                <a16:creationId xmlns:a16="http://schemas.microsoft.com/office/drawing/2014/main" id="{C36E50B6-D884-4DEF-8FEA-ED26B1C8C634}"/>
              </a:ext>
            </a:extLst>
          </p:cNvPr>
          <p:cNvSpPr txBox="1"/>
          <p:nvPr/>
        </p:nvSpPr>
        <p:spPr>
          <a:xfrm>
            <a:off x="524462" y="284668"/>
            <a:ext cx="10807566" cy="646331"/>
          </a:xfrm>
          <a:prstGeom prst="rect">
            <a:avLst/>
          </a:prstGeom>
          <a:noFill/>
        </p:spPr>
        <p:txBody>
          <a:bodyPr wrap="square">
            <a:spAutoFit/>
          </a:bodyPr>
          <a:lstStyle/>
          <a:p>
            <a:r>
              <a:rPr lang="ja-JP" altLang="en-US" sz="3600" b="0" i="0" u="none" strike="noStrike" baseline="0" dirty="0">
                <a:solidFill>
                  <a:srgbClr val="000000"/>
                </a:solidFill>
                <a:latin typeface="BIZ UDゴシック" panose="020B0400000000000000" pitchFamily="49" charset="-128"/>
                <a:ea typeface="BIZ UDゴシック" panose="020B0400000000000000" pitchFamily="49" charset="-128"/>
              </a:rPr>
              <a:t>６</a:t>
            </a:r>
            <a:r>
              <a:rPr lang="ja-JP" altLang="en-US" sz="3600" dirty="0">
                <a:solidFill>
                  <a:srgbClr val="000000"/>
                </a:solidFill>
                <a:latin typeface="BIZ UDゴシック" panose="020B0400000000000000" pitchFamily="49" charset="-128"/>
                <a:ea typeface="BIZ UDゴシック" panose="020B0400000000000000" pitchFamily="49" charset="-128"/>
              </a:rPr>
              <a:t>　</a:t>
            </a:r>
            <a:r>
              <a:rPr lang="ja-JP" altLang="en-US" sz="3600" b="0" i="0" u="none" strike="noStrike" baseline="0" dirty="0">
                <a:solidFill>
                  <a:srgbClr val="000000"/>
                </a:solidFill>
                <a:latin typeface="BIZ UDゴシック" panose="020B0400000000000000" pitchFamily="49" charset="-128"/>
                <a:ea typeface="BIZ UDゴシック" panose="020B0400000000000000" pitchFamily="49" charset="-128"/>
              </a:rPr>
              <a:t> なぜ、男女共同参画社会の実現が必要なのか </a:t>
            </a:r>
            <a:endParaRPr lang="ja-JP" altLang="en-US" sz="3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0858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40B07A-A861-E587-268F-2C56E0AB1638}"/>
              </a:ext>
            </a:extLst>
          </p:cNvPr>
          <p:cNvSpPr txBox="1"/>
          <p:nvPr/>
        </p:nvSpPr>
        <p:spPr>
          <a:xfrm>
            <a:off x="204651" y="541983"/>
            <a:ext cx="6103620" cy="461665"/>
          </a:xfrm>
          <a:prstGeom prst="rect">
            <a:avLst/>
          </a:prstGeom>
          <a:noFill/>
        </p:spPr>
        <p:txBody>
          <a:bodyPr wrap="square">
            <a:spAutoFit/>
          </a:bodyPr>
          <a:lstStyle/>
          <a:p>
            <a:r>
              <a:rPr lang="ja-JP" altLang="en-US" sz="2400" b="0" i="0" u="none" strike="noStrike" baseline="0" dirty="0">
                <a:solidFill>
                  <a:srgbClr val="000000"/>
                </a:solidFill>
                <a:latin typeface="BIZ UDゴシック" panose="020B0400000000000000" pitchFamily="49" charset="-128"/>
                <a:ea typeface="BIZ UDゴシック" panose="020B0400000000000000" pitchFamily="49" charset="-128"/>
              </a:rPr>
              <a:t>（２）　埼玉県の取組について </a:t>
            </a:r>
            <a:endParaRPr lang="ja-JP" altLang="en-US" sz="2400" dirty="0">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9F19F60A-E2CB-AC51-4513-7276C3C05F32}"/>
              </a:ext>
            </a:extLst>
          </p:cNvPr>
          <p:cNvSpPr txBox="1"/>
          <p:nvPr/>
        </p:nvSpPr>
        <p:spPr>
          <a:xfrm>
            <a:off x="510194" y="1338147"/>
            <a:ext cx="11171612" cy="1354217"/>
          </a:xfrm>
          <a:prstGeom prst="rect">
            <a:avLst/>
          </a:prstGeom>
          <a:solidFill>
            <a:schemeClr val="accent2">
              <a:lumMod val="20000"/>
              <a:lumOff val="80000"/>
            </a:schemeClr>
          </a:solidFill>
        </p:spPr>
        <p:txBody>
          <a:bodyPr wrap="square">
            <a:spAutoFit/>
          </a:bodyPr>
          <a:lstStyle/>
          <a:p>
            <a:r>
              <a:rPr lang="zh-CN" altLang="en-US" sz="2400" b="1" i="0" u="none" strike="noStrike" baseline="0" dirty="0">
                <a:solidFill>
                  <a:srgbClr val="000000"/>
                </a:solidFill>
                <a:latin typeface="BIZ UDゴシック" panose="020B0400000000000000" pitchFamily="49" charset="-128"/>
                <a:ea typeface="BIZ UDゴシック" panose="020B0400000000000000" pitchFamily="49" charset="-128"/>
              </a:rPr>
              <a:t>埼玉県男女共同参画推進条例 </a:t>
            </a:r>
            <a:endParaRPr lang="en-US" altLang="zh-CN" sz="2400" b="1" i="0" u="none" strike="noStrike" baseline="0" dirty="0">
              <a:solidFill>
                <a:srgbClr val="000000"/>
              </a:solidFill>
              <a:latin typeface="BIZ UDゴシック" panose="020B0400000000000000" pitchFamily="49" charset="-128"/>
              <a:ea typeface="BIZ UDゴシック" panose="020B0400000000000000" pitchFamily="49" charset="-128"/>
            </a:endParaRPr>
          </a:p>
          <a:p>
            <a:endParaRPr lang="zh-CN" altLang="en-US" sz="1800" b="0" i="0" u="none" strike="noStrike" baseline="0" dirty="0">
              <a:solidFill>
                <a:srgbClr val="000000"/>
              </a:solidFill>
              <a:latin typeface="BIZ UDゴシック" panose="020B0400000000000000" pitchFamily="49" charset="-128"/>
              <a:ea typeface="BIZ UDゴシック" panose="020B0400000000000000" pitchFamily="49" charset="-128"/>
            </a:endParaRPr>
          </a:p>
          <a:p>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この条例は</a:t>
            </a:r>
            <a:r>
              <a:rPr lang="ja-JP" altLang="en-US" sz="2000" dirty="0">
                <a:solidFill>
                  <a:srgbClr val="000000"/>
                </a:solidFill>
                <a:latin typeface="BIZ UDゴシック" panose="020B0400000000000000" pitchFamily="49" charset="-128"/>
                <a:ea typeface="BIZ UDゴシック" panose="020B0400000000000000" pitchFamily="49" charset="-128"/>
              </a:rPr>
              <a:t>県、事業者及び県民の責務を明らかにし、男</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女共同参画の推進に関する施策について総合的かつ計画的に推進するために、全国に先駆けて平成</a:t>
            </a:r>
            <a:r>
              <a:rPr lang="en-US" altLang="ja-JP" sz="2000" dirty="0">
                <a:solidFill>
                  <a:srgbClr val="000000"/>
                </a:solidFill>
                <a:latin typeface="BIZ UDゴシック" panose="020B0400000000000000" pitchFamily="49" charset="-128"/>
                <a:ea typeface="BIZ UDゴシック" panose="020B0400000000000000" pitchFamily="49" charset="-128"/>
              </a:rPr>
              <a:t>12</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年</a:t>
            </a:r>
            <a:r>
              <a:rPr lang="en-US" altLang="ja-JP" sz="2000" dirty="0">
                <a:solidFill>
                  <a:srgbClr val="000000"/>
                </a:solidFill>
                <a:latin typeface="BIZ UDゴシック" panose="020B0400000000000000" pitchFamily="49" charset="-128"/>
                <a:ea typeface="BIZ UDゴシック" panose="020B0400000000000000" pitchFamily="49" charset="-128"/>
              </a:rPr>
              <a:t>3</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月に制定されました。 </a:t>
            </a:r>
          </a:p>
        </p:txBody>
      </p:sp>
      <p:sp>
        <p:nvSpPr>
          <p:cNvPr id="9" name="テキスト ボックス 8">
            <a:extLst>
              <a:ext uri="{FF2B5EF4-FFF2-40B4-BE49-F238E27FC236}">
                <a16:creationId xmlns:a16="http://schemas.microsoft.com/office/drawing/2014/main" id="{43A826E3-429B-93DA-2F47-048B30970A92}"/>
              </a:ext>
            </a:extLst>
          </p:cNvPr>
          <p:cNvSpPr txBox="1"/>
          <p:nvPr/>
        </p:nvSpPr>
        <p:spPr>
          <a:xfrm>
            <a:off x="527612" y="3488528"/>
            <a:ext cx="11136775" cy="1969770"/>
          </a:xfrm>
          <a:prstGeom prst="rect">
            <a:avLst/>
          </a:prstGeom>
          <a:solidFill>
            <a:schemeClr val="accent6">
              <a:lumMod val="20000"/>
              <a:lumOff val="80000"/>
            </a:schemeClr>
          </a:solidFill>
        </p:spPr>
        <p:txBody>
          <a:bodyPr wrap="square">
            <a:spAutoFit/>
          </a:bodyPr>
          <a:lstStyle/>
          <a:p>
            <a:r>
              <a:rPr lang="zh-CN" altLang="en-US" sz="2400" b="1" i="0" u="none" strike="noStrike" baseline="0" dirty="0">
                <a:solidFill>
                  <a:srgbClr val="000000"/>
                </a:solidFill>
                <a:latin typeface="BIZ UDゴシック" panose="020B0400000000000000" pitchFamily="49" charset="-128"/>
                <a:ea typeface="BIZ UDゴシック" panose="020B0400000000000000" pitchFamily="49" charset="-128"/>
              </a:rPr>
              <a:t>埼玉県男女共同参画基本計画</a:t>
            </a:r>
            <a:endParaRPr lang="en-US" altLang="zh-CN" sz="2400" b="1" i="0" u="none" strike="noStrike" baseline="0" dirty="0">
              <a:solidFill>
                <a:srgbClr val="000000"/>
              </a:solidFill>
              <a:latin typeface="BIZ UDゴシック" panose="020B0400000000000000" pitchFamily="49" charset="-128"/>
              <a:ea typeface="BIZ UDゴシック" panose="020B0400000000000000" pitchFamily="49" charset="-128"/>
            </a:endParaRPr>
          </a:p>
          <a:p>
            <a:endParaRPr lang="en-US" altLang="zh-CN" dirty="0">
              <a:solidFill>
                <a:srgbClr val="000000"/>
              </a:solidFill>
              <a:latin typeface="BIZ UDゴシック" panose="020B0400000000000000" pitchFamily="49" charset="-128"/>
              <a:ea typeface="BIZ UDゴシック" panose="020B0400000000000000" pitchFamily="49" charset="-128"/>
            </a:endParaRPr>
          </a:p>
          <a:p>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男女共同参画社会基本法及び埼玉県男女共同参画推進条例に基づき、</a:t>
            </a:r>
            <a:r>
              <a:rPr lang="ja-JP" altLang="en-US" sz="2000" dirty="0">
                <a:solidFill>
                  <a:srgbClr val="000000"/>
                </a:solidFill>
                <a:latin typeface="BIZ UDゴシック" panose="020B0400000000000000" pitchFamily="49" charset="-128"/>
                <a:ea typeface="BIZ UDゴシック" panose="020B0400000000000000" pitchFamily="49" charset="-128"/>
              </a:rPr>
              <a:t>男女共同参画の推進に関する施策を総合的かつ計画的に推進するための基本的な計画として、平成</a:t>
            </a:r>
            <a:r>
              <a:rPr lang="en-US" altLang="ja-JP" sz="2000" b="0" i="0" u="none" strike="noStrike" baseline="0" dirty="0">
                <a:solidFill>
                  <a:srgbClr val="000000"/>
                </a:solidFill>
                <a:latin typeface="BIZ UDゴシック" panose="020B0400000000000000" pitchFamily="49" charset="-128"/>
                <a:ea typeface="BIZ UDゴシック" panose="020B0400000000000000" pitchFamily="49" charset="-128"/>
              </a:rPr>
              <a:t>14</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年</a:t>
            </a:r>
            <a:r>
              <a:rPr lang="en-US" altLang="ja-JP" sz="2000" b="0" i="0" u="none" strike="noStrike" baseline="0" dirty="0">
                <a:solidFill>
                  <a:srgbClr val="000000"/>
                </a:solidFill>
                <a:latin typeface="BIZ UDゴシック" panose="020B0400000000000000" pitchFamily="49" charset="-128"/>
                <a:ea typeface="BIZ UDゴシック" panose="020B0400000000000000" pitchFamily="49" charset="-128"/>
              </a:rPr>
              <a:t>2</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月に「埼玉県男女共同参画推進プラン </a:t>
            </a:r>
            <a:r>
              <a:rPr lang="en-US" altLang="ja-JP" sz="2000" b="0" i="0" u="none" strike="noStrike" baseline="0" dirty="0">
                <a:solidFill>
                  <a:srgbClr val="000000"/>
                </a:solidFill>
                <a:latin typeface="BIZ UDゴシック" panose="020B0400000000000000" pitchFamily="49" charset="-128"/>
                <a:ea typeface="BIZ UDゴシック" panose="020B0400000000000000" pitchFamily="49" charset="-128"/>
              </a:rPr>
              <a:t>2010</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」を策定しました</a:t>
            </a:r>
            <a:r>
              <a:rPr lang="ja-JP" altLang="en-US" sz="2000" dirty="0">
                <a:solidFill>
                  <a:srgbClr val="000000"/>
                </a:solidFill>
                <a:latin typeface="BIZ UDゴシック" panose="020B0400000000000000" pitchFamily="49" charset="-128"/>
                <a:ea typeface="BIZ UDゴシック" panose="020B0400000000000000" pitchFamily="49" charset="-128"/>
              </a:rPr>
              <a:t>。最新の「</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埼玉県男女共同参画基本計画」については、令和</a:t>
            </a:r>
            <a:r>
              <a:rPr lang="en-US" altLang="ja-JP" sz="2000" b="0" i="0" u="none" strike="noStrike" baseline="0" dirty="0">
                <a:solidFill>
                  <a:srgbClr val="000000"/>
                </a:solidFill>
                <a:latin typeface="BIZ UDゴシック" panose="020B0400000000000000" pitchFamily="49" charset="-128"/>
                <a:ea typeface="BIZ UDゴシック" panose="020B0400000000000000" pitchFamily="49" charset="-128"/>
              </a:rPr>
              <a:t>4</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年</a:t>
            </a:r>
            <a:r>
              <a:rPr lang="en-US" altLang="ja-JP" sz="2000" b="0" i="0" u="none" strike="noStrike" baseline="0" dirty="0">
                <a:solidFill>
                  <a:srgbClr val="000000"/>
                </a:solidFill>
                <a:latin typeface="BIZ UDゴシック" panose="020B0400000000000000" pitchFamily="49" charset="-128"/>
                <a:ea typeface="BIZ UDゴシック" panose="020B0400000000000000" pitchFamily="49" charset="-128"/>
              </a:rPr>
              <a:t>3</a:t>
            </a:r>
            <a:r>
              <a:rPr lang="ja-JP" altLang="en-US" sz="2000" b="0" i="0" u="none" strike="noStrike" baseline="0" dirty="0">
                <a:solidFill>
                  <a:srgbClr val="000000"/>
                </a:solidFill>
                <a:latin typeface="BIZ UDゴシック" panose="020B0400000000000000" pitchFamily="49" charset="-128"/>
                <a:ea typeface="BIZ UDゴシック" panose="020B0400000000000000" pitchFamily="49" charset="-128"/>
              </a:rPr>
              <a:t>月に策定されました。</a:t>
            </a:r>
            <a:endParaRPr lang="ja-JP" altLang="en-US" sz="20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5478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7C2ED-068D-FA5E-79F4-E21E5F536ED7}"/>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1B76AC-7D7F-FC9A-8833-8BB3FA5BD815}"/>
              </a:ext>
            </a:extLst>
          </p:cNvPr>
          <p:cNvSpPr txBox="1"/>
          <p:nvPr/>
        </p:nvSpPr>
        <p:spPr>
          <a:xfrm>
            <a:off x="204651" y="541983"/>
            <a:ext cx="6103620" cy="461665"/>
          </a:xfrm>
          <a:prstGeom prst="rect">
            <a:avLst/>
          </a:prstGeom>
          <a:noFill/>
        </p:spPr>
        <p:txBody>
          <a:bodyPr wrap="square">
            <a:spAutoFit/>
          </a:bodyPr>
          <a:lstStyle/>
          <a:p>
            <a:r>
              <a:rPr lang="ja-JP" altLang="en-US" sz="2400" b="0" i="0" u="none" strike="noStrike" baseline="0" dirty="0">
                <a:solidFill>
                  <a:srgbClr val="000000"/>
                </a:solidFill>
                <a:latin typeface="BIZ UDゴシック" panose="020B0400000000000000" pitchFamily="49" charset="-128"/>
                <a:ea typeface="BIZ UDゴシック" panose="020B0400000000000000" pitchFamily="49" charset="-128"/>
              </a:rPr>
              <a:t>（２）　埼玉県の取組について </a:t>
            </a:r>
            <a:endParaRPr lang="ja-JP" altLang="en-US" sz="2400" dirty="0">
              <a:latin typeface="BIZ UDゴシック" panose="020B0400000000000000" pitchFamily="49" charset="-128"/>
              <a:ea typeface="BIZ UDゴシック" panose="020B0400000000000000" pitchFamily="49" charset="-128"/>
            </a:endParaRPr>
          </a:p>
        </p:txBody>
      </p:sp>
      <p:pic>
        <p:nvPicPr>
          <p:cNvPr id="3" name="図 2">
            <a:extLst>
              <a:ext uri="{FF2B5EF4-FFF2-40B4-BE49-F238E27FC236}">
                <a16:creationId xmlns:a16="http://schemas.microsoft.com/office/drawing/2014/main" id="{F6C6FCEA-84DD-07DC-4ABA-F29F0E677301}"/>
              </a:ext>
            </a:extLst>
          </p:cNvPr>
          <p:cNvPicPr>
            <a:picLocks noChangeAspect="1"/>
          </p:cNvPicPr>
          <p:nvPr/>
        </p:nvPicPr>
        <p:blipFill>
          <a:blip r:embed="rId3"/>
          <a:stretch>
            <a:fillRect/>
          </a:stretch>
        </p:blipFill>
        <p:spPr>
          <a:xfrm>
            <a:off x="5063067" y="-31373"/>
            <a:ext cx="6502400" cy="6889373"/>
          </a:xfrm>
          <a:prstGeom prst="rect">
            <a:avLst/>
          </a:prstGeom>
        </p:spPr>
      </p:pic>
      <p:sp>
        <p:nvSpPr>
          <p:cNvPr id="6" name="テキスト ボックス 5">
            <a:extLst>
              <a:ext uri="{FF2B5EF4-FFF2-40B4-BE49-F238E27FC236}">
                <a16:creationId xmlns:a16="http://schemas.microsoft.com/office/drawing/2014/main" id="{57990005-32E7-10E5-52B2-2D0B0E030B98}"/>
              </a:ext>
            </a:extLst>
          </p:cNvPr>
          <p:cNvSpPr txBox="1"/>
          <p:nvPr/>
        </p:nvSpPr>
        <p:spPr>
          <a:xfrm>
            <a:off x="433856" y="1484671"/>
            <a:ext cx="4400007" cy="369332"/>
          </a:xfrm>
          <a:prstGeom prst="rect">
            <a:avLst/>
          </a:prstGeom>
          <a:noFill/>
        </p:spPr>
        <p:txBody>
          <a:bodyPr wrap="square">
            <a:spAutoFit/>
          </a:bodyPr>
          <a:lstStyle/>
          <a:p>
            <a:r>
              <a:rPr lang="zh-CN" altLang="en-US" sz="1800" b="1" dirty="0">
                <a:solidFill>
                  <a:srgbClr val="000000"/>
                </a:solidFill>
                <a:latin typeface="BIZ UDゴシック" panose="020B0400000000000000" pitchFamily="49" charset="-128"/>
                <a:ea typeface="BIZ UDゴシック" panose="020B0400000000000000" pitchFamily="49" charset="-128"/>
              </a:rPr>
              <a:t>埼玉県男女共同参画推進条例</a:t>
            </a:r>
            <a:r>
              <a:rPr lang="ja-JP" altLang="en-US" sz="1800" b="1" dirty="0">
                <a:solidFill>
                  <a:srgbClr val="000000"/>
                </a:solidFill>
                <a:latin typeface="BIZ UDゴシック" panose="020B0400000000000000" pitchFamily="49" charset="-128"/>
                <a:ea typeface="BIZ UDゴシック" panose="020B0400000000000000" pitchFamily="49" charset="-128"/>
              </a:rPr>
              <a:t>の</a:t>
            </a:r>
            <a:r>
              <a:rPr lang="ja-JP" altLang="en-US" b="1" dirty="0">
                <a:solidFill>
                  <a:srgbClr val="000000"/>
                </a:solidFill>
                <a:latin typeface="BIZ UDゴシック" panose="020B0400000000000000" pitchFamily="49" charset="-128"/>
                <a:ea typeface="BIZ UDゴシック" panose="020B0400000000000000" pitchFamily="49" charset="-128"/>
              </a:rPr>
              <a:t>全体像</a:t>
            </a:r>
            <a:endParaRPr lang="ja-JP" altLang="en-US" dirty="0"/>
          </a:p>
        </p:txBody>
      </p:sp>
      <p:sp>
        <p:nvSpPr>
          <p:cNvPr id="4" name="テキスト ボックス 3">
            <a:extLst>
              <a:ext uri="{FF2B5EF4-FFF2-40B4-BE49-F238E27FC236}">
                <a16:creationId xmlns:a16="http://schemas.microsoft.com/office/drawing/2014/main" id="{F49208DE-1969-ABF2-7BA2-12BB79B1A366}"/>
              </a:ext>
            </a:extLst>
          </p:cNvPr>
          <p:cNvSpPr txBox="1"/>
          <p:nvPr/>
        </p:nvSpPr>
        <p:spPr>
          <a:xfrm>
            <a:off x="204651" y="5254427"/>
            <a:ext cx="4858416" cy="923330"/>
          </a:xfrm>
          <a:prstGeom prst="rect">
            <a:avLst/>
          </a:prstGeom>
          <a:noFill/>
        </p:spPr>
        <p:txBody>
          <a:bodyPr wrap="square">
            <a:spAutoFit/>
          </a:bodyPr>
          <a:lstStyle/>
          <a:p>
            <a:r>
              <a:rPr lang="ja-JP" altLang="en-US" dirty="0"/>
              <a:t>出典：</a:t>
            </a:r>
            <a:r>
              <a:rPr lang="en-US" altLang="ja-JP" dirty="0"/>
              <a:t>『</a:t>
            </a:r>
            <a:r>
              <a:rPr lang="ja-JP" altLang="en-US" dirty="0"/>
              <a:t>埼玉県男女共同参画基本計画</a:t>
            </a:r>
            <a:endParaRPr lang="en-US" altLang="ja-JP" dirty="0"/>
          </a:p>
          <a:p>
            <a:r>
              <a:rPr lang="ja-JP" altLang="en-US" dirty="0"/>
              <a:t>　　　（令和４年度～令和８年度）</a:t>
            </a:r>
            <a:r>
              <a:rPr lang="en-US" altLang="ja-JP" dirty="0"/>
              <a:t>』</a:t>
            </a:r>
          </a:p>
          <a:p>
            <a:r>
              <a:rPr lang="en-US" altLang="ja-JP" dirty="0"/>
              <a:t> </a:t>
            </a:r>
            <a:r>
              <a:rPr lang="ja-JP" altLang="en-US" dirty="0"/>
              <a:t>埼玉県県民生活部 人権・男女共同参画課</a:t>
            </a:r>
          </a:p>
        </p:txBody>
      </p:sp>
    </p:spTree>
    <p:extLst>
      <p:ext uri="{BB962C8B-B14F-4D97-AF65-F5344CB8AC3E}">
        <p14:creationId xmlns:p14="http://schemas.microsoft.com/office/powerpoint/2010/main" val="79091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C451B-44FF-9EB0-4833-AEB8526E8A51}"/>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E074EC8-F1BC-8A12-BB42-4487A06B8901}"/>
              </a:ext>
            </a:extLst>
          </p:cNvPr>
          <p:cNvSpPr txBox="1"/>
          <p:nvPr/>
        </p:nvSpPr>
        <p:spPr>
          <a:xfrm>
            <a:off x="390624" y="449650"/>
            <a:ext cx="6103620" cy="461665"/>
          </a:xfrm>
          <a:prstGeom prst="rect">
            <a:avLst/>
          </a:prstGeom>
          <a:noFill/>
        </p:spPr>
        <p:txBody>
          <a:bodyPr wrap="square">
            <a:spAutoFit/>
          </a:bodyPr>
          <a:lstStyle/>
          <a:p>
            <a:r>
              <a:rPr lang="ja-JP" altLang="en-US" sz="2400" b="0" i="0" u="none" strike="noStrike" baseline="0" dirty="0">
                <a:solidFill>
                  <a:srgbClr val="000000"/>
                </a:solidFill>
                <a:latin typeface="BIZ UDゴシック" panose="020B0400000000000000" pitchFamily="49" charset="-128"/>
                <a:ea typeface="BIZ UDゴシック" panose="020B0400000000000000" pitchFamily="49" charset="-128"/>
              </a:rPr>
              <a:t>（２）　埼玉県の取組について </a:t>
            </a:r>
            <a:endParaRPr lang="ja-JP" altLang="en-US" sz="24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F11C0FE9-C295-48FD-9AE9-84A058C27D1B}"/>
              </a:ext>
            </a:extLst>
          </p:cNvPr>
          <p:cNvSpPr txBox="1"/>
          <p:nvPr/>
        </p:nvSpPr>
        <p:spPr>
          <a:xfrm>
            <a:off x="576597" y="911315"/>
            <a:ext cx="5731674" cy="461665"/>
          </a:xfrm>
          <a:prstGeom prst="rect">
            <a:avLst/>
          </a:prstGeom>
          <a:solidFill>
            <a:schemeClr val="accent2">
              <a:lumMod val="20000"/>
              <a:lumOff val="80000"/>
            </a:schemeClr>
          </a:solidFill>
        </p:spPr>
        <p:txBody>
          <a:bodyPr wrap="square">
            <a:spAutoFit/>
          </a:bodyPr>
          <a:lstStyle/>
          <a:p>
            <a:r>
              <a:rPr lang="zh-CN" altLang="en-US" sz="2400" b="1" dirty="0">
                <a:solidFill>
                  <a:srgbClr val="000000"/>
                </a:solidFill>
                <a:latin typeface="BIZ UDゴシック" panose="020B0400000000000000" pitchFamily="49" charset="-128"/>
                <a:ea typeface="BIZ UDゴシック" panose="020B0400000000000000" pitchFamily="49" charset="-128"/>
              </a:rPr>
              <a:t>埼玉県男女共同参画推進条例</a:t>
            </a:r>
            <a:r>
              <a:rPr lang="ja-JP" altLang="en-US" sz="2400" b="1" dirty="0">
                <a:solidFill>
                  <a:srgbClr val="000000"/>
                </a:solidFill>
                <a:latin typeface="BIZ UDゴシック" panose="020B0400000000000000" pitchFamily="49" charset="-128"/>
                <a:ea typeface="BIZ UDゴシック" panose="020B0400000000000000" pitchFamily="49" charset="-128"/>
              </a:rPr>
              <a:t>の基本理念</a:t>
            </a:r>
            <a:endParaRPr lang="en-US" altLang="zh-CN" sz="2400" b="1" dirty="0">
              <a:solidFill>
                <a:srgbClr val="000000"/>
              </a:solidFill>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BD0D7BC5-A699-9833-7F2F-17A9B5889166}"/>
              </a:ext>
            </a:extLst>
          </p:cNvPr>
          <p:cNvSpPr txBox="1"/>
          <p:nvPr/>
        </p:nvSpPr>
        <p:spPr>
          <a:xfrm>
            <a:off x="576597" y="1512683"/>
            <a:ext cx="8257160" cy="4154984"/>
          </a:xfrm>
          <a:prstGeom prst="rect">
            <a:avLst/>
          </a:prstGeom>
          <a:solidFill>
            <a:schemeClr val="accent2">
              <a:lumMod val="20000"/>
              <a:lumOff val="80000"/>
            </a:schemeClr>
          </a:solidFill>
        </p:spPr>
        <p:txBody>
          <a:bodyPr wrap="square" rtlCol="0">
            <a:spAutoFit/>
          </a:bodyPr>
          <a:lstStyle/>
          <a:p>
            <a:r>
              <a:rPr kumimoji="1" lang="ja-JP" altLang="en-US" sz="2400" b="1" dirty="0"/>
              <a:t>１　男女の人権の尊重</a:t>
            </a:r>
            <a:endParaRPr kumimoji="1" lang="en-US" altLang="ja-JP" sz="2400" b="1" dirty="0"/>
          </a:p>
          <a:p>
            <a:r>
              <a:rPr kumimoji="1" lang="ja-JP" altLang="en-US" sz="2400" b="1" dirty="0"/>
              <a:t> 　</a:t>
            </a:r>
          </a:p>
          <a:p>
            <a:r>
              <a:rPr kumimoji="1" lang="ja-JP" altLang="en-US" sz="2400" b="1" dirty="0"/>
              <a:t>２　社会における制度や慣行についての配慮</a:t>
            </a:r>
            <a:endParaRPr kumimoji="1" lang="en-US" altLang="ja-JP" sz="2400" b="1" dirty="0"/>
          </a:p>
          <a:p>
            <a:endParaRPr kumimoji="1" lang="ja-JP" altLang="en-US" sz="2400" b="1" dirty="0"/>
          </a:p>
          <a:p>
            <a:r>
              <a:rPr kumimoji="1" lang="ja-JP" altLang="en-US" sz="2400" b="1" dirty="0"/>
              <a:t>３　政策や方針の立案及び決定への共同参画 　</a:t>
            </a:r>
            <a:endParaRPr kumimoji="1" lang="en-US" altLang="ja-JP" sz="2400" b="1" dirty="0"/>
          </a:p>
          <a:p>
            <a:endParaRPr kumimoji="1" lang="ja-JP" altLang="en-US" sz="2400" b="1" dirty="0"/>
          </a:p>
          <a:p>
            <a:r>
              <a:rPr kumimoji="1" lang="ja-JP" altLang="en-US" sz="2400" b="1" dirty="0"/>
              <a:t>４　家庭生活における活動と社会生活における活動の両立</a:t>
            </a:r>
            <a:endParaRPr kumimoji="1" lang="en-US" altLang="ja-JP" sz="2400" b="1" dirty="0"/>
          </a:p>
          <a:p>
            <a:endParaRPr kumimoji="1" lang="ja-JP" altLang="en-US" sz="2400" b="1" dirty="0"/>
          </a:p>
          <a:p>
            <a:r>
              <a:rPr kumimoji="1" lang="ja-JP" altLang="en-US" sz="2400" b="1" dirty="0"/>
              <a:t>５　生涯にわたる性と生殖に関する健康と権利の尊重</a:t>
            </a:r>
            <a:endParaRPr kumimoji="1" lang="en-US" altLang="ja-JP" sz="2400" b="1" dirty="0"/>
          </a:p>
          <a:p>
            <a:endParaRPr kumimoji="1" lang="en-US" altLang="ja-JP" sz="2400" b="1" dirty="0"/>
          </a:p>
          <a:p>
            <a:r>
              <a:rPr kumimoji="1" lang="ja-JP" altLang="en-US" sz="2400" b="1" dirty="0"/>
              <a:t>６　国際的協力</a:t>
            </a:r>
          </a:p>
        </p:txBody>
      </p:sp>
      <p:sp>
        <p:nvSpPr>
          <p:cNvPr id="8" name="矢印: 下 7">
            <a:extLst>
              <a:ext uri="{FF2B5EF4-FFF2-40B4-BE49-F238E27FC236}">
                <a16:creationId xmlns:a16="http://schemas.microsoft.com/office/drawing/2014/main" id="{07F1F9A7-F5A3-1CD5-A91B-687551EEBEC1}"/>
              </a:ext>
            </a:extLst>
          </p:cNvPr>
          <p:cNvSpPr/>
          <p:nvPr/>
        </p:nvSpPr>
        <p:spPr>
          <a:xfrm>
            <a:off x="4718957" y="5486400"/>
            <a:ext cx="2286000" cy="13716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次のスライドへ</a:t>
            </a:r>
          </a:p>
        </p:txBody>
      </p:sp>
    </p:spTree>
    <p:extLst>
      <p:ext uri="{BB962C8B-B14F-4D97-AF65-F5344CB8AC3E}">
        <p14:creationId xmlns:p14="http://schemas.microsoft.com/office/powerpoint/2010/main" val="1152602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8731E-4854-B974-3562-8BA3E18459DF}"/>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934557F-C69E-A502-3B1E-648A714681E2}"/>
              </a:ext>
            </a:extLst>
          </p:cNvPr>
          <p:cNvSpPr txBox="1"/>
          <p:nvPr/>
        </p:nvSpPr>
        <p:spPr>
          <a:xfrm>
            <a:off x="390793" y="331716"/>
            <a:ext cx="6103620" cy="461665"/>
          </a:xfrm>
          <a:prstGeom prst="rect">
            <a:avLst/>
          </a:prstGeom>
          <a:noFill/>
        </p:spPr>
        <p:txBody>
          <a:bodyPr wrap="square">
            <a:spAutoFit/>
          </a:bodyPr>
          <a:lstStyle/>
          <a:p>
            <a:r>
              <a:rPr lang="ja-JP" altLang="en-US" sz="2400" b="0" i="0" u="none" strike="noStrike" baseline="0" dirty="0">
                <a:solidFill>
                  <a:srgbClr val="000000"/>
                </a:solidFill>
                <a:latin typeface="BIZ UDゴシック" panose="020B0400000000000000" pitchFamily="49" charset="-128"/>
                <a:ea typeface="BIZ UDゴシック" panose="020B0400000000000000" pitchFamily="49" charset="-128"/>
              </a:rPr>
              <a:t>（２）　埼玉県の取組について </a:t>
            </a:r>
            <a:endParaRPr lang="ja-JP" altLang="en-US" sz="24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77828C43-6FD8-E428-762B-07805E4D68EB}"/>
              </a:ext>
            </a:extLst>
          </p:cNvPr>
          <p:cNvSpPr txBox="1"/>
          <p:nvPr/>
        </p:nvSpPr>
        <p:spPr>
          <a:xfrm>
            <a:off x="576597" y="911315"/>
            <a:ext cx="11158372" cy="461665"/>
          </a:xfrm>
          <a:prstGeom prst="rect">
            <a:avLst/>
          </a:prstGeom>
          <a:solidFill>
            <a:schemeClr val="accent2">
              <a:lumMod val="20000"/>
              <a:lumOff val="80000"/>
            </a:schemeClr>
          </a:solidFill>
        </p:spPr>
        <p:txBody>
          <a:bodyPr wrap="square">
            <a:spAutoFit/>
          </a:bodyPr>
          <a:lstStyle/>
          <a:p>
            <a:r>
              <a:rPr lang="zh-CN" altLang="en-US" sz="2400" b="1" dirty="0">
                <a:solidFill>
                  <a:srgbClr val="000000"/>
                </a:solidFill>
                <a:latin typeface="BIZ UDゴシック" panose="020B0400000000000000" pitchFamily="49" charset="-128"/>
                <a:ea typeface="BIZ UDゴシック" panose="020B0400000000000000" pitchFamily="49" charset="-128"/>
              </a:rPr>
              <a:t>埼玉県男女共同参画推進条例</a:t>
            </a:r>
            <a:r>
              <a:rPr lang="ja-JP" altLang="en-US" sz="2400" b="1" dirty="0">
                <a:solidFill>
                  <a:srgbClr val="000000"/>
                </a:solidFill>
                <a:latin typeface="BIZ UDゴシック" panose="020B0400000000000000" pitchFamily="49" charset="-128"/>
                <a:ea typeface="BIZ UDゴシック" panose="020B0400000000000000" pitchFamily="49" charset="-128"/>
              </a:rPr>
              <a:t>の目指す姿・計画の基本目標</a:t>
            </a:r>
            <a:endParaRPr lang="en-US" altLang="zh-CN" sz="2400" b="1" dirty="0">
              <a:solidFill>
                <a:srgbClr val="000000"/>
              </a:solidFill>
              <a:latin typeface="BIZ UDゴシック" panose="020B0400000000000000" pitchFamily="49" charset="-128"/>
              <a:ea typeface="BIZ UDゴシック" panose="020B0400000000000000" pitchFamily="49" charset="-128"/>
            </a:endParaRPr>
          </a:p>
        </p:txBody>
      </p:sp>
      <p:graphicFrame>
        <p:nvGraphicFramePr>
          <p:cNvPr id="7" name="表 6">
            <a:extLst>
              <a:ext uri="{FF2B5EF4-FFF2-40B4-BE49-F238E27FC236}">
                <a16:creationId xmlns:a16="http://schemas.microsoft.com/office/drawing/2014/main" id="{43414F57-2BBC-5AF1-E50E-C41D6130DECA}"/>
              </a:ext>
            </a:extLst>
          </p:cNvPr>
          <p:cNvGraphicFramePr>
            <a:graphicFrameLocks noGrp="1"/>
          </p:cNvGraphicFramePr>
          <p:nvPr>
            <p:extLst>
              <p:ext uri="{D42A27DB-BD31-4B8C-83A1-F6EECF244321}">
                <p14:modId xmlns:p14="http://schemas.microsoft.com/office/powerpoint/2010/main" val="2076851681"/>
              </p:ext>
            </p:extLst>
          </p:nvPr>
        </p:nvGraphicFramePr>
        <p:xfrm>
          <a:off x="652966" y="1529015"/>
          <a:ext cx="11082003" cy="4100706"/>
        </p:xfrm>
        <a:graphic>
          <a:graphicData uri="http://schemas.openxmlformats.org/drawingml/2006/table">
            <a:tbl>
              <a:tblPr firstRow="1" bandRow="1">
                <a:tableStyleId>{5C22544A-7EE6-4342-B048-85BDC9FD1C3A}</a:tableStyleId>
              </a:tblPr>
              <a:tblGrid>
                <a:gridCol w="3249563">
                  <a:extLst>
                    <a:ext uri="{9D8B030D-6E8A-4147-A177-3AD203B41FA5}">
                      <a16:colId xmlns:a16="http://schemas.microsoft.com/office/drawing/2014/main" val="3047983601"/>
                    </a:ext>
                  </a:extLst>
                </a:gridCol>
                <a:gridCol w="751114">
                  <a:extLst>
                    <a:ext uri="{9D8B030D-6E8A-4147-A177-3AD203B41FA5}">
                      <a16:colId xmlns:a16="http://schemas.microsoft.com/office/drawing/2014/main" val="2434973075"/>
                    </a:ext>
                  </a:extLst>
                </a:gridCol>
                <a:gridCol w="7081326">
                  <a:extLst>
                    <a:ext uri="{9D8B030D-6E8A-4147-A177-3AD203B41FA5}">
                      <a16:colId xmlns:a16="http://schemas.microsoft.com/office/drawing/2014/main" val="2746059786"/>
                    </a:ext>
                  </a:extLst>
                </a:gridCol>
              </a:tblGrid>
              <a:tr h="547214">
                <a:tc>
                  <a:txBody>
                    <a:bodyPr/>
                    <a:lstStyle/>
                    <a:p>
                      <a:pPr algn="ctr"/>
                      <a:r>
                        <a:rPr kumimoji="1" lang="ja-JP" altLang="en-US" sz="2800" dirty="0"/>
                        <a:t>目指す姿</a:t>
                      </a:r>
                    </a:p>
                  </a:txBody>
                  <a:tcPr anchor="ctr"/>
                </a:tc>
                <a:tc>
                  <a:txBody>
                    <a:bodyPr/>
                    <a:lstStyle/>
                    <a:p>
                      <a:endParaRPr kumimoji="1" lang="ja-JP" altLang="en-US" dirty="0"/>
                    </a:p>
                  </a:txBody>
                  <a:tcPr>
                    <a:noFill/>
                  </a:tcPr>
                </a:tc>
                <a:tc>
                  <a:txBody>
                    <a:bodyPr/>
                    <a:lstStyle/>
                    <a:p>
                      <a:pPr algn="ctr"/>
                      <a:r>
                        <a:rPr kumimoji="1" lang="ja-JP" altLang="en-US" sz="3200" dirty="0"/>
                        <a:t>計画の基本目標</a:t>
                      </a:r>
                    </a:p>
                  </a:txBody>
                  <a:tcPr anchor="ctr"/>
                </a:tc>
                <a:extLst>
                  <a:ext uri="{0D108BD9-81ED-4DB2-BD59-A6C34878D82A}">
                    <a16:rowId xmlns:a16="http://schemas.microsoft.com/office/drawing/2014/main" val="4087941823"/>
                  </a:ext>
                </a:extLst>
              </a:tr>
              <a:tr h="662417">
                <a:tc>
                  <a:txBody>
                    <a:bodyPr/>
                    <a:lstStyle/>
                    <a:p>
                      <a:pPr marL="342900" indent="-342900">
                        <a:buAutoNum type="arabicPlain"/>
                      </a:pPr>
                      <a:r>
                        <a:rPr kumimoji="1" lang="ja-JP" altLang="en-US" sz="2000" dirty="0"/>
                        <a:t>あらゆる分野における</a:t>
                      </a:r>
                      <a:endParaRPr kumimoji="1" lang="en-US" altLang="ja-JP" sz="2000" dirty="0"/>
                    </a:p>
                    <a:p>
                      <a:pPr marL="0" indent="0">
                        <a:buNone/>
                      </a:pPr>
                      <a:r>
                        <a:rPr kumimoji="1" lang="ja-JP" altLang="en-US" sz="2000" dirty="0"/>
                        <a:t>　男女共同参画</a:t>
                      </a:r>
                      <a:endParaRPr kumimoji="1" lang="en-US" altLang="ja-JP" sz="2000" dirty="0"/>
                    </a:p>
                  </a:txBody>
                  <a:tcPr/>
                </a:tc>
                <a:tc>
                  <a:txBody>
                    <a:bodyPr/>
                    <a:lstStyle/>
                    <a:p>
                      <a:endParaRPr kumimoji="1" lang="ja-JP" altLang="en-US" dirty="0"/>
                    </a:p>
                  </a:txBody>
                  <a:tcPr/>
                </a:tc>
                <a:tc>
                  <a:txBody>
                    <a:bodyPr/>
                    <a:lstStyle/>
                    <a:p>
                      <a:r>
                        <a:rPr kumimoji="1" lang="en-US" altLang="ja-JP" sz="2000" dirty="0"/>
                        <a:t>Ⅰ</a:t>
                      </a:r>
                      <a:r>
                        <a:rPr kumimoji="1" lang="ja-JP" altLang="en-US" sz="2000" dirty="0"/>
                        <a:t>－１　政策や方針の立案及び決定への女性の参画拡大</a:t>
                      </a:r>
                      <a:endParaRPr kumimoji="1" lang="en-US" altLang="ja-JP" sz="2000" dirty="0"/>
                    </a:p>
                    <a:p>
                      <a:r>
                        <a:rPr kumimoji="1" lang="en-US" altLang="ja-JP" sz="2000" dirty="0"/>
                        <a:t>Ⅰ</a:t>
                      </a:r>
                      <a:r>
                        <a:rPr kumimoji="1" lang="ja-JP" altLang="en-US" sz="2000" dirty="0"/>
                        <a:t>－２　家庭と地域活動への男性の参画拡大</a:t>
                      </a:r>
                    </a:p>
                  </a:txBody>
                  <a:tcPr/>
                </a:tc>
                <a:extLst>
                  <a:ext uri="{0D108BD9-81ED-4DB2-BD59-A6C34878D82A}">
                    <a16:rowId xmlns:a16="http://schemas.microsoft.com/office/drawing/2014/main" val="2684796913"/>
                  </a:ext>
                </a:extLst>
              </a:tr>
              <a:tr h="662417">
                <a:tc>
                  <a:txBody>
                    <a:bodyPr/>
                    <a:lstStyle/>
                    <a:p>
                      <a:r>
                        <a:rPr kumimoji="1" lang="en-US" altLang="ja-JP" sz="2000" dirty="0"/>
                        <a:t>Ⅱ</a:t>
                      </a:r>
                      <a:r>
                        <a:rPr kumimoji="1" lang="ja-JP" altLang="en-US" sz="2000" dirty="0"/>
                        <a:t>　経済社会における</a:t>
                      </a:r>
                      <a:endParaRPr kumimoji="1" lang="en-US" altLang="ja-JP" sz="2000" dirty="0"/>
                    </a:p>
                    <a:p>
                      <a:r>
                        <a:rPr kumimoji="1" lang="ja-JP" altLang="en-US" sz="2000" dirty="0"/>
                        <a:t>　女性活躍の拡大</a:t>
                      </a:r>
                    </a:p>
                  </a:txBody>
                  <a:tcPr/>
                </a:tc>
                <a:tc>
                  <a:txBody>
                    <a:bodyPr/>
                    <a:lstStyle/>
                    <a:p>
                      <a:endParaRPr kumimoji="1" lang="ja-JP" altLang="en-US" dirty="0"/>
                    </a:p>
                  </a:txBody>
                  <a:tcPr/>
                </a:tc>
                <a:tc>
                  <a:txBody>
                    <a:bodyPr/>
                    <a:lstStyle/>
                    <a:p>
                      <a:r>
                        <a:rPr kumimoji="1" lang="en-US" altLang="ja-JP" sz="2000" dirty="0"/>
                        <a:t>Ⅱ</a:t>
                      </a:r>
                      <a:r>
                        <a:rPr kumimoji="1" lang="ja-JP" altLang="en-US" sz="2000" dirty="0"/>
                        <a:t>－１　働く場における女性活躍の推進</a:t>
                      </a:r>
                      <a:endParaRPr kumimoji="1" lang="en-US" altLang="ja-JP" sz="2000" dirty="0"/>
                    </a:p>
                    <a:p>
                      <a:r>
                        <a:rPr kumimoji="1" lang="en-US" altLang="ja-JP" sz="2000" dirty="0"/>
                        <a:t>Ⅱ</a:t>
                      </a:r>
                      <a:r>
                        <a:rPr kumimoji="1" lang="ja-JP" altLang="en-US" sz="2000" dirty="0"/>
                        <a:t>－２　男女ともに働きやすい職場環境づくり　</a:t>
                      </a:r>
                    </a:p>
                  </a:txBody>
                  <a:tcPr/>
                </a:tc>
                <a:extLst>
                  <a:ext uri="{0D108BD9-81ED-4DB2-BD59-A6C34878D82A}">
                    <a16:rowId xmlns:a16="http://schemas.microsoft.com/office/drawing/2014/main" val="1275273065"/>
                  </a:ext>
                </a:extLst>
              </a:tr>
              <a:tr h="1238431">
                <a:tc>
                  <a:txBody>
                    <a:bodyPr/>
                    <a:lstStyle/>
                    <a:p>
                      <a:r>
                        <a:rPr kumimoji="1" lang="en-US" altLang="ja-JP" sz="2000" dirty="0"/>
                        <a:t>Ⅲ</a:t>
                      </a:r>
                      <a:r>
                        <a:rPr kumimoji="1" lang="ja-JP" altLang="en-US" sz="2000" dirty="0"/>
                        <a:t>　誰もが安全・安心に</a:t>
                      </a:r>
                      <a:endParaRPr kumimoji="1" lang="en-US" altLang="ja-JP" sz="2000" dirty="0"/>
                    </a:p>
                    <a:p>
                      <a:r>
                        <a:rPr kumimoji="1" lang="ja-JP" altLang="en-US" sz="2000" dirty="0"/>
                        <a:t>　暮らせる社会</a:t>
                      </a:r>
                    </a:p>
                  </a:txBody>
                  <a:tcPr anchor="ctr"/>
                </a:tc>
                <a:tc>
                  <a:txBody>
                    <a:bodyPr/>
                    <a:lstStyle/>
                    <a:p>
                      <a:endParaRPr kumimoji="1" lang="ja-JP" altLang="en-US" dirty="0"/>
                    </a:p>
                  </a:txBody>
                  <a:tcPr/>
                </a:tc>
                <a:tc>
                  <a:txBody>
                    <a:bodyPr/>
                    <a:lstStyle/>
                    <a:p>
                      <a:r>
                        <a:rPr kumimoji="1" lang="en-US" altLang="ja-JP" sz="2000" dirty="0"/>
                        <a:t>Ⅲ</a:t>
                      </a:r>
                      <a:r>
                        <a:rPr kumimoji="1" lang="ja-JP" altLang="en-US" sz="2000" dirty="0"/>
                        <a:t>ー１　女性に対するあらゆる暴力の根絶</a:t>
                      </a:r>
                      <a:endParaRPr kumimoji="1" lang="en-US" altLang="ja-JP" sz="2000" dirty="0"/>
                    </a:p>
                    <a:p>
                      <a:r>
                        <a:rPr kumimoji="1" lang="en-US" altLang="ja-JP" sz="2000" dirty="0"/>
                        <a:t>Ⅲ</a:t>
                      </a:r>
                      <a:r>
                        <a:rPr kumimoji="1" lang="ja-JP" altLang="en-US" sz="2000" dirty="0"/>
                        <a:t>ー２　生活上の様々な困難への支援と多様性の尊重</a:t>
                      </a:r>
                      <a:endParaRPr kumimoji="1" lang="en-US" altLang="ja-JP" sz="2000" dirty="0"/>
                    </a:p>
                    <a:p>
                      <a:r>
                        <a:rPr kumimoji="1" lang="en-US" altLang="ja-JP" sz="2000" dirty="0"/>
                        <a:t>Ⅲ</a:t>
                      </a:r>
                      <a:r>
                        <a:rPr kumimoji="1" lang="ja-JP" altLang="en-US" sz="2000" dirty="0"/>
                        <a:t>ー３　生涯を通じた男女の健康支援</a:t>
                      </a:r>
                      <a:endParaRPr kumimoji="1" lang="en-US" altLang="ja-JP" sz="2000" dirty="0"/>
                    </a:p>
                    <a:p>
                      <a:r>
                        <a:rPr kumimoji="1" lang="en-US" altLang="ja-JP" sz="2000" dirty="0"/>
                        <a:t>Ⅲ</a:t>
                      </a:r>
                      <a:r>
                        <a:rPr kumimoji="1" lang="ja-JP" altLang="en-US" sz="2000" dirty="0"/>
                        <a:t>ー４　男女共同参画の視点に立った防災対策の推進</a:t>
                      </a:r>
                    </a:p>
                  </a:txBody>
                  <a:tcPr/>
                </a:tc>
                <a:extLst>
                  <a:ext uri="{0D108BD9-81ED-4DB2-BD59-A6C34878D82A}">
                    <a16:rowId xmlns:a16="http://schemas.microsoft.com/office/drawing/2014/main" val="1829550372"/>
                  </a:ext>
                </a:extLst>
              </a:tr>
              <a:tr h="808866">
                <a:tc>
                  <a:txBody>
                    <a:bodyPr/>
                    <a:lstStyle/>
                    <a:p>
                      <a:r>
                        <a:rPr kumimoji="1" lang="en-US" altLang="ja-JP" sz="2000" dirty="0"/>
                        <a:t>Ⅳ</a:t>
                      </a:r>
                      <a:r>
                        <a:rPr kumimoji="1" lang="ja-JP" altLang="en-US" sz="2000" dirty="0"/>
                        <a:t>　男女共同参画社会の</a:t>
                      </a:r>
                      <a:endParaRPr kumimoji="1" lang="en-US" altLang="ja-JP" sz="2000" dirty="0"/>
                    </a:p>
                    <a:p>
                      <a:r>
                        <a:rPr kumimoji="1" lang="ja-JP" altLang="en-US" sz="2000" dirty="0"/>
                        <a:t>　実現に向けた基盤が整う</a:t>
                      </a:r>
                    </a:p>
                  </a:txBody>
                  <a:tcPr/>
                </a:tc>
                <a:tc>
                  <a:txBody>
                    <a:bodyPr/>
                    <a:lstStyle/>
                    <a:p>
                      <a:endParaRPr kumimoji="1" lang="ja-JP" altLang="en-US" dirty="0"/>
                    </a:p>
                  </a:txBody>
                  <a:tcPr/>
                </a:tc>
                <a:tc>
                  <a:txBody>
                    <a:bodyPr/>
                    <a:lstStyle/>
                    <a:p>
                      <a:r>
                        <a:rPr kumimoji="1" lang="en-US" altLang="ja-JP" sz="2000" dirty="0"/>
                        <a:t>Ⅳ</a:t>
                      </a:r>
                      <a:r>
                        <a:rPr kumimoji="1" lang="ja-JP" altLang="en-US" sz="2000" dirty="0"/>
                        <a:t>ー１　固定的性別役割分担意識や偏見の解消</a:t>
                      </a:r>
                      <a:endParaRPr kumimoji="1" lang="en-US" altLang="ja-JP" sz="2000" dirty="0"/>
                    </a:p>
                    <a:p>
                      <a:r>
                        <a:rPr kumimoji="1" lang="en-US" altLang="ja-JP" sz="2000" dirty="0"/>
                        <a:t>Ⅳ</a:t>
                      </a:r>
                      <a:r>
                        <a:rPr kumimoji="1" lang="ja-JP" altLang="en-US" sz="2000" dirty="0"/>
                        <a:t>ー２　男女共同参画の視点に立った教育・学習の充実</a:t>
                      </a:r>
                    </a:p>
                  </a:txBody>
                  <a:tcPr/>
                </a:tc>
                <a:extLst>
                  <a:ext uri="{0D108BD9-81ED-4DB2-BD59-A6C34878D82A}">
                    <a16:rowId xmlns:a16="http://schemas.microsoft.com/office/drawing/2014/main" val="2171963954"/>
                  </a:ext>
                </a:extLst>
              </a:tr>
            </a:tbl>
          </a:graphicData>
        </a:graphic>
      </p:graphicFrame>
      <p:sp>
        <p:nvSpPr>
          <p:cNvPr id="12" name="矢印: 左 11">
            <a:extLst>
              <a:ext uri="{FF2B5EF4-FFF2-40B4-BE49-F238E27FC236}">
                <a16:creationId xmlns:a16="http://schemas.microsoft.com/office/drawing/2014/main" id="{BC37D63B-7298-B055-5FA6-22B1321ED916}"/>
              </a:ext>
            </a:extLst>
          </p:cNvPr>
          <p:cNvSpPr/>
          <p:nvPr/>
        </p:nvSpPr>
        <p:spPr>
          <a:xfrm>
            <a:off x="3902528" y="4953420"/>
            <a:ext cx="674568" cy="494938"/>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左 12">
            <a:extLst>
              <a:ext uri="{FF2B5EF4-FFF2-40B4-BE49-F238E27FC236}">
                <a16:creationId xmlns:a16="http://schemas.microsoft.com/office/drawing/2014/main" id="{2F2C8CE7-B9FF-1D08-4D03-4C584426F2C0}"/>
              </a:ext>
            </a:extLst>
          </p:cNvPr>
          <p:cNvSpPr/>
          <p:nvPr/>
        </p:nvSpPr>
        <p:spPr>
          <a:xfrm>
            <a:off x="3902528" y="3935484"/>
            <a:ext cx="674568" cy="494938"/>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左 13">
            <a:extLst>
              <a:ext uri="{FF2B5EF4-FFF2-40B4-BE49-F238E27FC236}">
                <a16:creationId xmlns:a16="http://schemas.microsoft.com/office/drawing/2014/main" id="{B69DD006-4557-8ED9-4D4A-0F3DCEF8FDD4}"/>
              </a:ext>
            </a:extLst>
          </p:cNvPr>
          <p:cNvSpPr/>
          <p:nvPr/>
        </p:nvSpPr>
        <p:spPr>
          <a:xfrm>
            <a:off x="3902528" y="2917548"/>
            <a:ext cx="674568" cy="494938"/>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左 14">
            <a:extLst>
              <a:ext uri="{FF2B5EF4-FFF2-40B4-BE49-F238E27FC236}">
                <a16:creationId xmlns:a16="http://schemas.microsoft.com/office/drawing/2014/main" id="{AAEAE712-E2A1-63D1-183C-0F875C729D3E}"/>
              </a:ext>
            </a:extLst>
          </p:cNvPr>
          <p:cNvSpPr/>
          <p:nvPr/>
        </p:nvSpPr>
        <p:spPr>
          <a:xfrm>
            <a:off x="3902528" y="2226548"/>
            <a:ext cx="674568" cy="494938"/>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下 16">
            <a:extLst>
              <a:ext uri="{FF2B5EF4-FFF2-40B4-BE49-F238E27FC236}">
                <a16:creationId xmlns:a16="http://schemas.microsoft.com/office/drawing/2014/main" id="{CE2EB6FC-8CFC-4400-90E9-7E0D7FCD8C1B}"/>
              </a:ext>
            </a:extLst>
          </p:cNvPr>
          <p:cNvSpPr/>
          <p:nvPr/>
        </p:nvSpPr>
        <p:spPr>
          <a:xfrm>
            <a:off x="652966" y="5630217"/>
            <a:ext cx="2789637" cy="10808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男女共同参画の推進</a:t>
            </a:r>
          </a:p>
        </p:txBody>
      </p:sp>
    </p:spTree>
    <p:extLst>
      <p:ext uri="{BB962C8B-B14F-4D97-AF65-F5344CB8AC3E}">
        <p14:creationId xmlns:p14="http://schemas.microsoft.com/office/powerpoint/2010/main" val="49029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8D2FC-B060-434E-270D-5C776DB7C800}"/>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9FC6B4B-90D7-4D3E-E70D-55213DCEB1D9}"/>
              </a:ext>
            </a:extLst>
          </p:cNvPr>
          <p:cNvSpPr txBox="1"/>
          <p:nvPr/>
        </p:nvSpPr>
        <p:spPr>
          <a:xfrm>
            <a:off x="204651" y="413647"/>
            <a:ext cx="6103620" cy="461665"/>
          </a:xfrm>
          <a:prstGeom prst="rect">
            <a:avLst/>
          </a:prstGeom>
          <a:noFill/>
        </p:spPr>
        <p:txBody>
          <a:bodyPr wrap="square">
            <a:spAutoFit/>
          </a:bodyPr>
          <a:lstStyle/>
          <a:p>
            <a:r>
              <a:rPr lang="ja-JP" altLang="en-US" sz="2400" b="0" i="0" u="none" strike="noStrike" baseline="0" dirty="0">
                <a:solidFill>
                  <a:srgbClr val="000000"/>
                </a:solidFill>
                <a:latin typeface="BIZ UDゴシック" panose="020B0400000000000000" pitchFamily="49" charset="-128"/>
                <a:ea typeface="BIZ UDゴシック" panose="020B0400000000000000" pitchFamily="49" charset="-128"/>
              </a:rPr>
              <a:t>（２）　埼玉県の取組について </a:t>
            </a:r>
            <a:endParaRPr lang="ja-JP" altLang="en-US" sz="24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97D118BB-7BC3-C448-96B4-596E62C750B9}"/>
              </a:ext>
            </a:extLst>
          </p:cNvPr>
          <p:cNvSpPr txBox="1"/>
          <p:nvPr/>
        </p:nvSpPr>
        <p:spPr>
          <a:xfrm>
            <a:off x="3086101" y="911315"/>
            <a:ext cx="8779496" cy="461665"/>
          </a:xfrm>
          <a:prstGeom prst="rect">
            <a:avLst/>
          </a:prstGeom>
          <a:solidFill>
            <a:schemeClr val="accent2">
              <a:lumMod val="20000"/>
              <a:lumOff val="80000"/>
            </a:schemeClr>
          </a:solidFill>
        </p:spPr>
        <p:txBody>
          <a:bodyPr wrap="square">
            <a:spAutoFit/>
          </a:bodyPr>
          <a:lstStyle/>
          <a:p>
            <a:r>
              <a:rPr lang="ja-JP" altLang="en-US" sz="2400" b="1" dirty="0">
                <a:solidFill>
                  <a:srgbClr val="000000"/>
                </a:solidFill>
                <a:latin typeface="BIZ UDゴシック" panose="020B0400000000000000" pitchFamily="49" charset="-128"/>
                <a:ea typeface="BIZ UDゴシック" panose="020B0400000000000000" pitchFamily="49" charset="-128"/>
              </a:rPr>
              <a:t>計画を推進するための基本的な視点</a:t>
            </a:r>
            <a:endParaRPr lang="en-US" altLang="zh-CN" sz="2400" b="1" dirty="0">
              <a:solidFill>
                <a:srgbClr val="000000"/>
              </a:solidFill>
              <a:latin typeface="BIZ UDゴシック" panose="020B0400000000000000" pitchFamily="49" charset="-128"/>
              <a:ea typeface="BIZ UDゴシック" panose="020B0400000000000000" pitchFamily="49" charset="-128"/>
            </a:endParaRPr>
          </a:p>
        </p:txBody>
      </p:sp>
      <p:sp>
        <p:nvSpPr>
          <p:cNvPr id="16" name="矢印: 下 15">
            <a:extLst>
              <a:ext uri="{FF2B5EF4-FFF2-40B4-BE49-F238E27FC236}">
                <a16:creationId xmlns:a16="http://schemas.microsoft.com/office/drawing/2014/main" id="{128BFF9E-2C6B-485B-EF49-773A4A9D384B}"/>
              </a:ext>
            </a:extLst>
          </p:cNvPr>
          <p:cNvSpPr/>
          <p:nvPr/>
        </p:nvSpPr>
        <p:spPr>
          <a:xfrm>
            <a:off x="296464" y="943969"/>
            <a:ext cx="2789637" cy="382397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400" b="1" dirty="0"/>
              <a:t>男女共同参画の推進</a:t>
            </a:r>
          </a:p>
        </p:txBody>
      </p:sp>
      <p:sp>
        <p:nvSpPr>
          <p:cNvPr id="4" name="テキスト ボックス 3">
            <a:extLst>
              <a:ext uri="{FF2B5EF4-FFF2-40B4-BE49-F238E27FC236}">
                <a16:creationId xmlns:a16="http://schemas.microsoft.com/office/drawing/2014/main" id="{92E555D4-0178-1CD4-F7E4-BFA9220CDD7C}"/>
              </a:ext>
            </a:extLst>
          </p:cNvPr>
          <p:cNvSpPr txBox="1"/>
          <p:nvPr/>
        </p:nvSpPr>
        <p:spPr>
          <a:xfrm>
            <a:off x="3101071" y="1465029"/>
            <a:ext cx="8779496" cy="2308324"/>
          </a:xfrm>
          <a:prstGeom prst="rect">
            <a:avLst/>
          </a:prstGeom>
          <a:solidFill>
            <a:schemeClr val="accent2">
              <a:lumMod val="20000"/>
              <a:lumOff val="80000"/>
            </a:schemeClr>
          </a:solidFill>
        </p:spPr>
        <p:txBody>
          <a:bodyPr wrap="square" rtlCol="0">
            <a:spAutoFit/>
          </a:bodyPr>
          <a:lstStyle/>
          <a:p>
            <a:r>
              <a:rPr kumimoji="1" lang="ja-JP" altLang="en-US" sz="2400" dirty="0"/>
              <a:t>１　あらゆる分野で男女の人権を尊重する</a:t>
            </a:r>
            <a:endParaRPr kumimoji="1" lang="en-US" altLang="ja-JP" sz="2400" dirty="0"/>
          </a:p>
          <a:p>
            <a:r>
              <a:rPr kumimoji="1" lang="ja-JP" altLang="en-US" sz="2400" dirty="0"/>
              <a:t>２　男女共同参画・女性活躍を推進し、多様性に富んだ活力あ</a:t>
            </a:r>
            <a:endParaRPr kumimoji="1" lang="en-US" altLang="ja-JP" sz="2400" dirty="0"/>
          </a:p>
          <a:p>
            <a:r>
              <a:rPr kumimoji="1" lang="ja-JP" altLang="en-US" sz="2400" dirty="0"/>
              <a:t>　る社会をつくる</a:t>
            </a:r>
            <a:endParaRPr kumimoji="1" lang="en-US" altLang="ja-JP" sz="2400" dirty="0"/>
          </a:p>
          <a:p>
            <a:r>
              <a:rPr kumimoji="1" lang="ja-JP" altLang="en-US" sz="2400" dirty="0"/>
              <a:t>３　男女が共に家庭・仕事・地域において調和のとれた生活を</a:t>
            </a:r>
            <a:endParaRPr kumimoji="1" lang="en-US" altLang="ja-JP" sz="2400" dirty="0"/>
          </a:p>
          <a:p>
            <a:r>
              <a:rPr kumimoji="1" lang="ja-JP" altLang="en-US" sz="2400" dirty="0"/>
              <a:t>　築く</a:t>
            </a:r>
            <a:endParaRPr kumimoji="1" lang="en-US" altLang="ja-JP" sz="2400" dirty="0"/>
          </a:p>
          <a:p>
            <a:r>
              <a:rPr kumimoji="1" lang="ja-JP" altLang="en-US" sz="2400" dirty="0"/>
              <a:t>４　</a:t>
            </a:r>
            <a:r>
              <a:rPr kumimoji="1" lang="en-US" altLang="ja-JP" sz="2400" dirty="0"/>
              <a:t>SDGs</a:t>
            </a:r>
            <a:r>
              <a:rPr kumimoji="1" lang="ja-JP" altLang="en-US" sz="2400" dirty="0"/>
              <a:t>の実現をはじめ国際社会の取組の推進に貢献する</a:t>
            </a:r>
          </a:p>
        </p:txBody>
      </p:sp>
      <p:sp>
        <p:nvSpPr>
          <p:cNvPr id="8" name="四角形: 角を丸くする 7">
            <a:extLst>
              <a:ext uri="{FF2B5EF4-FFF2-40B4-BE49-F238E27FC236}">
                <a16:creationId xmlns:a16="http://schemas.microsoft.com/office/drawing/2014/main" id="{ECE05115-DA89-464C-E601-7F3092FB23AE}"/>
              </a:ext>
            </a:extLst>
          </p:cNvPr>
          <p:cNvSpPr/>
          <p:nvPr/>
        </p:nvSpPr>
        <p:spPr>
          <a:xfrm>
            <a:off x="653143" y="4880237"/>
            <a:ext cx="11087100" cy="117874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t>男女共同参画社会の実現</a:t>
            </a:r>
            <a:endParaRPr kumimoji="1" lang="en-US" altLang="ja-JP" sz="3200" b="1" dirty="0"/>
          </a:p>
          <a:p>
            <a:pPr algn="ctr"/>
            <a:r>
              <a:rPr kumimoji="1" lang="ja-JP" altLang="en-US" sz="3200" b="1" dirty="0"/>
              <a:t>～人権が尊重され、誰もが活躍できる埼玉へ～</a:t>
            </a:r>
          </a:p>
        </p:txBody>
      </p:sp>
      <p:sp>
        <p:nvSpPr>
          <p:cNvPr id="10" name="正方形/長方形 9">
            <a:extLst>
              <a:ext uri="{FF2B5EF4-FFF2-40B4-BE49-F238E27FC236}">
                <a16:creationId xmlns:a16="http://schemas.microsoft.com/office/drawing/2014/main" id="{4BECB29B-1FAF-9EB1-9AB2-56742AF12A19}"/>
              </a:ext>
            </a:extLst>
          </p:cNvPr>
          <p:cNvSpPr/>
          <p:nvPr/>
        </p:nvSpPr>
        <p:spPr>
          <a:xfrm>
            <a:off x="3150140" y="4180118"/>
            <a:ext cx="2789637" cy="5551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計画の目標</a:t>
            </a:r>
          </a:p>
        </p:txBody>
      </p:sp>
    </p:spTree>
    <p:extLst>
      <p:ext uri="{BB962C8B-B14F-4D97-AF65-F5344CB8AC3E}">
        <p14:creationId xmlns:p14="http://schemas.microsoft.com/office/powerpoint/2010/main" val="2408107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0D44171-A11C-56F1-0C02-BC8BF13841B0}"/>
              </a:ext>
            </a:extLst>
          </p:cNvPr>
          <p:cNvSpPr txBox="1">
            <a:spLocks/>
          </p:cNvSpPr>
          <p:nvPr/>
        </p:nvSpPr>
        <p:spPr>
          <a:xfrm>
            <a:off x="2717106" y="672499"/>
            <a:ext cx="6757788" cy="1010730"/>
          </a:xfrm>
          <a:prstGeom prst="rect">
            <a:avLst/>
          </a:prstGeom>
        </p:spPr>
        <p:txBody>
          <a:bodyPr>
            <a:normAutofit/>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ja-JP" altLang="en-US" dirty="0">
                <a:latin typeface="BIZ UDゴシック" panose="020B0400000000000000" pitchFamily="49" charset="-128"/>
                <a:ea typeface="BIZ UDゴシック" panose="020B0400000000000000" pitchFamily="49" charset="-128"/>
              </a:rPr>
              <a:t>以上で机上研修を終了いたします。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お疲れ様でした。</a:t>
            </a:r>
          </a:p>
        </p:txBody>
      </p:sp>
      <p:sp>
        <p:nvSpPr>
          <p:cNvPr id="2" name="テキスト ボックス 1">
            <a:extLst>
              <a:ext uri="{FF2B5EF4-FFF2-40B4-BE49-F238E27FC236}">
                <a16:creationId xmlns:a16="http://schemas.microsoft.com/office/drawing/2014/main" id="{DAE52C97-EA82-4967-7322-F7DDB8FAE6CD}"/>
              </a:ext>
            </a:extLst>
          </p:cNvPr>
          <p:cNvSpPr txBox="1"/>
          <p:nvPr/>
        </p:nvSpPr>
        <p:spPr>
          <a:xfrm>
            <a:off x="0" y="1802151"/>
            <a:ext cx="12192000" cy="3877985"/>
          </a:xfrm>
          <a:prstGeom prst="rect">
            <a:avLst/>
          </a:prstGeom>
          <a:noFill/>
        </p:spPr>
        <p:txBody>
          <a:bodyPr wrap="square">
            <a:spAutoFit/>
          </a:bodyPr>
          <a:lstStyle/>
          <a:p>
            <a:r>
              <a:rPr lang="ja-JP" altLang="en-US" sz="2000" dirty="0">
                <a:latin typeface="UD デジタル 教科書体 NK-B" panose="02020700000000000000" pitchFamily="18" charset="-128"/>
                <a:ea typeface="UD デジタル 教科書体 NK-B" panose="02020700000000000000" pitchFamily="18" charset="-128"/>
              </a:rPr>
              <a:t>内閣府男女共同参画局　男女共同参画週間のキャッチフレーズ　第</a:t>
            </a:r>
            <a:r>
              <a:rPr lang="en-US" altLang="ja-JP" sz="2000" dirty="0">
                <a:latin typeface="UD デジタル 教科書体 NK-B" panose="02020700000000000000" pitchFamily="18" charset="-128"/>
                <a:ea typeface="UD デジタル 教科書体 NK-B" panose="02020700000000000000" pitchFamily="18" charset="-128"/>
              </a:rPr>
              <a:t>21</a:t>
            </a:r>
            <a:r>
              <a:rPr lang="ja-JP" altLang="en-US" sz="2000" dirty="0">
                <a:latin typeface="UD デジタル 教科書体 NK-B" panose="02020700000000000000" pitchFamily="18" charset="-128"/>
                <a:ea typeface="UD デジタル 教科書体 NK-B" panose="02020700000000000000" pitchFamily="18" charset="-128"/>
              </a:rPr>
              <a:t>回（令和</a:t>
            </a:r>
            <a:r>
              <a:rPr lang="en-US" altLang="ja-JP" sz="2000" dirty="0">
                <a:latin typeface="UD デジタル 教科書体 NK-B" panose="02020700000000000000" pitchFamily="18" charset="-128"/>
                <a:ea typeface="UD デジタル 教科書体 NK-B" panose="02020700000000000000" pitchFamily="18" charset="-128"/>
              </a:rPr>
              <a:t>3</a:t>
            </a:r>
            <a:r>
              <a:rPr lang="ja-JP" altLang="en-US" sz="2000" dirty="0">
                <a:latin typeface="UD デジタル 教科書体 NK-B" panose="02020700000000000000" pitchFamily="18" charset="-128"/>
                <a:ea typeface="UD デジタル 教科書体 NK-B" panose="02020700000000000000" pitchFamily="18" charset="-128"/>
              </a:rPr>
              <a:t>年度）</a:t>
            </a:r>
          </a:p>
          <a:p>
            <a:r>
              <a:rPr lang="ja-JP" altLang="en-US" sz="2000" dirty="0">
                <a:latin typeface="UD デジタル 教科書体 NK-B" panose="02020700000000000000" pitchFamily="18" charset="-128"/>
                <a:ea typeface="UD デジタル 教科書体 NK-B" panose="02020700000000000000" pitchFamily="18" charset="-128"/>
              </a:rPr>
              <a:t>テーマ</a:t>
            </a:r>
            <a:r>
              <a:rPr lang="en-US" altLang="ja-JP" sz="2000" dirty="0">
                <a:latin typeface="UD デジタル 教科書体 NK-B" panose="02020700000000000000" pitchFamily="18" charset="-128"/>
                <a:ea typeface="UD デジタル 教科書体 NK-B" panose="02020700000000000000" pitchFamily="18" charset="-128"/>
              </a:rPr>
              <a:t>:</a:t>
            </a:r>
            <a:r>
              <a:rPr lang="ja-JP" altLang="en-US" sz="2000" dirty="0">
                <a:latin typeface="UD デジタル 教科書体 NK-B" panose="02020700000000000000" pitchFamily="18" charset="-128"/>
                <a:ea typeface="UD デジタル 教科書体 NK-B" panose="02020700000000000000" pitchFamily="18" charset="-128"/>
              </a:rPr>
              <a:t>自分を好きになって、自分を信じ、創り上げた自由な発想が受け入れられる社会。みんなで築いていく男女</a:t>
            </a:r>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共同参画社会とは？！みなさんが進んでいく社会への願い・想いのこもったキャッチフレーズ</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ja-JP" altLang="en-US"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最優秀賞</a:t>
            </a:r>
          </a:p>
          <a:p>
            <a:r>
              <a:rPr lang="ja-JP" altLang="en-US" sz="2400" dirty="0">
                <a:latin typeface="UD デジタル 教科書体 NK-B" panose="02020700000000000000" pitchFamily="18" charset="-128"/>
                <a:ea typeface="UD デジタル 教科書体 NK-B" panose="02020700000000000000" pitchFamily="18" charset="-128"/>
              </a:rPr>
              <a:t>「女だから、男だから、ではなく、私だから、の時代へ。」（群馬県　新井喜美夏さん）</a:t>
            </a:r>
            <a:endParaRPr lang="en-US" altLang="ja-JP" sz="24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優秀賞</a:t>
            </a:r>
          </a:p>
          <a:p>
            <a:r>
              <a:rPr lang="ja-JP" altLang="en-US" sz="2400" dirty="0">
                <a:latin typeface="UD デジタル 教科書体 NK-B" panose="02020700000000000000" pitchFamily="18" charset="-128"/>
                <a:ea typeface="UD デジタル 教科書体 NK-B" panose="02020700000000000000" pitchFamily="18" charset="-128"/>
              </a:rPr>
              <a:t>「</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いつか</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生きやすい社会でなく</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いま</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生きやすい社会へ」（茨城県　高野友里さん）</a:t>
            </a:r>
            <a:endParaRPr lang="en-US" altLang="ja-JP" sz="24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「信じよう「自分」，認めよう「個性」」（鹿児島県　濵田玲織さん）</a:t>
            </a:r>
          </a:p>
        </p:txBody>
      </p:sp>
    </p:spTree>
    <p:extLst>
      <p:ext uri="{BB962C8B-B14F-4D97-AF65-F5344CB8AC3E}">
        <p14:creationId xmlns:p14="http://schemas.microsoft.com/office/powerpoint/2010/main" val="3986404916"/>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297E0B37-40BF-4857-B2E5-B52E6B39D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E158AC7-AA74-4FE4-9207-24EA2187AAEA}">
  <ds:schemaRefs>
    <ds:schemaRef ds:uri="http://schemas.microsoft.com/sharepoint/v3/contenttype/forms"/>
  </ds:schemaRefs>
</ds:datastoreItem>
</file>

<file path=customXml/itemProps3.xml><?xml version="1.0" encoding="utf-8"?>
<ds:datastoreItem xmlns:ds="http://schemas.openxmlformats.org/officeDocument/2006/customXml" ds:itemID="{A2B31D25-712D-46FD-A9DF-85443E555627}">
  <ds:schemaRefs>
    <ds:schemaRef ds:uri="16c05727-aa75-4e4a-9b5f-8a80a1165891"/>
    <ds:schemaRef ds:uri="http://schemas.openxmlformats.org/package/2006/metadata/core-properties"/>
    <ds:schemaRef ds:uri="http://schemas.microsoft.com/office/2006/metadata/properties"/>
    <ds:schemaRef ds:uri="71af3243-3dd4-4a8d-8c0d-dd76da1f02a5"/>
    <ds:schemaRef ds:uri="http://schemas.microsoft.com/office/2006/documentManagement/types"/>
    <ds:schemaRef ds:uri="http://purl.org/dc/dcmitype/"/>
    <ds:schemaRef ds:uri="http://www.w3.org/XML/1998/namespace"/>
    <ds:schemaRef ds:uri="http://schemas.microsoft.com/office/infopath/2007/PartnerControl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Gallery</Template>
  <TotalTime>1167</TotalTime>
  <Words>3015</Words>
  <Application>Microsoft Office PowerPoint</Application>
  <PresentationFormat>ワイド画面</PresentationFormat>
  <Paragraphs>207</Paragraphs>
  <Slides>9</Slides>
  <Notes>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BIZ UDPゴシック</vt:lpstr>
      <vt:lpstr>BIZ UDゴシック</vt:lpstr>
      <vt:lpstr>HGS創英角ﾎﾟｯﾌﾟ体</vt:lpstr>
      <vt:lpstr>Meiryo UI</vt:lpstr>
      <vt:lpstr>UD デジタル 教科書体 NK-B</vt:lpstr>
      <vt:lpstr>Arial</vt:lpstr>
      <vt:lpstr>Gill Sans MT</vt:lpstr>
      <vt:lpstr>ギャラリー</vt:lpstr>
      <vt:lpstr>～男女平等意識を高める校内短時間研修～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堀口 剛（人権教育課）</cp:lastModifiedBy>
  <cp:revision>70</cp:revision>
  <cp:lastPrinted>2025-11-06T05:46:53Z</cp:lastPrinted>
  <dcterms:created xsi:type="dcterms:W3CDTF">2024-06-21T00:04:08Z</dcterms:created>
  <dcterms:modified xsi:type="dcterms:W3CDTF">2026-02-17T07:09:06Z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