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2" r:id="rId2"/>
    <p:sldId id="264" r:id="rId3"/>
    <p:sldId id="266" r:id="rId4"/>
  </p:sldIdLst>
  <p:sldSz cx="12192000" cy="6858000"/>
  <p:notesSz cx="9939338" cy="6807200"/>
  <p:defaultTextStyle>
    <a:defPPr>
      <a:defRPr lang="ja-JP"/>
    </a:defPPr>
    <a:lvl1pPr marL="0" algn="l" defTabSz="768055" rtl="0" eaLnBrk="1" latinLnBrk="0" hangingPunct="1">
      <a:defRPr kumimoji="1" sz="1512" kern="1200">
        <a:solidFill>
          <a:schemeClr val="tx1"/>
        </a:solidFill>
        <a:latin typeface="+mn-lt"/>
        <a:ea typeface="+mn-ea"/>
        <a:cs typeface="+mn-cs"/>
      </a:defRPr>
    </a:lvl1pPr>
    <a:lvl2pPr marL="384028" algn="l" defTabSz="768055" rtl="0" eaLnBrk="1" latinLnBrk="0" hangingPunct="1">
      <a:defRPr kumimoji="1" sz="1512" kern="1200">
        <a:solidFill>
          <a:schemeClr val="tx1"/>
        </a:solidFill>
        <a:latin typeface="+mn-lt"/>
        <a:ea typeface="+mn-ea"/>
        <a:cs typeface="+mn-cs"/>
      </a:defRPr>
    </a:lvl2pPr>
    <a:lvl3pPr marL="768055" algn="l" defTabSz="768055" rtl="0" eaLnBrk="1" latinLnBrk="0" hangingPunct="1">
      <a:defRPr kumimoji="1" sz="1512" kern="1200">
        <a:solidFill>
          <a:schemeClr val="tx1"/>
        </a:solidFill>
        <a:latin typeface="+mn-lt"/>
        <a:ea typeface="+mn-ea"/>
        <a:cs typeface="+mn-cs"/>
      </a:defRPr>
    </a:lvl3pPr>
    <a:lvl4pPr marL="1152085" algn="l" defTabSz="768055" rtl="0" eaLnBrk="1" latinLnBrk="0" hangingPunct="1">
      <a:defRPr kumimoji="1" sz="1512" kern="1200">
        <a:solidFill>
          <a:schemeClr val="tx1"/>
        </a:solidFill>
        <a:latin typeface="+mn-lt"/>
        <a:ea typeface="+mn-ea"/>
        <a:cs typeface="+mn-cs"/>
      </a:defRPr>
    </a:lvl4pPr>
    <a:lvl5pPr marL="1536112" algn="l" defTabSz="768055" rtl="0" eaLnBrk="1" latinLnBrk="0" hangingPunct="1">
      <a:defRPr kumimoji="1" sz="1512" kern="1200">
        <a:solidFill>
          <a:schemeClr val="tx1"/>
        </a:solidFill>
        <a:latin typeface="+mn-lt"/>
        <a:ea typeface="+mn-ea"/>
        <a:cs typeface="+mn-cs"/>
      </a:defRPr>
    </a:lvl5pPr>
    <a:lvl6pPr marL="1920141" algn="l" defTabSz="768055" rtl="0" eaLnBrk="1" latinLnBrk="0" hangingPunct="1">
      <a:defRPr kumimoji="1" sz="1512" kern="1200">
        <a:solidFill>
          <a:schemeClr val="tx1"/>
        </a:solidFill>
        <a:latin typeface="+mn-lt"/>
        <a:ea typeface="+mn-ea"/>
        <a:cs typeface="+mn-cs"/>
      </a:defRPr>
    </a:lvl6pPr>
    <a:lvl7pPr marL="2304169" algn="l" defTabSz="768055" rtl="0" eaLnBrk="1" latinLnBrk="0" hangingPunct="1">
      <a:defRPr kumimoji="1" sz="1512" kern="1200">
        <a:solidFill>
          <a:schemeClr val="tx1"/>
        </a:solidFill>
        <a:latin typeface="+mn-lt"/>
        <a:ea typeface="+mn-ea"/>
        <a:cs typeface="+mn-cs"/>
      </a:defRPr>
    </a:lvl7pPr>
    <a:lvl8pPr marL="2688197" algn="l" defTabSz="768055" rtl="0" eaLnBrk="1" latinLnBrk="0" hangingPunct="1">
      <a:defRPr kumimoji="1" sz="1512" kern="1200">
        <a:solidFill>
          <a:schemeClr val="tx1"/>
        </a:solidFill>
        <a:latin typeface="+mn-lt"/>
        <a:ea typeface="+mn-ea"/>
        <a:cs typeface="+mn-cs"/>
      </a:defRPr>
    </a:lvl8pPr>
    <a:lvl9pPr marL="3072226" algn="l" defTabSz="768055" rtl="0" eaLnBrk="1" latinLnBrk="0" hangingPunct="1">
      <a:defRPr kumimoji="1" sz="1512"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片岡浩一" initials="片岡浩一" lastIdx="2" clrIdx="0">
    <p:extLst>
      <p:ext uri="{19B8F6BF-5375-455C-9EA6-DF929625EA0E}">
        <p15:presenceInfo xmlns:p15="http://schemas.microsoft.com/office/powerpoint/2012/main" userId="S-1-5-21-891646079-1061728830-2802722030-53750" providerId="AD"/>
      </p:ext>
    </p:extLst>
  </p:cmAuthor>
  <p:cmAuthor id="2" name="梅村将由" initials="梅村将由" lastIdx="1" clrIdx="1">
    <p:extLst>
      <p:ext uri="{19B8F6BF-5375-455C-9EA6-DF929625EA0E}">
        <p15:presenceInfo xmlns:p15="http://schemas.microsoft.com/office/powerpoint/2012/main" userId="S-1-5-21-891646079-1061728830-2802722030-59924" providerId="AD"/>
      </p:ext>
    </p:extLst>
  </p:cmAuthor>
  <p:cmAuthor id="3" name="利根川惇" initials="利根川惇" lastIdx="1" clrIdx="2">
    <p:extLst>
      <p:ext uri="{19B8F6BF-5375-455C-9EA6-DF929625EA0E}">
        <p15:presenceInfo xmlns:p15="http://schemas.microsoft.com/office/powerpoint/2012/main" userId="S-1-5-21-891646079-1061728830-2802722030-544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73A9DB"/>
    <a:srgbClr val="76ABDC"/>
    <a:srgbClr val="81B2DF"/>
    <a:srgbClr val="FCEB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22" autoAdjust="0"/>
    <p:restoredTop sz="94660"/>
  </p:normalViewPr>
  <p:slideViewPr>
    <p:cSldViewPr snapToGrid="0">
      <p:cViewPr varScale="1">
        <p:scale>
          <a:sx n="69" d="100"/>
          <a:sy n="69" d="100"/>
        </p:scale>
        <p:origin x="904" y="60"/>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117" d="100"/>
          <a:sy n="117" d="100"/>
        </p:scale>
        <p:origin x="205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6737" cy="3413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0284" y="0"/>
            <a:ext cx="4306737" cy="341393"/>
          </a:xfrm>
          <a:prstGeom prst="rect">
            <a:avLst/>
          </a:prstGeom>
        </p:spPr>
        <p:txBody>
          <a:bodyPr vert="horz" lIns="91440" tIns="45720" rIns="91440" bIns="45720" rtlCol="0"/>
          <a:lstStyle>
            <a:lvl1pPr algn="r">
              <a:defRPr sz="1200"/>
            </a:lvl1pPr>
          </a:lstStyle>
          <a:p>
            <a:fld id="{A80BC267-BE0B-45C6-8F9B-BB9185CB3050}" type="datetimeFigureOut">
              <a:rPr kumimoji="1" lang="ja-JP" altLang="en-US" smtClean="0"/>
              <a:t>2024/3/5</a:t>
            </a:fld>
            <a:endParaRPr kumimoji="1" lang="ja-JP" altLang="en-US"/>
          </a:p>
        </p:txBody>
      </p:sp>
      <p:sp>
        <p:nvSpPr>
          <p:cNvPr id="4" name="スライド イメージ プレースホルダー 3"/>
          <p:cNvSpPr>
            <a:spLocks noGrp="1" noRot="1" noChangeAspect="1"/>
          </p:cNvSpPr>
          <p:nvPr>
            <p:ph type="sldImg" idx="2"/>
          </p:nvPr>
        </p:nvSpPr>
        <p:spPr>
          <a:xfrm>
            <a:off x="2927350" y="850900"/>
            <a:ext cx="4084638"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4399" y="3275850"/>
            <a:ext cx="7950543" cy="268004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65807"/>
            <a:ext cx="4306737" cy="34139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0284" y="6465807"/>
            <a:ext cx="4306737" cy="341393"/>
          </a:xfrm>
          <a:prstGeom prst="rect">
            <a:avLst/>
          </a:prstGeom>
        </p:spPr>
        <p:txBody>
          <a:bodyPr vert="horz" lIns="91440" tIns="45720" rIns="91440" bIns="45720" rtlCol="0" anchor="b"/>
          <a:lstStyle>
            <a:lvl1pPr algn="r">
              <a:defRPr sz="1200"/>
            </a:lvl1pPr>
          </a:lstStyle>
          <a:p>
            <a:fld id="{7C5AF797-FA20-4797-85D6-7DA5BCC7558F}" type="slidenum">
              <a:rPr kumimoji="1" lang="ja-JP" altLang="en-US" smtClean="0"/>
              <a:t>‹#›</a:t>
            </a:fld>
            <a:endParaRPr kumimoji="1" lang="ja-JP" altLang="en-US"/>
          </a:p>
        </p:txBody>
      </p:sp>
    </p:spTree>
    <p:extLst>
      <p:ext uri="{BB962C8B-B14F-4D97-AF65-F5344CB8AC3E}">
        <p14:creationId xmlns:p14="http://schemas.microsoft.com/office/powerpoint/2010/main" val="20562635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6675" y="61913"/>
            <a:ext cx="7248525" cy="4078287"/>
          </a:xfrm>
        </p:spPr>
      </p:sp>
    </p:spTree>
    <p:extLst>
      <p:ext uri="{BB962C8B-B14F-4D97-AF65-F5344CB8AC3E}">
        <p14:creationId xmlns:p14="http://schemas.microsoft.com/office/powerpoint/2010/main" val="4000709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6675" y="61913"/>
            <a:ext cx="7248525" cy="4078287"/>
          </a:xfrm>
        </p:spPr>
      </p:sp>
    </p:spTree>
    <p:extLst>
      <p:ext uri="{BB962C8B-B14F-4D97-AF65-F5344CB8AC3E}">
        <p14:creationId xmlns:p14="http://schemas.microsoft.com/office/powerpoint/2010/main" val="2598479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68D495-72E4-4131-B8DC-116FEA2A4DE1}"/>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B88E83E2-636B-4F7E-BAE0-402595BE9ED6}"/>
              </a:ext>
            </a:extLst>
          </p:cNvPr>
          <p:cNvSpPr>
            <a:spLocks noGrp="1"/>
          </p:cNvSpPr>
          <p:nvPr>
            <p:ph type="subTitle" idx="1"/>
          </p:nvPr>
        </p:nvSpPr>
        <p:spPr>
          <a:xfrm>
            <a:off x="1524000" y="3602040"/>
            <a:ext cx="9144000" cy="1655763"/>
          </a:xfrm>
        </p:spPr>
        <p:txBody>
          <a:bodyPr/>
          <a:lstStyle>
            <a:lvl1pPr marL="0" indent="0" algn="ctr">
              <a:buNone/>
              <a:defRPr sz="2400"/>
            </a:lvl1pPr>
            <a:lvl2pPr marL="457165" indent="0" algn="ctr">
              <a:buNone/>
              <a:defRPr sz="2000"/>
            </a:lvl2pPr>
            <a:lvl3pPr marL="914330" indent="0" algn="ctr">
              <a:buNone/>
              <a:defRPr sz="1800"/>
            </a:lvl3pPr>
            <a:lvl4pPr marL="1371495" indent="0" algn="ctr">
              <a:buNone/>
              <a:defRPr sz="1600"/>
            </a:lvl4pPr>
            <a:lvl5pPr marL="1828660" indent="0" algn="ctr">
              <a:buNone/>
              <a:defRPr sz="1600"/>
            </a:lvl5pPr>
            <a:lvl6pPr marL="2285824" indent="0" algn="ctr">
              <a:buNone/>
              <a:defRPr sz="1600"/>
            </a:lvl6pPr>
            <a:lvl7pPr marL="2742990" indent="0" algn="ctr">
              <a:buNone/>
              <a:defRPr sz="1600"/>
            </a:lvl7pPr>
            <a:lvl8pPr marL="3200155" indent="0" algn="ctr">
              <a:buNone/>
              <a:defRPr sz="1600"/>
            </a:lvl8pPr>
            <a:lvl9pPr marL="3657319"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EFA313D-DC17-439B-92FE-D19EFB9ECFA3}"/>
              </a:ext>
            </a:extLst>
          </p:cNvPr>
          <p:cNvSpPr>
            <a:spLocks noGrp="1"/>
          </p:cNvSpPr>
          <p:nvPr>
            <p:ph type="dt" sz="half" idx="10"/>
          </p:nvPr>
        </p:nvSpPr>
        <p:spPr/>
        <p:txBody>
          <a:bodyPr/>
          <a:lstStyle/>
          <a:p>
            <a:fld id="{9895F375-666C-43E4-B5F2-2711A1565841}" type="datetime1">
              <a:rPr kumimoji="1" lang="ja-JP" altLang="en-US" smtClean="0"/>
              <a:t>2024/3/5</a:t>
            </a:fld>
            <a:endParaRPr kumimoji="1" lang="ja-JP" altLang="en-US"/>
          </a:p>
        </p:txBody>
      </p:sp>
      <p:sp>
        <p:nvSpPr>
          <p:cNvPr id="5" name="フッター プレースホルダー 4">
            <a:extLst>
              <a:ext uri="{FF2B5EF4-FFF2-40B4-BE49-F238E27FC236}">
                <a16:creationId xmlns:a16="http://schemas.microsoft.com/office/drawing/2014/main" id="{227DB079-DED6-41B8-9091-A2AB15CB7F5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1AF0C20-03B5-47D8-BB02-576E078F4185}"/>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3419350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5A1E14-ACF4-4218-A38E-D2E4DEF1359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19878A0-66A6-4F11-9262-6E597C66060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29A47BB-BF6A-4BC7-9411-87D64A6950A7}"/>
              </a:ext>
            </a:extLst>
          </p:cNvPr>
          <p:cNvSpPr>
            <a:spLocks noGrp="1"/>
          </p:cNvSpPr>
          <p:nvPr>
            <p:ph type="dt" sz="half" idx="10"/>
          </p:nvPr>
        </p:nvSpPr>
        <p:spPr/>
        <p:txBody>
          <a:bodyPr/>
          <a:lstStyle/>
          <a:p>
            <a:fld id="{5B4D2D99-03E5-4857-97AE-86EA9B8762F1}" type="datetime1">
              <a:rPr kumimoji="1" lang="ja-JP" altLang="en-US" smtClean="0"/>
              <a:t>2024/3/5</a:t>
            </a:fld>
            <a:endParaRPr kumimoji="1" lang="ja-JP" altLang="en-US"/>
          </a:p>
        </p:txBody>
      </p:sp>
      <p:sp>
        <p:nvSpPr>
          <p:cNvPr id="5" name="フッター プレースホルダー 4">
            <a:extLst>
              <a:ext uri="{FF2B5EF4-FFF2-40B4-BE49-F238E27FC236}">
                <a16:creationId xmlns:a16="http://schemas.microsoft.com/office/drawing/2014/main" id="{A0202C69-7CAB-4101-99E8-A47FE090D43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83DE76A-302C-482B-B7B5-D8C8F4057BA2}"/>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3119390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0474228-EAD8-4D37-A103-F3E8ED9434DA}"/>
              </a:ext>
            </a:extLst>
          </p:cNvPr>
          <p:cNvSpPr>
            <a:spLocks noGrp="1"/>
          </p:cNvSpPr>
          <p:nvPr>
            <p:ph type="title" orient="vert"/>
          </p:nvPr>
        </p:nvSpPr>
        <p:spPr>
          <a:xfrm>
            <a:off x="8724903" y="365128"/>
            <a:ext cx="2628900" cy="5811837"/>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90CFB7A-3F8F-4508-82B5-B5AFA206F205}"/>
              </a:ext>
            </a:extLst>
          </p:cNvPr>
          <p:cNvSpPr>
            <a:spLocks noGrp="1"/>
          </p:cNvSpPr>
          <p:nvPr>
            <p:ph type="body" orient="vert" idx="1"/>
          </p:nvPr>
        </p:nvSpPr>
        <p:spPr>
          <a:xfrm>
            <a:off x="838203" y="365128"/>
            <a:ext cx="7734300" cy="581183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CBA8CAE-E180-4FA2-AB66-A01C9663EEDA}"/>
              </a:ext>
            </a:extLst>
          </p:cNvPr>
          <p:cNvSpPr>
            <a:spLocks noGrp="1"/>
          </p:cNvSpPr>
          <p:nvPr>
            <p:ph type="dt" sz="half" idx="10"/>
          </p:nvPr>
        </p:nvSpPr>
        <p:spPr/>
        <p:txBody>
          <a:bodyPr/>
          <a:lstStyle/>
          <a:p>
            <a:fld id="{DD5FE829-AA37-447C-A8FD-103B14BFA87B}" type="datetime1">
              <a:rPr kumimoji="1" lang="ja-JP" altLang="en-US" smtClean="0"/>
              <a:t>2024/3/5</a:t>
            </a:fld>
            <a:endParaRPr kumimoji="1" lang="ja-JP" altLang="en-US"/>
          </a:p>
        </p:txBody>
      </p:sp>
      <p:sp>
        <p:nvSpPr>
          <p:cNvPr id="5" name="フッター プレースホルダー 4">
            <a:extLst>
              <a:ext uri="{FF2B5EF4-FFF2-40B4-BE49-F238E27FC236}">
                <a16:creationId xmlns:a16="http://schemas.microsoft.com/office/drawing/2014/main" id="{604F713D-50E3-4F5D-A4D4-E46EC11CA7D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89ACBCB-B92B-49F4-AF97-BF0B627DE83E}"/>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1060796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636072-5C52-4F43-B38F-D9AD9A8F6A9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A9026C7-8A85-4B5F-8089-478E401CABA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852D232-0BF8-4610-9BD4-7EF94D797583}"/>
              </a:ext>
            </a:extLst>
          </p:cNvPr>
          <p:cNvSpPr>
            <a:spLocks noGrp="1"/>
          </p:cNvSpPr>
          <p:nvPr>
            <p:ph type="dt" sz="half" idx="10"/>
          </p:nvPr>
        </p:nvSpPr>
        <p:spPr/>
        <p:txBody>
          <a:bodyPr/>
          <a:lstStyle/>
          <a:p>
            <a:fld id="{87EC7CB5-2411-44AC-A2BC-7FD5039ECCA5}" type="datetime1">
              <a:rPr kumimoji="1" lang="ja-JP" altLang="en-US" smtClean="0"/>
              <a:t>2024/3/5</a:t>
            </a:fld>
            <a:endParaRPr kumimoji="1" lang="ja-JP" altLang="en-US"/>
          </a:p>
        </p:txBody>
      </p:sp>
      <p:sp>
        <p:nvSpPr>
          <p:cNvPr id="5" name="フッター プレースホルダー 4">
            <a:extLst>
              <a:ext uri="{FF2B5EF4-FFF2-40B4-BE49-F238E27FC236}">
                <a16:creationId xmlns:a16="http://schemas.microsoft.com/office/drawing/2014/main" id="{C8B23D9D-6730-462F-A78C-E3F6458D450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A2C880F-8856-4A78-9AFF-FD8118A3FECA}"/>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1937879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C19BED-F16D-4341-A107-5AE652CD786C}"/>
              </a:ext>
            </a:extLst>
          </p:cNvPr>
          <p:cNvSpPr>
            <a:spLocks noGrp="1"/>
          </p:cNvSpPr>
          <p:nvPr>
            <p:ph type="title"/>
          </p:nvPr>
        </p:nvSpPr>
        <p:spPr>
          <a:xfrm>
            <a:off x="831852" y="1709742"/>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9C305C9-6F92-4876-B5B4-F439A9206920}"/>
              </a:ext>
            </a:extLst>
          </p:cNvPr>
          <p:cNvSpPr>
            <a:spLocks noGrp="1"/>
          </p:cNvSpPr>
          <p:nvPr>
            <p:ph type="body" idx="1"/>
          </p:nvPr>
        </p:nvSpPr>
        <p:spPr>
          <a:xfrm>
            <a:off x="831852" y="4589465"/>
            <a:ext cx="10515600" cy="1500187"/>
          </a:xfrm>
        </p:spPr>
        <p:txBody>
          <a:bodyPr/>
          <a:lstStyle>
            <a:lvl1pPr marL="0" indent="0">
              <a:buNone/>
              <a:defRPr sz="2400">
                <a:solidFill>
                  <a:schemeClr val="tx1">
                    <a:tint val="75000"/>
                  </a:schemeClr>
                </a:solidFill>
              </a:defRPr>
            </a:lvl1pPr>
            <a:lvl2pPr marL="457165" indent="0">
              <a:buNone/>
              <a:defRPr sz="2000">
                <a:solidFill>
                  <a:schemeClr val="tx1">
                    <a:tint val="75000"/>
                  </a:schemeClr>
                </a:solidFill>
              </a:defRPr>
            </a:lvl2pPr>
            <a:lvl3pPr marL="914330" indent="0">
              <a:buNone/>
              <a:defRPr sz="1800">
                <a:solidFill>
                  <a:schemeClr val="tx1">
                    <a:tint val="75000"/>
                  </a:schemeClr>
                </a:solidFill>
              </a:defRPr>
            </a:lvl3pPr>
            <a:lvl4pPr marL="1371495" indent="0">
              <a:buNone/>
              <a:defRPr sz="1600">
                <a:solidFill>
                  <a:schemeClr val="tx1">
                    <a:tint val="75000"/>
                  </a:schemeClr>
                </a:solidFill>
              </a:defRPr>
            </a:lvl4pPr>
            <a:lvl5pPr marL="1828660" indent="0">
              <a:buNone/>
              <a:defRPr sz="1600">
                <a:solidFill>
                  <a:schemeClr val="tx1">
                    <a:tint val="75000"/>
                  </a:schemeClr>
                </a:solidFill>
              </a:defRPr>
            </a:lvl5pPr>
            <a:lvl6pPr marL="2285824" indent="0">
              <a:buNone/>
              <a:defRPr sz="1600">
                <a:solidFill>
                  <a:schemeClr val="tx1">
                    <a:tint val="75000"/>
                  </a:schemeClr>
                </a:solidFill>
              </a:defRPr>
            </a:lvl6pPr>
            <a:lvl7pPr marL="2742990" indent="0">
              <a:buNone/>
              <a:defRPr sz="1600">
                <a:solidFill>
                  <a:schemeClr val="tx1">
                    <a:tint val="75000"/>
                  </a:schemeClr>
                </a:solidFill>
              </a:defRPr>
            </a:lvl7pPr>
            <a:lvl8pPr marL="3200155" indent="0">
              <a:buNone/>
              <a:defRPr sz="1600">
                <a:solidFill>
                  <a:schemeClr val="tx1">
                    <a:tint val="75000"/>
                  </a:schemeClr>
                </a:solidFill>
              </a:defRPr>
            </a:lvl8pPr>
            <a:lvl9pPr marL="3657319"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97665DD-1439-47A5-8C6B-7E75D26EFE68}"/>
              </a:ext>
            </a:extLst>
          </p:cNvPr>
          <p:cNvSpPr>
            <a:spLocks noGrp="1"/>
          </p:cNvSpPr>
          <p:nvPr>
            <p:ph type="dt" sz="half" idx="10"/>
          </p:nvPr>
        </p:nvSpPr>
        <p:spPr/>
        <p:txBody>
          <a:bodyPr/>
          <a:lstStyle/>
          <a:p>
            <a:fld id="{34C5904D-CF85-4783-BA58-6A2FC56753B1}" type="datetime1">
              <a:rPr kumimoji="1" lang="ja-JP" altLang="en-US" smtClean="0"/>
              <a:t>2024/3/5</a:t>
            </a:fld>
            <a:endParaRPr kumimoji="1" lang="ja-JP" altLang="en-US"/>
          </a:p>
        </p:txBody>
      </p:sp>
      <p:sp>
        <p:nvSpPr>
          <p:cNvPr id="5" name="フッター プレースホルダー 4">
            <a:extLst>
              <a:ext uri="{FF2B5EF4-FFF2-40B4-BE49-F238E27FC236}">
                <a16:creationId xmlns:a16="http://schemas.microsoft.com/office/drawing/2014/main" id="{1ECEA8D3-C6BD-4A6A-B127-E152D82B9CB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4CB8371-F9C4-49EF-9F5F-C63743E8F1CE}"/>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3414446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BBAE89-C15C-47E9-9BF2-6FF5E14355F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3051C99-D223-4801-A7FF-8D6342BA77F2}"/>
              </a:ext>
            </a:extLst>
          </p:cNvPr>
          <p:cNvSpPr>
            <a:spLocks noGrp="1"/>
          </p:cNvSpPr>
          <p:nvPr>
            <p:ph sz="half" idx="1"/>
          </p:nvPr>
        </p:nvSpPr>
        <p:spPr>
          <a:xfrm>
            <a:off x="838201" y="1825630"/>
            <a:ext cx="5181600" cy="435133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53421DE-ECB5-45ED-8495-95F205F62A70}"/>
              </a:ext>
            </a:extLst>
          </p:cNvPr>
          <p:cNvSpPr>
            <a:spLocks noGrp="1"/>
          </p:cNvSpPr>
          <p:nvPr>
            <p:ph sz="half" idx="2"/>
          </p:nvPr>
        </p:nvSpPr>
        <p:spPr>
          <a:xfrm>
            <a:off x="6172201" y="1825630"/>
            <a:ext cx="5181600" cy="435133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B2B4AB3-698B-4B4C-879D-55552818BADD}"/>
              </a:ext>
            </a:extLst>
          </p:cNvPr>
          <p:cNvSpPr>
            <a:spLocks noGrp="1"/>
          </p:cNvSpPr>
          <p:nvPr>
            <p:ph type="dt" sz="half" idx="10"/>
          </p:nvPr>
        </p:nvSpPr>
        <p:spPr/>
        <p:txBody>
          <a:bodyPr/>
          <a:lstStyle/>
          <a:p>
            <a:fld id="{8A4C11AD-8648-4B8D-8034-6D41BE331B75}" type="datetime1">
              <a:rPr kumimoji="1" lang="ja-JP" altLang="en-US" smtClean="0"/>
              <a:t>2024/3/5</a:t>
            </a:fld>
            <a:endParaRPr kumimoji="1" lang="ja-JP" altLang="en-US"/>
          </a:p>
        </p:txBody>
      </p:sp>
      <p:sp>
        <p:nvSpPr>
          <p:cNvPr id="6" name="フッター プレースホルダー 5">
            <a:extLst>
              <a:ext uri="{FF2B5EF4-FFF2-40B4-BE49-F238E27FC236}">
                <a16:creationId xmlns:a16="http://schemas.microsoft.com/office/drawing/2014/main" id="{908EE40E-8899-46E7-91F3-EBEE2252A7D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BB2B1CE-8B2F-4DBF-8CCA-E156333C91E2}"/>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1606037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A8E368-8776-4A04-815B-C12B0E128953}"/>
              </a:ext>
            </a:extLst>
          </p:cNvPr>
          <p:cNvSpPr>
            <a:spLocks noGrp="1"/>
          </p:cNvSpPr>
          <p:nvPr>
            <p:ph type="title"/>
          </p:nvPr>
        </p:nvSpPr>
        <p:spPr>
          <a:xfrm>
            <a:off x="839789" y="365126"/>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4ADBBA1-9CA4-4602-8DF4-BEBBE92FA40E}"/>
              </a:ext>
            </a:extLst>
          </p:cNvPr>
          <p:cNvSpPr>
            <a:spLocks noGrp="1"/>
          </p:cNvSpPr>
          <p:nvPr>
            <p:ph type="body" idx="1"/>
          </p:nvPr>
        </p:nvSpPr>
        <p:spPr>
          <a:xfrm>
            <a:off x="839789" y="1681164"/>
            <a:ext cx="5157787" cy="823912"/>
          </a:xfrm>
        </p:spPr>
        <p:txBody>
          <a:bodyPr anchor="b"/>
          <a:lstStyle>
            <a:lvl1pPr marL="0" indent="0">
              <a:buNone/>
              <a:defRPr sz="2400" b="1"/>
            </a:lvl1pPr>
            <a:lvl2pPr marL="457165" indent="0">
              <a:buNone/>
              <a:defRPr sz="2000" b="1"/>
            </a:lvl2pPr>
            <a:lvl3pPr marL="914330" indent="0">
              <a:buNone/>
              <a:defRPr sz="1800" b="1"/>
            </a:lvl3pPr>
            <a:lvl4pPr marL="1371495" indent="0">
              <a:buNone/>
              <a:defRPr sz="1600" b="1"/>
            </a:lvl4pPr>
            <a:lvl5pPr marL="1828660" indent="0">
              <a:buNone/>
              <a:defRPr sz="1600" b="1"/>
            </a:lvl5pPr>
            <a:lvl6pPr marL="2285824" indent="0">
              <a:buNone/>
              <a:defRPr sz="1600" b="1"/>
            </a:lvl6pPr>
            <a:lvl7pPr marL="2742990" indent="0">
              <a:buNone/>
              <a:defRPr sz="1600" b="1"/>
            </a:lvl7pPr>
            <a:lvl8pPr marL="3200155" indent="0">
              <a:buNone/>
              <a:defRPr sz="1600" b="1"/>
            </a:lvl8pPr>
            <a:lvl9pPr marL="3657319"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BBB0B99-9BBB-443A-9793-F7000311AC48}"/>
              </a:ext>
            </a:extLst>
          </p:cNvPr>
          <p:cNvSpPr>
            <a:spLocks noGrp="1"/>
          </p:cNvSpPr>
          <p:nvPr>
            <p:ph sz="half" idx="2"/>
          </p:nvPr>
        </p:nvSpPr>
        <p:spPr>
          <a:xfrm>
            <a:off x="839789" y="2505077"/>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45CA3C6-09B2-44D8-96C3-C860769228A6}"/>
              </a:ext>
            </a:extLst>
          </p:cNvPr>
          <p:cNvSpPr>
            <a:spLocks noGrp="1"/>
          </p:cNvSpPr>
          <p:nvPr>
            <p:ph type="body" sz="quarter" idx="3"/>
          </p:nvPr>
        </p:nvSpPr>
        <p:spPr>
          <a:xfrm>
            <a:off x="6172205" y="1681164"/>
            <a:ext cx="5183188" cy="823912"/>
          </a:xfrm>
        </p:spPr>
        <p:txBody>
          <a:bodyPr anchor="b"/>
          <a:lstStyle>
            <a:lvl1pPr marL="0" indent="0">
              <a:buNone/>
              <a:defRPr sz="2400" b="1"/>
            </a:lvl1pPr>
            <a:lvl2pPr marL="457165" indent="0">
              <a:buNone/>
              <a:defRPr sz="2000" b="1"/>
            </a:lvl2pPr>
            <a:lvl3pPr marL="914330" indent="0">
              <a:buNone/>
              <a:defRPr sz="1800" b="1"/>
            </a:lvl3pPr>
            <a:lvl4pPr marL="1371495" indent="0">
              <a:buNone/>
              <a:defRPr sz="1600" b="1"/>
            </a:lvl4pPr>
            <a:lvl5pPr marL="1828660" indent="0">
              <a:buNone/>
              <a:defRPr sz="1600" b="1"/>
            </a:lvl5pPr>
            <a:lvl6pPr marL="2285824" indent="0">
              <a:buNone/>
              <a:defRPr sz="1600" b="1"/>
            </a:lvl6pPr>
            <a:lvl7pPr marL="2742990" indent="0">
              <a:buNone/>
              <a:defRPr sz="1600" b="1"/>
            </a:lvl7pPr>
            <a:lvl8pPr marL="3200155" indent="0">
              <a:buNone/>
              <a:defRPr sz="1600" b="1"/>
            </a:lvl8pPr>
            <a:lvl9pPr marL="3657319"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22F432D-5484-4C18-B5E5-D4A3CB9375C2}"/>
              </a:ext>
            </a:extLst>
          </p:cNvPr>
          <p:cNvSpPr>
            <a:spLocks noGrp="1"/>
          </p:cNvSpPr>
          <p:nvPr>
            <p:ph sz="quarter" idx="4"/>
          </p:nvPr>
        </p:nvSpPr>
        <p:spPr>
          <a:xfrm>
            <a:off x="6172205" y="2505077"/>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C1293DD-D0CD-4A09-8284-6BBE2960FEDB}"/>
              </a:ext>
            </a:extLst>
          </p:cNvPr>
          <p:cNvSpPr>
            <a:spLocks noGrp="1"/>
          </p:cNvSpPr>
          <p:nvPr>
            <p:ph type="dt" sz="half" idx="10"/>
          </p:nvPr>
        </p:nvSpPr>
        <p:spPr/>
        <p:txBody>
          <a:bodyPr/>
          <a:lstStyle/>
          <a:p>
            <a:fld id="{31BBC04D-9857-4696-87B7-F019ECCB8046}" type="datetime1">
              <a:rPr kumimoji="1" lang="ja-JP" altLang="en-US" smtClean="0"/>
              <a:t>2024/3/5</a:t>
            </a:fld>
            <a:endParaRPr kumimoji="1" lang="ja-JP" altLang="en-US"/>
          </a:p>
        </p:txBody>
      </p:sp>
      <p:sp>
        <p:nvSpPr>
          <p:cNvPr id="8" name="フッター プレースホルダー 7">
            <a:extLst>
              <a:ext uri="{FF2B5EF4-FFF2-40B4-BE49-F238E27FC236}">
                <a16:creationId xmlns:a16="http://schemas.microsoft.com/office/drawing/2014/main" id="{59266419-738E-448D-BE9B-BB107A0C7A5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B8C41222-D64A-4BFE-A875-2C9490A307D2}"/>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3671306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D5DD11-42A9-4CE8-A5E8-9A8A864370B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EDB2AE7-F4B5-4BF3-8FBA-CE36E2BEFE76}"/>
              </a:ext>
            </a:extLst>
          </p:cNvPr>
          <p:cNvSpPr>
            <a:spLocks noGrp="1"/>
          </p:cNvSpPr>
          <p:nvPr>
            <p:ph type="dt" sz="half" idx="10"/>
          </p:nvPr>
        </p:nvSpPr>
        <p:spPr/>
        <p:txBody>
          <a:bodyPr/>
          <a:lstStyle/>
          <a:p>
            <a:fld id="{25FFAC8F-B999-48BB-8E0C-8238591883B1}" type="datetime1">
              <a:rPr kumimoji="1" lang="ja-JP" altLang="en-US" smtClean="0"/>
              <a:t>2024/3/5</a:t>
            </a:fld>
            <a:endParaRPr kumimoji="1" lang="ja-JP" altLang="en-US"/>
          </a:p>
        </p:txBody>
      </p:sp>
      <p:sp>
        <p:nvSpPr>
          <p:cNvPr id="4" name="フッター プレースホルダー 3">
            <a:extLst>
              <a:ext uri="{FF2B5EF4-FFF2-40B4-BE49-F238E27FC236}">
                <a16:creationId xmlns:a16="http://schemas.microsoft.com/office/drawing/2014/main" id="{CD1CC713-6E44-4587-A719-8EA0340813C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E731040-0B3D-4C26-B02F-BCC69501A5C9}"/>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3978026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DFE07DD-AC80-4A08-870D-C261B8616D49}"/>
              </a:ext>
            </a:extLst>
          </p:cNvPr>
          <p:cNvSpPr>
            <a:spLocks noGrp="1"/>
          </p:cNvSpPr>
          <p:nvPr>
            <p:ph type="dt" sz="half" idx="10"/>
          </p:nvPr>
        </p:nvSpPr>
        <p:spPr/>
        <p:txBody>
          <a:bodyPr/>
          <a:lstStyle/>
          <a:p>
            <a:fld id="{AB1E7CDE-69A1-4CBA-94F4-7B1EC009E15E}" type="datetime1">
              <a:rPr kumimoji="1" lang="ja-JP" altLang="en-US" smtClean="0"/>
              <a:t>2024/3/5</a:t>
            </a:fld>
            <a:endParaRPr kumimoji="1" lang="ja-JP" altLang="en-US"/>
          </a:p>
        </p:txBody>
      </p:sp>
      <p:sp>
        <p:nvSpPr>
          <p:cNvPr id="3" name="フッター プレースホルダー 2">
            <a:extLst>
              <a:ext uri="{FF2B5EF4-FFF2-40B4-BE49-F238E27FC236}">
                <a16:creationId xmlns:a16="http://schemas.microsoft.com/office/drawing/2014/main" id="{161C3B3D-ECFC-4A29-A825-40CB82616B3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B074CD73-D6F9-4D03-A6B6-075B7CBC5DCD}"/>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97168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8DEF73-A0A4-455D-9B39-AA715DDF580B}"/>
              </a:ext>
            </a:extLst>
          </p:cNvPr>
          <p:cNvSpPr>
            <a:spLocks noGrp="1"/>
          </p:cNvSpPr>
          <p:nvPr>
            <p:ph type="title"/>
          </p:nvPr>
        </p:nvSpPr>
        <p:spPr>
          <a:xfrm>
            <a:off x="839789" y="457200"/>
            <a:ext cx="3932239"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3762D2C-F058-4158-958B-6AF51DB52228}"/>
              </a:ext>
            </a:extLst>
          </p:cNvPr>
          <p:cNvSpPr>
            <a:spLocks noGrp="1"/>
          </p:cNvSpPr>
          <p:nvPr>
            <p:ph idx="1"/>
          </p:nvPr>
        </p:nvSpPr>
        <p:spPr>
          <a:xfrm>
            <a:off x="5183189" y="987430"/>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D03974B-A99F-4F2E-BA95-D916D9122939}"/>
              </a:ext>
            </a:extLst>
          </p:cNvPr>
          <p:cNvSpPr>
            <a:spLocks noGrp="1"/>
          </p:cNvSpPr>
          <p:nvPr>
            <p:ph type="body" sz="half" idx="2"/>
          </p:nvPr>
        </p:nvSpPr>
        <p:spPr>
          <a:xfrm>
            <a:off x="839789" y="2057402"/>
            <a:ext cx="3932239" cy="3811588"/>
          </a:xfrm>
        </p:spPr>
        <p:txBody>
          <a:bodyPr/>
          <a:lstStyle>
            <a:lvl1pPr marL="0" indent="0">
              <a:buNone/>
              <a:defRPr sz="1600"/>
            </a:lvl1pPr>
            <a:lvl2pPr marL="457165" indent="0">
              <a:buNone/>
              <a:defRPr sz="1400"/>
            </a:lvl2pPr>
            <a:lvl3pPr marL="914330" indent="0">
              <a:buNone/>
              <a:defRPr sz="1200"/>
            </a:lvl3pPr>
            <a:lvl4pPr marL="1371495" indent="0">
              <a:buNone/>
              <a:defRPr sz="1000"/>
            </a:lvl4pPr>
            <a:lvl5pPr marL="1828660" indent="0">
              <a:buNone/>
              <a:defRPr sz="1000"/>
            </a:lvl5pPr>
            <a:lvl6pPr marL="2285824" indent="0">
              <a:buNone/>
              <a:defRPr sz="1000"/>
            </a:lvl6pPr>
            <a:lvl7pPr marL="2742990" indent="0">
              <a:buNone/>
              <a:defRPr sz="1000"/>
            </a:lvl7pPr>
            <a:lvl8pPr marL="3200155" indent="0">
              <a:buNone/>
              <a:defRPr sz="1000"/>
            </a:lvl8pPr>
            <a:lvl9pPr marL="3657319"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01884FE-E0A9-48ED-8A6B-63857DE0EEBA}"/>
              </a:ext>
            </a:extLst>
          </p:cNvPr>
          <p:cNvSpPr>
            <a:spLocks noGrp="1"/>
          </p:cNvSpPr>
          <p:nvPr>
            <p:ph type="dt" sz="half" idx="10"/>
          </p:nvPr>
        </p:nvSpPr>
        <p:spPr/>
        <p:txBody>
          <a:bodyPr/>
          <a:lstStyle/>
          <a:p>
            <a:fld id="{8E46B124-150C-4D98-BACB-88B4404EA777}" type="datetime1">
              <a:rPr kumimoji="1" lang="ja-JP" altLang="en-US" smtClean="0"/>
              <a:t>2024/3/5</a:t>
            </a:fld>
            <a:endParaRPr kumimoji="1" lang="ja-JP" altLang="en-US"/>
          </a:p>
        </p:txBody>
      </p:sp>
      <p:sp>
        <p:nvSpPr>
          <p:cNvPr id="6" name="フッター プレースホルダー 5">
            <a:extLst>
              <a:ext uri="{FF2B5EF4-FFF2-40B4-BE49-F238E27FC236}">
                <a16:creationId xmlns:a16="http://schemas.microsoft.com/office/drawing/2014/main" id="{B08DAD26-36B5-46CB-A129-A3BD217A65F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4DED134-A8F7-4735-A3B9-AABBA7FAB63B}"/>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3141539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9E6A0F-9FE2-4622-93E7-F201AFAF515C}"/>
              </a:ext>
            </a:extLst>
          </p:cNvPr>
          <p:cNvSpPr>
            <a:spLocks noGrp="1"/>
          </p:cNvSpPr>
          <p:nvPr>
            <p:ph type="title"/>
          </p:nvPr>
        </p:nvSpPr>
        <p:spPr>
          <a:xfrm>
            <a:off x="839789" y="457200"/>
            <a:ext cx="3932239"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C8B9277-DDDF-42D3-BA51-5DD980A88BD6}"/>
              </a:ext>
            </a:extLst>
          </p:cNvPr>
          <p:cNvSpPr>
            <a:spLocks noGrp="1"/>
          </p:cNvSpPr>
          <p:nvPr>
            <p:ph type="pic" idx="1"/>
          </p:nvPr>
        </p:nvSpPr>
        <p:spPr>
          <a:xfrm>
            <a:off x="5183189" y="987430"/>
            <a:ext cx="6172201" cy="4873625"/>
          </a:xfrm>
        </p:spPr>
        <p:txBody>
          <a:bodyPr/>
          <a:lstStyle>
            <a:lvl1pPr marL="0" indent="0">
              <a:buNone/>
              <a:defRPr sz="3200"/>
            </a:lvl1pPr>
            <a:lvl2pPr marL="457165" indent="0">
              <a:buNone/>
              <a:defRPr sz="2800"/>
            </a:lvl2pPr>
            <a:lvl3pPr marL="914330" indent="0">
              <a:buNone/>
              <a:defRPr sz="2400"/>
            </a:lvl3pPr>
            <a:lvl4pPr marL="1371495" indent="0">
              <a:buNone/>
              <a:defRPr sz="2000"/>
            </a:lvl4pPr>
            <a:lvl5pPr marL="1828660" indent="0">
              <a:buNone/>
              <a:defRPr sz="2000"/>
            </a:lvl5pPr>
            <a:lvl6pPr marL="2285824" indent="0">
              <a:buNone/>
              <a:defRPr sz="2000"/>
            </a:lvl6pPr>
            <a:lvl7pPr marL="2742990" indent="0">
              <a:buNone/>
              <a:defRPr sz="2000"/>
            </a:lvl7pPr>
            <a:lvl8pPr marL="3200155" indent="0">
              <a:buNone/>
              <a:defRPr sz="2000"/>
            </a:lvl8pPr>
            <a:lvl9pPr marL="3657319" indent="0">
              <a:buNone/>
              <a:defRPr sz="2000"/>
            </a:lvl9pPr>
          </a:lstStyle>
          <a:p>
            <a:r>
              <a:rPr kumimoji="1" lang="ja-JP" altLang="en-US"/>
              <a:t>アイコンをクリックして図を追加</a:t>
            </a:r>
          </a:p>
        </p:txBody>
      </p:sp>
      <p:sp>
        <p:nvSpPr>
          <p:cNvPr id="4" name="テキスト プレースホルダー 3">
            <a:extLst>
              <a:ext uri="{FF2B5EF4-FFF2-40B4-BE49-F238E27FC236}">
                <a16:creationId xmlns:a16="http://schemas.microsoft.com/office/drawing/2014/main" id="{01E7B59A-9E5E-4D29-84DD-2C37A98ECCFC}"/>
              </a:ext>
            </a:extLst>
          </p:cNvPr>
          <p:cNvSpPr>
            <a:spLocks noGrp="1"/>
          </p:cNvSpPr>
          <p:nvPr>
            <p:ph type="body" sz="half" idx="2"/>
          </p:nvPr>
        </p:nvSpPr>
        <p:spPr>
          <a:xfrm>
            <a:off x="839789" y="2057402"/>
            <a:ext cx="3932239" cy="3811588"/>
          </a:xfrm>
        </p:spPr>
        <p:txBody>
          <a:bodyPr/>
          <a:lstStyle>
            <a:lvl1pPr marL="0" indent="0">
              <a:buNone/>
              <a:defRPr sz="1600"/>
            </a:lvl1pPr>
            <a:lvl2pPr marL="457165" indent="0">
              <a:buNone/>
              <a:defRPr sz="1400"/>
            </a:lvl2pPr>
            <a:lvl3pPr marL="914330" indent="0">
              <a:buNone/>
              <a:defRPr sz="1200"/>
            </a:lvl3pPr>
            <a:lvl4pPr marL="1371495" indent="0">
              <a:buNone/>
              <a:defRPr sz="1000"/>
            </a:lvl4pPr>
            <a:lvl5pPr marL="1828660" indent="0">
              <a:buNone/>
              <a:defRPr sz="1000"/>
            </a:lvl5pPr>
            <a:lvl6pPr marL="2285824" indent="0">
              <a:buNone/>
              <a:defRPr sz="1000"/>
            </a:lvl6pPr>
            <a:lvl7pPr marL="2742990" indent="0">
              <a:buNone/>
              <a:defRPr sz="1000"/>
            </a:lvl7pPr>
            <a:lvl8pPr marL="3200155" indent="0">
              <a:buNone/>
              <a:defRPr sz="1000"/>
            </a:lvl8pPr>
            <a:lvl9pPr marL="3657319"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5D36189-EE1E-4126-85F3-60D98C9C991F}"/>
              </a:ext>
            </a:extLst>
          </p:cNvPr>
          <p:cNvSpPr>
            <a:spLocks noGrp="1"/>
          </p:cNvSpPr>
          <p:nvPr>
            <p:ph type="dt" sz="half" idx="10"/>
          </p:nvPr>
        </p:nvSpPr>
        <p:spPr/>
        <p:txBody>
          <a:bodyPr/>
          <a:lstStyle/>
          <a:p>
            <a:fld id="{872AC3D7-E9DD-49C1-BDD7-0D060871E0E3}" type="datetime1">
              <a:rPr kumimoji="1" lang="ja-JP" altLang="en-US" smtClean="0"/>
              <a:t>2024/3/5</a:t>
            </a:fld>
            <a:endParaRPr kumimoji="1" lang="ja-JP" altLang="en-US"/>
          </a:p>
        </p:txBody>
      </p:sp>
      <p:sp>
        <p:nvSpPr>
          <p:cNvPr id="6" name="フッター プレースホルダー 5">
            <a:extLst>
              <a:ext uri="{FF2B5EF4-FFF2-40B4-BE49-F238E27FC236}">
                <a16:creationId xmlns:a16="http://schemas.microsoft.com/office/drawing/2014/main" id="{81CAB9D7-F1CD-4B22-B510-6C324DFAC1C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0681EB3-3C18-4F01-946A-2FB786689386}"/>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3576988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0DB8B24-49A0-462C-A217-AEF71CE108A4}"/>
              </a:ext>
            </a:extLst>
          </p:cNvPr>
          <p:cNvSpPr>
            <a:spLocks noGrp="1"/>
          </p:cNvSpPr>
          <p:nvPr>
            <p:ph type="title"/>
          </p:nvPr>
        </p:nvSpPr>
        <p:spPr>
          <a:xfrm>
            <a:off x="838201" y="365126"/>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8FCD081-4D72-4B81-B294-EDF8265DA978}"/>
              </a:ext>
            </a:extLst>
          </p:cNvPr>
          <p:cNvSpPr>
            <a:spLocks noGrp="1"/>
          </p:cNvSpPr>
          <p:nvPr>
            <p:ph type="body" idx="1"/>
          </p:nvPr>
        </p:nvSpPr>
        <p:spPr>
          <a:xfrm>
            <a:off x="838201" y="1825630"/>
            <a:ext cx="10515600" cy="435133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3F8507D-24D9-4655-876D-DF4C179D29F3}"/>
              </a:ext>
            </a:extLst>
          </p:cNvPr>
          <p:cNvSpPr>
            <a:spLocks noGrp="1"/>
          </p:cNvSpPr>
          <p:nvPr>
            <p:ph type="dt" sz="half" idx="2"/>
          </p:nvPr>
        </p:nvSpPr>
        <p:spPr>
          <a:xfrm>
            <a:off x="838201" y="6356353"/>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5766FA-0F08-48A3-A040-66DFB7724E95}" type="datetime1">
              <a:rPr kumimoji="1" lang="ja-JP" altLang="en-US" smtClean="0"/>
              <a:t>2024/3/5</a:t>
            </a:fld>
            <a:endParaRPr kumimoji="1" lang="ja-JP" altLang="en-US"/>
          </a:p>
        </p:txBody>
      </p:sp>
      <p:sp>
        <p:nvSpPr>
          <p:cNvPr id="5" name="フッター プレースホルダー 4">
            <a:extLst>
              <a:ext uri="{FF2B5EF4-FFF2-40B4-BE49-F238E27FC236}">
                <a16:creationId xmlns:a16="http://schemas.microsoft.com/office/drawing/2014/main" id="{4A26D4A0-B7E3-4B6E-9AB5-784A7D1B3C10}"/>
              </a:ext>
            </a:extLst>
          </p:cNvPr>
          <p:cNvSpPr>
            <a:spLocks noGrp="1"/>
          </p:cNvSpPr>
          <p:nvPr>
            <p:ph type="ftr" sz="quarter" idx="3"/>
          </p:nvPr>
        </p:nvSpPr>
        <p:spPr>
          <a:xfrm>
            <a:off x="4038601" y="6356353"/>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14EB37F-1C76-4C1A-B631-E1D5C3847650}"/>
              </a:ext>
            </a:extLst>
          </p:cNvPr>
          <p:cNvSpPr>
            <a:spLocks noGrp="1"/>
          </p:cNvSpPr>
          <p:nvPr>
            <p:ph type="sldNum" sz="quarter" idx="4"/>
          </p:nvPr>
        </p:nvSpPr>
        <p:spPr>
          <a:xfrm>
            <a:off x="8610601" y="6356353"/>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2932401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33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82" indent="-228582" algn="l" defTabSz="91433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47" indent="-228582" algn="l" defTabSz="91433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13" indent="-228582" algn="l" defTabSz="91433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077" indent="-228582" algn="l" defTabSz="91433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242" indent="-228582" algn="l" defTabSz="91433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408" indent="-228582" algn="l" defTabSz="91433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572" indent="-228582" algn="l" defTabSz="91433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737" indent="-228582" algn="l" defTabSz="91433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5902" indent="-228582" algn="l" defTabSz="91433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330" rtl="0" eaLnBrk="1" latinLnBrk="0" hangingPunct="1">
        <a:defRPr kumimoji="1" sz="1800" kern="1200">
          <a:solidFill>
            <a:schemeClr val="tx1"/>
          </a:solidFill>
          <a:latin typeface="+mn-lt"/>
          <a:ea typeface="+mn-ea"/>
          <a:cs typeface="+mn-cs"/>
        </a:defRPr>
      </a:lvl1pPr>
      <a:lvl2pPr marL="457165" algn="l" defTabSz="914330" rtl="0" eaLnBrk="1" latinLnBrk="0" hangingPunct="1">
        <a:defRPr kumimoji="1" sz="1800" kern="1200">
          <a:solidFill>
            <a:schemeClr val="tx1"/>
          </a:solidFill>
          <a:latin typeface="+mn-lt"/>
          <a:ea typeface="+mn-ea"/>
          <a:cs typeface="+mn-cs"/>
        </a:defRPr>
      </a:lvl2pPr>
      <a:lvl3pPr marL="914330" algn="l" defTabSz="914330" rtl="0" eaLnBrk="1" latinLnBrk="0" hangingPunct="1">
        <a:defRPr kumimoji="1" sz="1800" kern="1200">
          <a:solidFill>
            <a:schemeClr val="tx1"/>
          </a:solidFill>
          <a:latin typeface="+mn-lt"/>
          <a:ea typeface="+mn-ea"/>
          <a:cs typeface="+mn-cs"/>
        </a:defRPr>
      </a:lvl3pPr>
      <a:lvl4pPr marL="1371495" algn="l" defTabSz="914330" rtl="0" eaLnBrk="1" latinLnBrk="0" hangingPunct="1">
        <a:defRPr kumimoji="1" sz="1800" kern="1200">
          <a:solidFill>
            <a:schemeClr val="tx1"/>
          </a:solidFill>
          <a:latin typeface="+mn-lt"/>
          <a:ea typeface="+mn-ea"/>
          <a:cs typeface="+mn-cs"/>
        </a:defRPr>
      </a:lvl4pPr>
      <a:lvl5pPr marL="1828660" algn="l" defTabSz="914330" rtl="0" eaLnBrk="1" latinLnBrk="0" hangingPunct="1">
        <a:defRPr kumimoji="1" sz="1800" kern="1200">
          <a:solidFill>
            <a:schemeClr val="tx1"/>
          </a:solidFill>
          <a:latin typeface="+mn-lt"/>
          <a:ea typeface="+mn-ea"/>
          <a:cs typeface="+mn-cs"/>
        </a:defRPr>
      </a:lvl5pPr>
      <a:lvl6pPr marL="2285824" algn="l" defTabSz="914330" rtl="0" eaLnBrk="1" latinLnBrk="0" hangingPunct="1">
        <a:defRPr kumimoji="1" sz="1800" kern="1200">
          <a:solidFill>
            <a:schemeClr val="tx1"/>
          </a:solidFill>
          <a:latin typeface="+mn-lt"/>
          <a:ea typeface="+mn-ea"/>
          <a:cs typeface="+mn-cs"/>
        </a:defRPr>
      </a:lvl6pPr>
      <a:lvl7pPr marL="2742990" algn="l" defTabSz="914330" rtl="0" eaLnBrk="1" latinLnBrk="0" hangingPunct="1">
        <a:defRPr kumimoji="1" sz="1800" kern="1200">
          <a:solidFill>
            <a:schemeClr val="tx1"/>
          </a:solidFill>
          <a:latin typeface="+mn-lt"/>
          <a:ea typeface="+mn-ea"/>
          <a:cs typeface="+mn-cs"/>
        </a:defRPr>
      </a:lvl7pPr>
      <a:lvl8pPr marL="3200155" algn="l" defTabSz="914330" rtl="0" eaLnBrk="1" latinLnBrk="0" hangingPunct="1">
        <a:defRPr kumimoji="1" sz="1800" kern="1200">
          <a:solidFill>
            <a:schemeClr val="tx1"/>
          </a:solidFill>
          <a:latin typeface="+mn-lt"/>
          <a:ea typeface="+mn-ea"/>
          <a:cs typeface="+mn-cs"/>
        </a:defRPr>
      </a:lvl8pPr>
      <a:lvl9pPr marL="3657319" algn="l" defTabSz="91433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7DF87B5-0A02-4B90-A7E1-D1A91455AC28}"/>
              </a:ext>
            </a:extLst>
          </p:cNvPr>
          <p:cNvSpPr/>
          <p:nvPr/>
        </p:nvSpPr>
        <p:spPr>
          <a:xfrm>
            <a:off x="0" y="0"/>
            <a:ext cx="12192000" cy="41655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埼玉県 </a:t>
            </a:r>
            <a:r>
              <a:rPr lang="ja-JP" altLang="en-US" sz="2400" b="1" dirty="0">
                <a:solidFill>
                  <a:srgbClr val="FFFF00"/>
                </a:solidFill>
                <a:latin typeface="Meiryo UI" panose="020B0604030504040204" pitchFamily="50" charset="-128"/>
                <a:ea typeface="Meiryo UI" panose="020B0604030504040204" pitchFamily="50" charset="-128"/>
                <a:cs typeface="Meiryo UI" panose="020B0604030504040204" pitchFamily="50" charset="-128"/>
              </a:rPr>
              <a:t>地域保健医療計画（第８次）案 </a:t>
            </a:r>
            <a:r>
              <a:rPr lang="ja-JP" altLang="en-US" sz="2400" b="1">
                <a:latin typeface="Meiryo UI" panose="020B0604030504040204" pitchFamily="50" charset="-128"/>
                <a:ea typeface="Meiryo UI" panose="020B0604030504040204" pitchFamily="50" charset="-128"/>
                <a:cs typeface="Meiryo UI" panose="020B0604030504040204" pitchFamily="50" charset="-128"/>
              </a:rPr>
              <a:t>について①</a:t>
            </a:r>
            <a:endParaRPr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5" name="グループ化 14">
            <a:extLst>
              <a:ext uri="{FF2B5EF4-FFF2-40B4-BE49-F238E27FC236}">
                <a16:creationId xmlns:a16="http://schemas.microsoft.com/office/drawing/2014/main" id="{FF92E1A0-6718-4468-B603-98BDAA55CED0}"/>
              </a:ext>
            </a:extLst>
          </p:cNvPr>
          <p:cNvGrpSpPr/>
          <p:nvPr/>
        </p:nvGrpSpPr>
        <p:grpSpPr>
          <a:xfrm>
            <a:off x="6181318" y="467155"/>
            <a:ext cx="6012000" cy="2601360"/>
            <a:chOff x="6181318" y="771955"/>
            <a:chExt cx="6012000" cy="2601360"/>
          </a:xfrm>
        </p:grpSpPr>
        <p:sp>
          <p:nvSpPr>
            <p:cNvPr id="20" name="正方形/長方形 19">
              <a:extLst>
                <a:ext uri="{FF2B5EF4-FFF2-40B4-BE49-F238E27FC236}">
                  <a16:creationId xmlns:a16="http://schemas.microsoft.com/office/drawing/2014/main" id="{36E05B7F-3EAE-4FEB-9101-5B6B3F2C29C1}"/>
                </a:ext>
              </a:extLst>
            </p:cNvPr>
            <p:cNvSpPr/>
            <p:nvPr/>
          </p:nvSpPr>
          <p:spPr>
            <a:xfrm>
              <a:off x="6192000" y="801346"/>
              <a:ext cx="5940000" cy="2571969"/>
            </a:xfrm>
            <a:prstGeom prst="rect">
              <a:avLst/>
            </a:prstGeom>
            <a:ln w="25400">
              <a:solidFill>
                <a:srgbClr val="002060"/>
              </a:solidFill>
            </a:ln>
          </p:spPr>
          <p:txBody>
            <a:bodyPr wrap="square" lIns="72000" tIns="72000" rIns="72000" bIns="36000">
              <a:noAutofit/>
            </a:bodyPr>
            <a:lstStyle/>
            <a:p>
              <a:pPr lvl="0">
                <a:lnSpc>
                  <a:spcPts val="1600"/>
                </a:lnSpc>
                <a:spcBef>
                  <a:spcPts val="500"/>
                </a:spcBef>
              </a:pPr>
              <a:r>
                <a:rPr lang="ja-JP" altLang="en-US" sz="1500" b="1" dirty="0">
                  <a:solidFill>
                    <a:schemeClr val="bg1"/>
                  </a:solidFill>
                  <a:highlight>
                    <a:srgbClr val="000000"/>
                  </a:highlight>
                  <a:latin typeface="BIZ UDゴシック" panose="020B0400000000000000" pitchFamily="49" charset="-128"/>
                  <a:ea typeface="BIZ UDゴシック" panose="020B0400000000000000" pitchFamily="49" charset="-128"/>
                </a:rPr>
                <a:t>▶ 計画の位置付け</a:t>
              </a:r>
              <a:endParaRPr lang="en-US" altLang="ja-JP" sz="1500" b="1" dirty="0">
                <a:solidFill>
                  <a:schemeClr val="bg1"/>
                </a:solidFill>
                <a:highlight>
                  <a:srgbClr val="000000"/>
                </a:highlight>
                <a:latin typeface="BIZ UDゴシック" panose="020B0400000000000000" pitchFamily="49" charset="-128"/>
                <a:ea typeface="BIZ UDゴシック" panose="020B0400000000000000" pitchFamily="49" charset="-128"/>
              </a:endParaRPr>
            </a:p>
            <a:p>
              <a:pPr lvl="0">
                <a:lnSpc>
                  <a:spcPts val="1600"/>
                </a:lnSpc>
              </a:pPr>
              <a:r>
                <a:rPr lang="ja-JP" altLang="en-US" sz="1200" spc="-40" dirty="0">
                  <a:solidFill>
                    <a:prstClr val="black"/>
                  </a:solidFill>
                  <a:latin typeface="BIZ UDゴシック" panose="020B0400000000000000" pitchFamily="49" charset="-128"/>
                  <a:ea typeface="BIZ UDゴシック" panose="020B0400000000000000" pitchFamily="49" charset="-128"/>
                </a:rPr>
                <a:t>　 </a:t>
              </a:r>
              <a:r>
                <a:rPr lang="ja-JP" altLang="en-US" sz="1200" spc="-30" dirty="0">
                  <a:solidFill>
                    <a:prstClr val="black"/>
                  </a:solidFill>
                  <a:latin typeface="BIZ UDゴシック" panose="020B0400000000000000" pitchFamily="49" charset="-128"/>
                  <a:ea typeface="BIZ UDゴシック" panose="020B0400000000000000" pitchFamily="49" charset="-128"/>
                </a:rPr>
                <a:t>「健康長寿計画」や「感染症予防計画」など政策的に関連の深い１１の個別計画</a:t>
              </a:r>
              <a:endParaRPr lang="en-US" altLang="ja-JP" sz="1200" spc="-3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ja-JP" altLang="en-US" sz="1200" spc="-20" dirty="0">
                  <a:solidFill>
                    <a:prstClr val="black"/>
                  </a:solidFill>
                  <a:latin typeface="BIZ UDゴシック" panose="020B0400000000000000" pitchFamily="49" charset="-128"/>
                  <a:ea typeface="BIZ UDゴシック" panose="020B0400000000000000" pitchFamily="49" charset="-128"/>
                </a:rPr>
                <a:t>　を第８次計画に組み込み、より一体的に施策を推進。</a:t>
              </a:r>
              <a:endParaRPr lang="en-US" altLang="ja-JP" sz="1200" spc="-2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500"/>
                </a:spcBef>
              </a:pPr>
              <a:r>
                <a:rPr lang="ja-JP" altLang="en-US" sz="1500" b="1" dirty="0">
                  <a:solidFill>
                    <a:schemeClr val="bg1"/>
                  </a:solidFill>
                  <a:highlight>
                    <a:srgbClr val="000000"/>
                  </a:highlight>
                  <a:latin typeface="BIZ UDゴシック" panose="020B0400000000000000" pitchFamily="49" charset="-128"/>
                  <a:ea typeface="BIZ UDゴシック" panose="020B0400000000000000" pitchFamily="49" charset="-128"/>
                </a:rPr>
                <a:t>▶ 計画期間</a:t>
              </a:r>
              <a:r>
                <a:rPr lang="ja-JP" altLang="en-US" sz="1500" b="1" dirty="0">
                  <a:solidFill>
                    <a:prstClr val="black"/>
                  </a:solidFill>
                  <a:latin typeface="BIZ UDゴシック" panose="020B0400000000000000" pitchFamily="49" charset="-128"/>
                  <a:ea typeface="BIZ UDゴシック" panose="020B0400000000000000" pitchFamily="49" charset="-128"/>
                </a:rPr>
                <a:t>　</a:t>
              </a:r>
              <a:endParaRPr lang="en-US" altLang="ja-JP" sz="1500" b="1"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ja-JP" altLang="en-US" sz="1200" spc="-40" dirty="0">
                  <a:solidFill>
                    <a:prstClr val="black"/>
                  </a:solidFill>
                  <a:latin typeface="BIZ UDゴシック" panose="020B0400000000000000" pitchFamily="49" charset="-128"/>
                  <a:ea typeface="BIZ UDゴシック" panose="020B0400000000000000" pitchFamily="49" charset="-128"/>
                </a:rPr>
                <a:t>　</a:t>
              </a:r>
              <a:r>
                <a:rPr lang="ja-JP" altLang="en-US" sz="1200" dirty="0">
                  <a:solidFill>
                    <a:prstClr val="black"/>
                  </a:solidFill>
                  <a:latin typeface="BIZ UDゴシック" panose="020B0400000000000000" pitchFamily="49" charset="-128"/>
                  <a:ea typeface="BIZ UDゴシック" panose="020B0400000000000000" pitchFamily="49" charset="-128"/>
                </a:rPr>
                <a:t> 令和６年度（２０２４年度）から令和１１年度（２０２９年度）までの６年間</a:t>
              </a: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ja-JP" altLang="en-US" sz="1200" dirty="0">
                  <a:solidFill>
                    <a:prstClr val="black"/>
                  </a:solidFill>
                  <a:latin typeface="BIZ UDゴシック" panose="020B0400000000000000" pitchFamily="49" charset="-128"/>
                  <a:ea typeface="BIZ UDゴシック" panose="020B0400000000000000" pitchFamily="49" charset="-128"/>
                </a:rPr>
                <a:t>　（３年後に中間見直し）</a:t>
              </a: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500"/>
                </a:spcBef>
              </a:pPr>
              <a:r>
                <a:rPr lang="ja-JP" altLang="en-US" sz="1500" b="1" dirty="0">
                  <a:solidFill>
                    <a:schemeClr val="bg1"/>
                  </a:solidFill>
                  <a:highlight>
                    <a:srgbClr val="000000"/>
                  </a:highlight>
                  <a:latin typeface="BIZ UDゴシック" panose="020B0400000000000000" pitchFamily="49" charset="-128"/>
                  <a:ea typeface="BIZ UDゴシック" panose="020B0400000000000000" pitchFamily="49" charset="-128"/>
                </a:rPr>
                <a:t>▶ 医 療 圏  </a:t>
              </a:r>
              <a:endParaRPr lang="en-US" altLang="ja-JP" sz="1500" b="1" dirty="0">
                <a:solidFill>
                  <a:schemeClr val="bg1"/>
                </a:solidFill>
                <a:highlight>
                  <a:srgbClr val="000000"/>
                </a:highlight>
                <a:latin typeface="BIZ UDゴシック" panose="020B0400000000000000" pitchFamily="49" charset="-128"/>
                <a:ea typeface="BIZ UDゴシック" panose="020B0400000000000000" pitchFamily="49" charset="-128"/>
              </a:endParaRPr>
            </a:p>
            <a:p>
              <a:pPr>
                <a:lnSpc>
                  <a:spcPts val="1600"/>
                </a:lnSpc>
              </a:pPr>
              <a:r>
                <a:rPr lang="ja-JP" altLang="en-US" sz="1200" dirty="0">
                  <a:latin typeface="BIZ UDゴシック" panose="020B0400000000000000" pitchFamily="49" charset="-128"/>
                  <a:ea typeface="BIZ UDゴシック" panose="020B0400000000000000" pitchFamily="49" charset="-128"/>
                </a:rPr>
                <a:t> 　現行計画と同様「埼玉県５か年計画」の１０の地域区分を２次保健医療圏に設定。</a:t>
              </a:r>
            </a:p>
            <a:p>
              <a:pPr>
                <a:lnSpc>
                  <a:spcPts val="1600"/>
                </a:lnSpc>
                <a:spcBef>
                  <a:spcPts val="500"/>
                </a:spcBef>
              </a:pPr>
              <a:r>
                <a:rPr lang="ja-JP" altLang="en-US" sz="1500" b="1" dirty="0">
                  <a:solidFill>
                    <a:schemeClr val="bg1"/>
                  </a:solidFill>
                  <a:highlight>
                    <a:srgbClr val="000000"/>
                  </a:highlight>
                  <a:latin typeface="BIZ UDゴシック" panose="020B0400000000000000" pitchFamily="49" charset="-128"/>
                  <a:ea typeface="BIZ UDゴシック" panose="020B0400000000000000" pitchFamily="49" charset="-128"/>
                </a:rPr>
                <a:t>▶ 基準病床数</a:t>
              </a:r>
              <a:r>
                <a:rPr lang="ja-JP" altLang="en-US" sz="1400" dirty="0">
                  <a:latin typeface="BIZ UDゴシック" panose="020B0400000000000000" pitchFamily="49" charset="-128"/>
                  <a:ea typeface="BIZ UDゴシック" panose="020B0400000000000000" pitchFamily="49" charset="-128"/>
                </a:rPr>
                <a:t> </a:t>
              </a:r>
              <a:endParaRPr lang="en-US" altLang="ja-JP" sz="1400" dirty="0">
                <a:latin typeface="BIZ UDゴシック" panose="020B0400000000000000" pitchFamily="49" charset="-128"/>
                <a:ea typeface="BIZ UDゴシック" panose="020B0400000000000000" pitchFamily="49" charset="-128"/>
              </a:endParaRPr>
            </a:p>
            <a:p>
              <a:pPr>
                <a:lnSpc>
                  <a:spcPts val="1600"/>
                </a:lnSpc>
              </a:pPr>
              <a:r>
                <a:rPr lang="en-US" altLang="ja-JP" sz="1400" dirty="0">
                  <a:latin typeface="BIZ UDゴシック" panose="020B0400000000000000" pitchFamily="49" charset="-128"/>
                  <a:ea typeface="BIZ UDゴシック" panose="020B0400000000000000" pitchFamily="49" charset="-128"/>
                </a:rPr>
                <a:t> </a:t>
              </a:r>
              <a:r>
                <a:rPr lang="ja-JP" altLang="en-US" sz="1400" dirty="0">
                  <a:latin typeface="BIZ UDゴシック" panose="020B0400000000000000" pitchFamily="49" charset="-128"/>
                  <a:ea typeface="BIZ UDゴシック" panose="020B0400000000000000" pitchFamily="49" charset="-128"/>
                </a:rPr>
                <a:t>　</a:t>
              </a:r>
              <a:r>
                <a:rPr lang="ja-JP" altLang="en-US" sz="1200" dirty="0">
                  <a:latin typeface="BIZ UDゴシック" panose="020B0400000000000000" pitchFamily="49" charset="-128"/>
                  <a:ea typeface="BIZ UDゴシック" panose="020B0400000000000000" pitchFamily="49" charset="-128"/>
                </a:rPr>
                <a:t>全県で合計５７，９２４床。地域医療構想で推計した２０２５年における</a:t>
              </a:r>
              <a:endParaRPr lang="en-US" altLang="ja-JP" sz="1200" dirty="0">
                <a:latin typeface="BIZ UDゴシック" panose="020B0400000000000000" pitchFamily="49" charset="-128"/>
                <a:ea typeface="BIZ UDゴシック" panose="020B0400000000000000" pitchFamily="49" charset="-128"/>
              </a:endParaRPr>
            </a:p>
            <a:p>
              <a:pPr>
                <a:lnSpc>
                  <a:spcPts val="1600"/>
                </a:lnSpc>
              </a:pPr>
              <a:r>
                <a:rPr lang="en-US" altLang="ja-JP" sz="1200" spc="-30" dirty="0">
                  <a:latin typeface="BIZ UDゴシック" panose="020B0400000000000000" pitchFamily="49" charset="-128"/>
                  <a:ea typeface="BIZ UDゴシック" panose="020B0400000000000000" pitchFamily="49" charset="-128"/>
                </a:rPr>
                <a:t>  </a:t>
              </a:r>
              <a:r>
                <a:rPr lang="ja-JP" altLang="en-US" sz="1200" spc="-30" dirty="0">
                  <a:latin typeface="BIZ UDゴシック" panose="020B0400000000000000" pitchFamily="49" charset="-128"/>
                  <a:ea typeface="BIZ UDゴシック" panose="020B0400000000000000" pitchFamily="49" charset="-128"/>
                </a:rPr>
                <a:t>必要病床数</a:t>
              </a:r>
              <a:r>
                <a:rPr lang="ja-JP" altLang="en-US" sz="1200" spc="-50" dirty="0">
                  <a:latin typeface="BIZ UDゴシック" panose="020B0400000000000000" pitchFamily="49" charset="-128"/>
                  <a:ea typeface="BIZ UDゴシック" panose="020B0400000000000000" pitchFamily="49" charset="-128"/>
                </a:rPr>
                <a:t>（５４，２１０床）の</a:t>
              </a:r>
              <a:r>
                <a:rPr lang="ja-JP" altLang="en-US" sz="1200" dirty="0">
                  <a:latin typeface="BIZ UDゴシック" panose="020B0400000000000000" pitchFamily="49" charset="-128"/>
                  <a:ea typeface="BIZ UDゴシック" panose="020B0400000000000000" pitchFamily="49" charset="-128"/>
                </a:rPr>
                <a:t>確保に向け、当面の病床整備を行う。</a:t>
              </a:r>
              <a:endParaRPr lang="en-US" altLang="ja-JP" sz="1400" dirty="0">
                <a:latin typeface="BIZ UDゴシック" panose="020B0400000000000000" pitchFamily="49" charset="-128"/>
                <a:ea typeface="BIZ UDゴシック" panose="020B0400000000000000" pitchFamily="49" charset="-128"/>
              </a:endParaRPr>
            </a:p>
          </p:txBody>
        </p:sp>
        <p:sp>
          <p:nvSpPr>
            <p:cNvPr id="5" name="正方形/長方形 4">
              <a:extLst>
                <a:ext uri="{FF2B5EF4-FFF2-40B4-BE49-F238E27FC236}">
                  <a16:creationId xmlns:a16="http://schemas.microsoft.com/office/drawing/2014/main" id="{35A47FFE-99D6-4484-8361-6D0DDABF2E7D}"/>
                </a:ext>
              </a:extLst>
            </p:cNvPr>
            <p:cNvSpPr/>
            <p:nvPr/>
          </p:nvSpPr>
          <p:spPr>
            <a:xfrm>
              <a:off x="6181318" y="771955"/>
              <a:ext cx="6012000" cy="527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30" name="グループ化 29">
            <a:extLst>
              <a:ext uri="{FF2B5EF4-FFF2-40B4-BE49-F238E27FC236}">
                <a16:creationId xmlns:a16="http://schemas.microsoft.com/office/drawing/2014/main" id="{2AC7BD81-F4E0-4874-9699-1D2B1336CDBE}"/>
              </a:ext>
            </a:extLst>
          </p:cNvPr>
          <p:cNvGrpSpPr/>
          <p:nvPr/>
        </p:nvGrpSpPr>
        <p:grpSpPr>
          <a:xfrm>
            <a:off x="36000" y="432002"/>
            <a:ext cx="5940000" cy="1355769"/>
            <a:chOff x="-89390" y="871507"/>
            <a:chExt cx="11948013" cy="927673"/>
          </a:xfrm>
        </p:grpSpPr>
        <p:sp>
          <p:nvSpPr>
            <p:cNvPr id="31" name="正方形/長方形 30">
              <a:extLst>
                <a:ext uri="{FF2B5EF4-FFF2-40B4-BE49-F238E27FC236}">
                  <a16:creationId xmlns:a16="http://schemas.microsoft.com/office/drawing/2014/main" id="{8ADDBFBB-7A70-46E7-B733-3BE76554C46B}"/>
                </a:ext>
              </a:extLst>
            </p:cNvPr>
            <p:cNvSpPr/>
            <p:nvPr/>
          </p:nvSpPr>
          <p:spPr>
            <a:xfrm>
              <a:off x="-89390" y="1051471"/>
              <a:ext cx="11948013" cy="747709"/>
            </a:xfrm>
            <a:prstGeom prst="rect">
              <a:avLst/>
            </a:prstGeom>
            <a:ln w="25400">
              <a:solidFill>
                <a:srgbClr val="76ABDC"/>
              </a:solidFill>
            </a:ln>
          </p:spPr>
          <p:txBody>
            <a:bodyPr wrap="square" lIns="72000" tIns="72000" rIns="72000" bIns="36000">
              <a:noAutofit/>
            </a:bodyPr>
            <a:lstStyle/>
            <a:p>
              <a:pPr>
                <a:lnSpc>
                  <a:spcPts val="1800"/>
                </a:lnSpc>
              </a:pPr>
              <a:endParaRPr lang="ja-JP" altLang="en-US" sz="1300" spc="-20" dirty="0">
                <a:solidFill>
                  <a:prstClr val="black"/>
                </a:solidFill>
                <a:latin typeface="BIZ UDPゴシック" panose="020B0400000000000000" pitchFamily="50" charset="-128"/>
                <a:ea typeface="BIZ UDPゴシック" panose="020B0400000000000000" pitchFamily="50" charset="-128"/>
              </a:endParaRPr>
            </a:p>
            <a:p>
              <a:pPr lvl="0">
                <a:lnSpc>
                  <a:spcPts val="1800"/>
                </a:lnSpc>
              </a:pPr>
              <a:endParaRPr lang="ja-JP" altLang="en-US" sz="1300" spc="-20" dirty="0">
                <a:solidFill>
                  <a:prstClr val="black"/>
                </a:solidFill>
                <a:latin typeface="BIZ UDPゴシック" panose="020B0400000000000000" pitchFamily="50" charset="-128"/>
                <a:ea typeface="BIZ UDPゴシック" panose="020B0400000000000000" pitchFamily="50" charset="-128"/>
              </a:endParaRPr>
            </a:p>
            <a:p>
              <a:pPr lvl="0">
                <a:lnSpc>
                  <a:spcPts val="1800"/>
                </a:lnSpc>
              </a:pPr>
              <a:endParaRPr lang="en-US" altLang="ja-JP" sz="1300" spc="-20" dirty="0">
                <a:solidFill>
                  <a:prstClr val="black"/>
                </a:solidFill>
                <a:latin typeface="BIZ UDPゴシック" panose="020B0400000000000000" pitchFamily="50" charset="-128"/>
                <a:ea typeface="BIZ UDPゴシック" panose="020B0400000000000000" pitchFamily="50" charset="-128"/>
              </a:endParaRPr>
            </a:p>
            <a:p>
              <a:pPr>
                <a:lnSpc>
                  <a:spcPts val="1800"/>
                </a:lnSpc>
              </a:pPr>
              <a:endParaRPr lang="ja-JP" altLang="en-US" sz="1500" dirty="0">
                <a:latin typeface="BIZ UDゴシック" panose="020B0400000000000000" pitchFamily="49" charset="-128"/>
                <a:ea typeface="BIZ UDゴシック" panose="020B0400000000000000" pitchFamily="49" charset="-128"/>
              </a:endParaRPr>
            </a:p>
          </p:txBody>
        </p:sp>
        <p:sp>
          <p:nvSpPr>
            <p:cNvPr id="32" name="台形 8">
              <a:extLst>
                <a:ext uri="{FF2B5EF4-FFF2-40B4-BE49-F238E27FC236}">
                  <a16:creationId xmlns:a16="http://schemas.microsoft.com/office/drawing/2014/main" id="{59070085-5AC8-4E09-82F9-13544CAAEE4E}"/>
                </a:ext>
              </a:extLst>
            </p:cNvPr>
            <p:cNvSpPr/>
            <p:nvPr/>
          </p:nvSpPr>
          <p:spPr>
            <a:xfrm>
              <a:off x="-89390" y="871507"/>
              <a:ext cx="4687391" cy="180044"/>
            </a:xfrm>
            <a:custGeom>
              <a:avLst/>
              <a:gdLst>
                <a:gd name="connsiteX0" fmla="*/ 0 w 2582562"/>
                <a:gd name="connsiteY0" fmla="*/ 416552 h 416552"/>
                <a:gd name="connsiteX1" fmla="*/ 104138 w 2582562"/>
                <a:gd name="connsiteY1" fmla="*/ 0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336321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175627 w 2582562"/>
                <a:gd name="connsiteY2" fmla="*/ 0 h 416552"/>
                <a:gd name="connsiteX3" fmla="*/ 2582562 w 2582562"/>
                <a:gd name="connsiteY3" fmla="*/ 416552 h 416552"/>
                <a:gd name="connsiteX4" fmla="*/ 0 w 2582562"/>
                <a:gd name="connsiteY4" fmla="*/ 416552 h 416552"/>
                <a:gd name="connsiteX0" fmla="*/ 4114 w 2586676"/>
                <a:gd name="connsiteY0" fmla="*/ 416552 h 416552"/>
                <a:gd name="connsiteX1" fmla="*/ 0 w 2586676"/>
                <a:gd name="connsiteY1" fmla="*/ 12444 h 416552"/>
                <a:gd name="connsiteX2" fmla="*/ 2179741 w 2586676"/>
                <a:gd name="connsiteY2" fmla="*/ 0 h 416552"/>
                <a:gd name="connsiteX3" fmla="*/ 2586676 w 2586676"/>
                <a:gd name="connsiteY3" fmla="*/ 416552 h 416552"/>
                <a:gd name="connsiteX4" fmla="*/ 4114 w 2586676"/>
                <a:gd name="connsiteY4" fmla="*/ 416552 h 416552"/>
                <a:gd name="connsiteX0" fmla="*/ 341 w 2582903"/>
                <a:gd name="connsiteY0" fmla="*/ 416552 h 416552"/>
                <a:gd name="connsiteX1" fmla="*/ 900 w 2582903"/>
                <a:gd name="connsiteY1" fmla="*/ 18710 h 416552"/>
                <a:gd name="connsiteX2" fmla="*/ 2175968 w 2582903"/>
                <a:gd name="connsiteY2" fmla="*/ 0 h 416552"/>
                <a:gd name="connsiteX3" fmla="*/ 2582903 w 2582903"/>
                <a:gd name="connsiteY3" fmla="*/ 416552 h 416552"/>
                <a:gd name="connsiteX4" fmla="*/ 341 w 2582903"/>
                <a:gd name="connsiteY4" fmla="*/ 416552 h 416552"/>
                <a:gd name="connsiteX0" fmla="*/ 998 w 2583560"/>
                <a:gd name="connsiteY0" fmla="*/ 416552 h 416552"/>
                <a:gd name="connsiteX1" fmla="*/ 0 w 2583560"/>
                <a:gd name="connsiteY1" fmla="*/ 16621 h 416552"/>
                <a:gd name="connsiteX2" fmla="*/ 2176625 w 2583560"/>
                <a:gd name="connsiteY2" fmla="*/ 0 h 416552"/>
                <a:gd name="connsiteX3" fmla="*/ 2583560 w 2583560"/>
                <a:gd name="connsiteY3" fmla="*/ 416552 h 416552"/>
                <a:gd name="connsiteX4" fmla="*/ 998 w 2583560"/>
                <a:gd name="connsiteY4" fmla="*/ 416552 h 4165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83560" h="416552">
                  <a:moveTo>
                    <a:pt x="998" y="416552"/>
                  </a:moveTo>
                  <a:cubicBezTo>
                    <a:pt x="-373" y="281849"/>
                    <a:pt x="1371" y="151324"/>
                    <a:pt x="0" y="16621"/>
                  </a:cubicBezTo>
                  <a:lnTo>
                    <a:pt x="2176625" y="0"/>
                  </a:lnTo>
                  <a:lnTo>
                    <a:pt x="2583560" y="416552"/>
                  </a:lnTo>
                  <a:lnTo>
                    <a:pt x="998" y="416552"/>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36000" rIns="36000" bIns="36000" rtlCol="0" anchor="ctr"/>
            <a:lstStyle/>
            <a:p>
              <a:r>
                <a:rPr lang="ja-JP" altLang="en-US" sz="1800" b="1" dirty="0">
                  <a:latin typeface="BIZ UDPゴシック" panose="020B0400000000000000" pitchFamily="50" charset="-128"/>
                  <a:ea typeface="BIZ UDPゴシック" panose="020B0400000000000000" pitchFamily="50" charset="-128"/>
                </a:rPr>
                <a:t>策定過程</a:t>
              </a:r>
              <a:endParaRPr kumimoji="1" lang="ja-JP" altLang="en-US" sz="1800" b="1" dirty="0">
                <a:latin typeface="BIZ UDPゴシック" panose="020B0400000000000000" pitchFamily="50" charset="-128"/>
                <a:ea typeface="BIZ UDPゴシック" panose="020B0400000000000000" pitchFamily="50" charset="-128"/>
              </a:endParaRPr>
            </a:p>
          </p:txBody>
        </p:sp>
      </p:grpSp>
      <p:sp>
        <p:nvSpPr>
          <p:cNvPr id="14" name="二等辺三角形 13">
            <a:extLst>
              <a:ext uri="{FF2B5EF4-FFF2-40B4-BE49-F238E27FC236}">
                <a16:creationId xmlns:a16="http://schemas.microsoft.com/office/drawing/2014/main" id="{ECF879ED-30F3-4661-8F02-0A34F7F97348}"/>
              </a:ext>
            </a:extLst>
          </p:cNvPr>
          <p:cNvSpPr/>
          <p:nvPr/>
        </p:nvSpPr>
        <p:spPr>
          <a:xfrm rot="5400000">
            <a:off x="3011883" y="1178897"/>
            <a:ext cx="475852" cy="85458"/>
          </a:xfrm>
          <a:prstGeom prst="triangl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2">
            <a:extLst>
              <a:ext uri="{FF2B5EF4-FFF2-40B4-BE49-F238E27FC236}">
                <a16:creationId xmlns:a16="http://schemas.microsoft.com/office/drawing/2014/main" id="{53C724F8-AA9E-4E32-8AA3-2B3A415825F1}"/>
              </a:ext>
            </a:extLst>
          </p:cNvPr>
          <p:cNvGrpSpPr/>
          <p:nvPr/>
        </p:nvGrpSpPr>
        <p:grpSpPr>
          <a:xfrm>
            <a:off x="6192000" y="3160374"/>
            <a:ext cx="5952791" cy="3620220"/>
            <a:chOff x="6154378" y="3571507"/>
            <a:chExt cx="5952791" cy="3481010"/>
          </a:xfrm>
        </p:grpSpPr>
        <p:sp>
          <p:nvSpPr>
            <p:cNvPr id="25" name="正方形/長方形 24">
              <a:extLst>
                <a:ext uri="{FF2B5EF4-FFF2-40B4-BE49-F238E27FC236}">
                  <a16:creationId xmlns:a16="http://schemas.microsoft.com/office/drawing/2014/main" id="{7F3B60FC-5DA2-4BBE-AC85-1E9202102854}"/>
                </a:ext>
              </a:extLst>
            </p:cNvPr>
            <p:cNvSpPr/>
            <p:nvPr/>
          </p:nvSpPr>
          <p:spPr>
            <a:xfrm>
              <a:off x="6167169" y="3871047"/>
              <a:ext cx="5940000" cy="3181470"/>
            </a:xfrm>
            <a:prstGeom prst="rect">
              <a:avLst/>
            </a:prstGeom>
            <a:ln w="25400">
              <a:solidFill>
                <a:srgbClr val="002060"/>
              </a:solidFill>
            </a:ln>
          </p:spPr>
          <p:txBody>
            <a:bodyPr wrap="square" lIns="72000" tIns="108000" rIns="72000" bIns="36000">
              <a:noAutofit/>
            </a:bodyPr>
            <a:lstStyle/>
            <a:p>
              <a:pPr>
                <a:lnSpc>
                  <a:spcPts val="1700"/>
                </a:lnSpc>
              </a:pPr>
              <a:r>
                <a:rPr lang="ja-JP" altLang="en-US" sz="1500" b="1" dirty="0">
                  <a:highlight>
                    <a:srgbClr val="FFFF00"/>
                  </a:highlight>
                  <a:latin typeface="BIZ UDゴシック" panose="020B0400000000000000" pitchFamily="49" charset="-128"/>
                  <a:ea typeface="BIZ UDゴシック" panose="020B0400000000000000" pitchFamily="49" charset="-128"/>
                </a:rPr>
                <a:t> </a:t>
              </a:r>
              <a:r>
                <a:rPr lang="ja-JP" altLang="en-US" sz="1500" b="1" dirty="0">
                  <a:highlight>
                    <a:srgbClr val="FFFF00"/>
                  </a:highlight>
                  <a:latin typeface="BIZ UDPゴシック" panose="020B0400000000000000" pitchFamily="50" charset="-128"/>
                  <a:ea typeface="BIZ UDPゴシック" panose="020B0400000000000000" pitchFamily="50" charset="-128"/>
                </a:rPr>
                <a:t>誰もが、健康で、生き生きと暮らす健康長寿社会の実現を目指す </a:t>
              </a:r>
              <a:endParaRPr lang="en-US" altLang="ja-JP" sz="1500" b="1" dirty="0">
                <a:highlight>
                  <a:srgbClr val="FFFF00"/>
                </a:highlight>
                <a:latin typeface="BIZ UDPゴシック" panose="020B0400000000000000" pitchFamily="50" charset="-128"/>
                <a:ea typeface="BIZ UDPゴシック" panose="020B0400000000000000" pitchFamily="50" charset="-128"/>
              </a:endParaRPr>
            </a:p>
            <a:p>
              <a:pPr>
                <a:lnSpc>
                  <a:spcPts val="1700"/>
                </a:lnSpc>
                <a:spcBef>
                  <a:spcPts val="600"/>
                </a:spcBef>
              </a:pPr>
              <a:r>
                <a:rPr lang="ja-JP" altLang="en-US" sz="1500" b="1" dirty="0">
                  <a:solidFill>
                    <a:schemeClr val="bg1"/>
                  </a:solidFill>
                  <a:highlight>
                    <a:srgbClr val="000000"/>
                  </a:highlight>
                  <a:latin typeface="BIZ UDゴシック" panose="020B0400000000000000" pitchFamily="49" charset="-128"/>
                  <a:ea typeface="BIZ UDゴシック" panose="020B0400000000000000" pitchFamily="49" charset="-128"/>
                </a:rPr>
                <a:t>▶ 健康づくり対策 </a:t>
              </a:r>
              <a:r>
                <a:rPr lang="ja-JP" altLang="en-US" sz="1500" spc="-20" dirty="0">
                  <a:latin typeface="BIZ UDゴシック" panose="020B0400000000000000" pitchFamily="49" charset="-128"/>
                  <a:ea typeface="BIZ UDゴシック" panose="020B0400000000000000" pitchFamily="49" charset="-128"/>
                </a:rPr>
                <a:t>➠ </a:t>
              </a:r>
              <a:r>
                <a:rPr lang="ja-JP" altLang="en-US" sz="1200" dirty="0">
                  <a:latin typeface="BIZ UDゴシック" panose="020B0400000000000000" pitchFamily="49" charset="-128"/>
                  <a:ea typeface="BIZ UDゴシック" panose="020B0400000000000000" pitchFamily="49" charset="-128"/>
                </a:rPr>
                <a:t>多様な主体により全世代の健康づくりを推進するため、 </a:t>
              </a:r>
              <a:endParaRPr lang="en-US" altLang="ja-JP" sz="1200" dirty="0">
                <a:latin typeface="BIZ UDゴシック" panose="020B0400000000000000" pitchFamily="49" charset="-128"/>
                <a:ea typeface="BIZ UDゴシック" panose="020B0400000000000000" pitchFamily="49" charset="-128"/>
              </a:endParaRPr>
            </a:p>
            <a:p>
              <a:pPr>
                <a:lnSpc>
                  <a:spcPts val="1700"/>
                </a:lnSpc>
              </a:pPr>
              <a:r>
                <a:rPr lang="ja-JP" altLang="en-US" sz="1200" dirty="0">
                  <a:latin typeface="BIZ UDゴシック" panose="020B0400000000000000" pitchFamily="49" charset="-128"/>
                  <a:ea typeface="BIZ UDゴシック" panose="020B0400000000000000" pitchFamily="49" charset="-128"/>
                </a:rPr>
                <a:t> 循環器疾患、糖尿病、慢性腎臓病（ＣＫＤ）や慢性閉塞性肺疾患（ＣＯＰＤ）等の</a:t>
              </a:r>
              <a:endParaRPr lang="en-US" altLang="ja-JP" sz="1200" dirty="0">
                <a:latin typeface="BIZ UDゴシック" panose="020B0400000000000000" pitchFamily="49" charset="-128"/>
                <a:ea typeface="BIZ UDゴシック" panose="020B0400000000000000" pitchFamily="49" charset="-128"/>
              </a:endParaRPr>
            </a:p>
            <a:p>
              <a:pPr>
                <a:lnSpc>
                  <a:spcPts val="1700"/>
                </a:lnSpc>
              </a:pPr>
              <a:r>
                <a:rPr lang="ja-JP" altLang="en-US" sz="1200" dirty="0">
                  <a:latin typeface="BIZ UDゴシック" panose="020B0400000000000000" pitchFamily="49" charset="-128"/>
                  <a:ea typeface="BIZ UDゴシック" panose="020B0400000000000000" pitchFamily="49" charset="-128"/>
                </a:rPr>
                <a:t> 生活習慣病の発症予防、重症化予防に取り組む。</a:t>
              </a:r>
              <a:endParaRPr lang="en-US" altLang="ja-JP" sz="1200" dirty="0">
                <a:latin typeface="BIZ UDゴシック" panose="020B0400000000000000" pitchFamily="49" charset="-128"/>
                <a:ea typeface="BIZ UDゴシック" panose="020B0400000000000000" pitchFamily="49" charset="-128"/>
              </a:endParaRPr>
            </a:p>
            <a:p>
              <a:pPr>
                <a:lnSpc>
                  <a:spcPts val="1700"/>
                </a:lnSpc>
                <a:spcBef>
                  <a:spcPts val="600"/>
                </a:spcBef>
              </a:pPr>
              <a:r>
                <a:rPr lang="ja-JP" altLang="en-US" sz="1500" b="1" dirty="0">
                  <a:solidFill>
                    <a:schemeClr val="bg1"/>
                  </a:solidFill>
                  <a:highlight>
                    <a:srgbClr val="000000"/>
                  </a:highlight>
                  <a:latin typeface="BIZ UDゴシック" panose="020B0400000000000000" pitchFamily="49" charset="-128"/>
                  <a:ea typeface="BIZ UDゴシック" panose="020B0400000000000000" pitchFamily="49" charset="-128"/>
                </a:rPr>
                <a:t>▶ 歯科保健対策 </a:t>
              </a:r>
              <a:r>
                <a:rPr lang="ja-JP" altLang="en-US" sz="1600" spc="-20" dirty="0">
                  <a:latin typeface="BIZ UDゴシック" panose="020B0400000000000000" pitchFamily="49" charset="-128"/>
                  <a:ea typeface="BIZ UDゴシック" panose="020B0400000000000000" pitchFamily="49" charset="-128"/>
                </a:rPr>
                <a:t>➠ </a:t>
              </a:r>
              <a:r>
                <a:rPr lang="ja-JP" altLang="en-US" sz="1200" spc="-20" dirty="0">
                  <a:latin typeface="BIZ UDゴシック" panose="020B0400000000000000" pitchFamily="49" charset="-128"/>
                  <a:ea typeface="BIZ UDゴシック" panose="020B0400000000000000" pitchFamily="49" charset="-128"/>
                </a:rPr>
                <a:t>誰一人取り残さない歯科口腔保健、健康寿命の延伸、健康</a:t>
              </a:r>
              <a:endParaRPr lang="en-US" altLang="ja-JP" sz="1200" spc="-20" dirty="0">
                <a:latin typeface="BIZ UDゴシック" panose="020B0400000000000000" pitchFamily="49" charset="-128"/>
                <a:ea typeface="BIZ UDゴシック" panose="020B0400000000000000" pitchFamily="49" charset="-128"/>
              </a:endParaRPr>
            </a:p>
            <a:p>
              <a:pPr>
                <a:lnSpc>
                  <a:spcPts val="1700"/>
                </a:lnSpc>
              </a:pPr>
              <a:r>
                <a:rPr lang="en-US" altLang="ja-JP" sz="1200" spc="-20" dirty="0">
                  <a:latin typeface="BIZ UDゴシック" panose="020B0400000000000000" pitchFamily="49" charset="-128"/>
                  <a:ea typeface="BIZ UDゴシック" panose="020B0400000000000000" pitchFamily="49" charset="-128"/>
                </a:rPr>
                <a:t> </a:t>
              </a:r>
              <a:r>
                <a:rPr lang="ja-JP" altLang="en-US" sz="1200" spc="-20" dirty="0">
                  <a:latin typeface="BIZ UDゴシック" panose="020B0400000000000000" pitchFamily="49" charset="-128"/>
                  <a:ea typeface="BIZ UDゴシック" panose="020B0400000000000000" pitchFamily="49" charset="-128"/>
                </a:rPr>
                <a:t>格差の縮小</a:t>
              </a:r>
              <a:r>
                <a:rPr lang="ja-JP" altLang="en-US" sz="1200" dirty="0">
                  <a:latin typeface="BIZ UDゴシック" panose="020B0400000000000000" pitchFamily="49" charset="-128"/>
                  <a:ea typeface="BIZ UDゴシック" panose="020B0400000000000000" pitchFamily="49" charset="-128"/>
                </a:rPr>
                <a:t>を目指し、妊娠期から子育て期、成人期、高齢期と、生涯を通じた歯・</a:t>
              </a:r>
              <a:endParaRPr lang="en-US" altLang="ja-JP" sz="1200" dirty="0">
                <a:latin typeface="BIZ UDゴシック" panose="020B0400000000000000" pitchFamily="49" charset="-128"/>
                <a:ea typeface="BIZ UDゴシック" panose="020B0400000000000000" pitchFamily="49" charset="-128"/>
              </a:endParaRPr>
            </a:p>
            <a:p>
              <a:pPr>
                <a:lnSpc>
                  <a:spcPts val="1700"/>
                </a:lnSpc>
              </a:pPr>
              <a:r>
                <a:rPr lang="en-US" altLang="ja-JP" sz="1200" dirty="0">
                  <a:latin typeface="BIZ UDゴシック" panose="020B0400000000000000" pitchFamily="49" charset="-128"/>
                  <a:ea typeface="BIZ UDゴシック" panose="020B0400000000000000" pitchFamily="49" charset="-128"/>
                </a:rPr>
                <a:t> </a:t>
              </a:r>
              <a:r>
                <a:rPr lang="ja-JP" altLang="en-US" sz="1200" dirty="0">
                  <a:latin typeface="BIZ UDゴシック" panose="020B0400000000000000" pitchFamily="49" charset="-128"/>
                  <a:ea typeface="BIZ UDゴシック" panose="020B0400000000000000" pitchFamily="49" charset="-128"/>
                </a:rPr>
                <a:t>口腔の健康づくりに取り組む。</a:t>
              </a:r>
            </a:p>
            <a:p>
              <a:pPr>
                <a:lnSpc>
                  <a:spcPts val="1700"/>
                </a:lnSpc>
                <a:spcBef>
                  <a:spcPts val="600"/>
                </a:spcBef>
              </a:pPr>
              <a:r>
                <a:rPr lang="ja-JP" altLang="en-US" sz="1500" b="1" dirty="0">
                  <a:solidFill>
                    <a:schemeClr val="bg1"/>
                  </a:solidFill>
                  <a:highlight>
                    <a:srgbClr val="000000"/>
                  </a:highlight>
                  <a:latin typeface="BIZ UDゴシック" panose="020B0400000000000000" pitchFamily="49" charset="-128"/>
                  <a:ea typeface="BIZ UDゴシック" panose="020B0400000000000000" pitchFamily="49" charset="-128"/>
                </a:rPr>
                <a:t>▶ アレルギー疾患対策 </a:t>
              </a:r>
              <a:r>
                <a:rPr lang="ja-JP" altLang="en-US" sz="1500" spc="-20" dirty="0">
                  <a:latin typeface="BIZ UDゴシック" panose="020B0400000000000000" pitchFamily="49" charset="-128"/>
                  <a:ea typeface="BIZ UDゴシック" panose="020B0400000000000000" pitchFamily="49" charset="-128"/>
                </a:rPr>
                <a:t>➠ </a:t>
              </a:r>
              <a:r>
                <a:rPr lang="ja-JP" altLang="en-US" sz="1200" spc="-20" dirty="0">
                  <a:latin typeface="BIZ UDゴシック" panose="020B0400000000000000" pitchFamily="49" charset="-128"/>
                  <a:ea typeface="BIZ UDゴシック" panose="020B0400000000000000" pitchFamily="49" charset="-128"/>
                </a:rPr>
                <a:t>近年増加傾向にあるアレルギー疾患を有する者が、</a:t>
              </a:r>
              <a:endParaRPr lang="en-US" altLang="ja-JP" sz="1200" spc="-20" dirty="0">
                <a:latin typeface="BIZ UDゴシック" panose="020B0400000000000000" pitchFamily="49" charset="-128"/>
                <a:ea typeface="BIZ UDゴシック" panose="020B0400000000000000" pitchFamily="49" charset="-128"/>
              </a:endParaRPr>
            </a:p>
            <a:p>
              <a:pPr>
                <a:lnSpc>
                  <a:spcPts val="1800"/>
                </a:lnSpc>
              </a:pPr>
              <a:r>
                <a:rPr lang="en-US" altLang="ja-JP" sz="1200" spc="-20" dirty="0">
                  <a:latin typeface="BIZ UDゴシック" panose="020B0400000000000000" pitchFamily="49" charset="-128"/>
                  <a:ea typeface="BIZ UDゴシック" panose="020B0400000000000000" pitchFamily="49" charset="-128"/>
                </a:rPr>
                <a:t> </a:t>
              </a:r>
              <a:r>
                <a:rPr lang="ja-JP" altLang="en-US" sz="1200" spc="-20" dirty="0">
                  <a:latin typeface="BIZ UDゴシック" panose="020B0400000000000000" pitchFamily="49" charset="-128"/>
                  <a:ea typeface="BIZ UDゴシック" panose="020B0400000000000000" pitchFamily="49" charset="-128"/>
                </a:rPr>
                <a:t>県内どこでも適切な医療を受けられ、環境に応じ必要な支援を受けることができる</a:t>
              </a:r>
              <a:endParaRPr lang="en-US" altLang="ja-JP" sz="1200" spc="-20" dirty="0">
                <a:latin typeface="BIZ UDゴシック" panose="020B0400000000000000" pitchFamily="49" charset="-128"/>
                <a:ea typeface="BIZ UDゴシック" panose="020B0400000000000000" pitchFamily="49" charset="-128"/>
              </a:endParaRPr>
            </a:p>
            <a:p>
              <a:pPr>
                <a:lnSpc>
                  <a:spcPts val="1800"/>
                </a:lnSpc>
              </a:pPr>
              <a:r>
                <a:rPr lang="en-US" altLang="ja-JP" sz="1200" spc="-20" dirty="0">
                  <a:latin typeface="BIZ UDゴシック" panose="020B0400000000000000" pitchFamily="49" charset="-128"/>
                  <a:ea typeface="BIZ UDゴシック" panose="020B0400000000000000" pitchFamily="49" charset="-128"/>
                </a:rPr>
                <a:t> </a:t>
              </a:r>
              <a:r>
                <a:rPr lang="ja-JP" altLang="en-US" sz="1200" spc="-20" dirty="0">
                  <a:latin typeface="BIZ UDゴシック" panose="020B0400000000000000" pitchFamily="49" charset="-128"/>
                  <a:ea typeface="BIZ UDゴシック" panose="020B0400000000000000" pitchFamily="49" charset="-128"/>
                </a:rPr>
                <a:t>よう、医療人材の育成、患者支援に携わる関係者の資質向上等、体制を整備する。</a:t>
              </a:r>
              <a:endParaRPr lang="en-US" altLang="ja-JP" sz="1200" spc="-20" dirty="0">
                <a:latin typeface="BIZ UDゴシック" panose="020B0400000000000000" pitchFamily="49" charset="-128"/>
                <a:ea typeface="BIZ UDゴシック" panose="020B0400000000000000" pitchFamily="49" charset="-128"/>
              </a:endParaRPr>
            </a:p>
            <a:p>
              <a:pPr>
                <a:lnSpc>
                  <a:spcPts val="1700"/>
                </a:lnSpc>
                <a:spcBef>
                  <a:spcPts val="600"/>
                </a:spcBef>
              </a:pPr>
              <a:r>
                <a:rPr lang="ja-JP" altLang="en-US" sz="1500" b="1" dirty="0">
                  <a:solidFill>
                    <a:schemeClr val="bg1"/>
                  </a:solidFill>
                  <a:highlight>
                    <a:srgbClr val="000000"/>
                  </a:highlight>
                  <a:latin typeface="BIZ UDゴシック" panose="020B0400000000000000" pitchFamily="49" charset="-128"/>
                  <a:ea typeface="BIZ UDゴシック" panose="020B0400000000000000" pitchFamily="49" charset="-128"/>
                </a:rPr>
                <a:t>▶ 健康危機管理体制の整備充実 </a:t>
              </a:r>
              <a:r>
                <a:rPr lang="ja-JP" altLang="en-US" sz="1500" spc="-20" dirty="0">
                  <a:solidFill>
                    <a:prstClr val="black"/>
                  </a:solidFill>
                  <a:latin typeface="BIZ UDゴシック" panose="020B0400000000000000" pitchFamily="49" charset="-128"/>
                  <a:ea typeface="BIZ UDゴシック" panose="020B0400000000000000" pitchFamily="49" charset="-128"/>
                </a:rPr>
                <a:t>➠</a:t>
              </a:r>
              <a:r>
                <a:rPr lang="ja-JP" altLang="en-US" sz="1200" spc="-20" dirty="0">
                  <a:solidFill>
                    <a:prstClr val="black"/>
                  </a:solidFill>
                  <a:latin typeface="BIZ UDゴシック" panose="020B0400000000000000" pitchFamily="49" charset="-128"/>
                  <a:ea typeface="BIZ UDゴシック" panose="020B0400000000000000" pitchFamily="49" charset="-128"/>
                </a:rPr>
                <a:t>　感染症、食中毒など県民の生命、健康</a:t>
              </a:r>
              <a:endParaRPr lang="en-US" altLang="ja-JP" sz="1200" spc="-20" dirty="0">
                <a:solidFill>
                  <a:prstClr val="black"/>
                </a:solidFill>
                <a:latin typeface="BIZ UDゴシック" panose="020B0400000000000000" pitchFamily="49" charset="-128"/>
                <a:ea typeface="BIZ UDゴシック" panose="020B0400000000000000" pitchFamily="49" charset="-128"/>
              </a:endParaRPr>
            </a:p>
            <a:p>
              <a:pPr>
                <a:lnSpc>
                  <a:spcPts val="1800"/>
                </a:lnSpc>
              </a:pPr>
              <a:r>
                <a:rPr lang="ja-JP" altLang="en-US" sz="1200" spc="-20" dirty="0">
                  <a:solidFill>
                    <a:prstClr val="black"/>
                  </a:solidFill>
                  <a:latin typeface="BIZ UDゴシック" panose="020B0400000000000000" pitchFamily="49" charset="-128"/>
                  <a:ea typeface="BIZ UDゴシック" panose="020B0400000000000000" pitchFamily="49" charset="-128"/>
                </a:rPr>
                <a:t> の安全を脅かす事態に対し、健康危機管理マニュアルの整備等による危機管理体制の</a:t>
              </a:r>
              <a:endParaRPr lang="en-US" altLang="ja-JP" sz="1200" spc="-20" dirty="0">
                <a:solidFill>
                  <a:prstClr val="black"/>
                </a:solidFill>
                <a:latin typeface="BIZ UDゴシック" panose="020B0400000000000000" pitchFamily="49" charset="-128"/>
                <a:ea typeface="BIZ UDゴシック" panose="020B0400000000000000" pitchFamily="49" charset="-128"/>
              </a:endParaRPr>
            </a:p>
            <a:p>
              <a:pPr>
                <a:lnSpc>
                  <a:spcPts val="1800"/>
                </a:lnSpc>
              </a:pPr>
              <a:r>
                <a:rPr lang="en-US" altLang="ja-JP" sz="1200" spc="-20" dirty="0">
                  <a:solidFill>
                    <a:prstClr val="black"/>
                  </a:solidFill>
                  <a:latin typeface="BIZ UDゴシック" panose="020B0400000000000000" pitchFamily="49" charset="-128"/>
                  <a:ea typeface="BIZ UDゴシック" panose="020B0400000000000000" pitchFamily="49" charset="-128"/>
                </a:rPr>
                <a:t> </a:t>
              </a:r>
              <a:r>
                <a:rPr lang="ja-JP" altLang="en-US" sz="1200" spc="-20" dirty="0">
                  <a:solidFill>
                    <a:prstClr val="black"/>
                  </a:solidFill>
                  <a:latin typeface="BIZ UDゴシック" panose="020B0400000000000000" pitchFamily="49" charset="-128"/>
                  <a:ea typeface="BIZ UDゴシック" panose="020B0400000000000000" pitchFamily="49" charset="-128"/>
                </a:rPr>
                <a:t>充実・強化に取り組み、迅速・的確に対応できる体制を整備</a:t>
              </a:r>
              <a:r>
                <a:rPr lang="ja-JP" altLang="en-US" sz="1200" spc="-20" dirty="0">
                  <a:latin typeface="BIZ UDゴシック" panose="020B0400000000000000" pitchFamily="49" charset="-128"/>
                  <a:ea typeface="BIZ UDゴシック" panose="020B0400000000000000" pitchFamily="49" charset="-128"/>
                </a:rPr>
                <a:t>する。</a:t>
              </a:r>
            </a:p>
            <a:p>
              <a:pPr>
                <a:lnSpc>
                  <a:spcPts val="1700"/>
                </a:lnSpc>
              </a:pPr>
              <a:endParaRPr lang="ja-JP" altLang="en-US" sz="1200" dirty="0">
                <a:latin typeface="BIZ UDゴシック" panose="020B0400000000000000" pitchFamily="49" charset="-128"/>
                <a:ea typeface="BIZ UDゴシック" panose="020B0400000000000000" pitchFamily="49" charset="-128"/>
              </a:endParaRPr>
            </a:p>
          </p:txBody>
        </p:sp>
        <p:sp>
          <p:nvSpPr>
            <p:cNvPr id="41" name="台形 8">
              <a:extLst>
                <a:ext uri="{FF2B5EF4-FFF2-40B4-BE49-F238E27FC236}">
                  <a16:creationId xmlns:a16="http://schemas.microsoft.com/office/drawing/2014/main" id="{72ADA44E-6BB0-4E5D-897B-0F1882E0D7B3}"/>
                </a:ext>
              </a:extLst>
            </p:cNvPr>
            <p:cNvSpPr/>
            <p:nvPr/>
          </p:nvSpPr>
          <p:spPr>
            <a:xfrm>
              <a:off x="6154378" y="3571507"/>
              <a:ext cx="3240000" cy="288000"/>
            </a:xfrm>
            <a:custGeom>
              <a:avLst/>
              <a:gdLst>
                <a:gd name="connsiteX0" fmla="*/ 0 w 2582562"/>
                <a:gd name="connsiteY0" fmla="*/ 416552 h 416552"/>
                <a:gd name="connsiteX1" fmla="*/ 104138 w 2582562"/>
                <a:gd name="connsiteY1" fmla="*/ 0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336321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175627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352 w 2582562"/>
                <a:gd name="connsiteY1" fmla="*/ 6179 h 416552"/>
                <a:gd name="connsiteX2" fmla="*/ 2175627 w 2582562"/>
                <a:gd name="connsiteY2" fmla="*/ 0 h 416552"/>
                <a:gd name="connsiteX3" fmla="*/ 2582562 w 2582562"/>
                <a:gd name="connsiteY3" fmla="*/ 416552 h 416552"/>
                <a:gd name="connsiteX4" fmla="*/ 0 w 2582562"/>
                <a:gd name="connsiteY4" fmla="*/ 416552 h 4165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82562" h="416552">
                  <a:moveTo>
                    <a:pt x="0" y="416552"/>
                  </a:moveTo>
                  <a:cubicBezTo>
                    <a:pt x="117" y="279761"/>
                    <a:pt x="235" y="142970"/>
                    <a:pt x="352" y="6179"/>
                  </a:cubicBezTo>
                  <a:lnTo>
                    <a:pt x="2175627" y="0"/>
                  </a:lnTo>
                  <a:lnTo>
                    <a:pt x="2582562" y="416552"/>
                  </a:lnTo>
                  <a:lnTo>
                    <a:pt x="0" y="416552"/>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36000" rIns="36000" bIns="36000" rtlCol="0" anchor="ctr"/>
            <a:lstStyle/>
            <a:p>
              <a:r>
                <a:rPr lang="ja-JP" altLang="en-US" sz="1800" b="1" dirty="0">
                  <a:latin typeface="BIZ UDPゴシック" panose="020B0400000000000000" pitchFamily="50" charset="-128"/>
                  <a:ea typeface="BIZ UDPゴシック" panose="020B0400000000000000" pitchFamily="50" charset="-128"/>
                </a:rPr>
                <a:t>第２部　</a:t>
              </a:r>
              <a:r>
                <a:rPr lang="ja-JP" altLang="en-US" sz="1800" b="1" dirty="0">
                  <a:solidFill>
                    <a:srgbClr val="FFFF00"/>
                  </a:solidFill>
                  <a:latin typeface="BIZ UDPゴシック" panose="020B0400000000000000" pitchFamily="50" charset="-128"/>
                  <a:ea typeface="BIZ UDPゴシック" panose="020B0400000000000000" pitchFamily="50" charset="-128"/>
                </a:rPr>
                <a:t>くらしと健康</a:t>
              </a:r>
              <a:endParaRPr kumimoji="1" lang="ja-JP" altLang="en-US" sz="1800" b="1" dirty="0">
                <a:solidFill>
                  <a:srgbClr val="FFFF00"/>
                </a:solidFill>
                <a:latin typeface="BIZ UDPゴシック" panose="020B0400000000000000" pitchFamily="50" charset="-128"/>
                <a:ea typeface="BIZ UDPゴシック" panose="020B0400000000000000" pitchFamily="50" charset="-128"/>
              </a:endParaRPr>
            </a:p>
          </p:txBody>
        </p:sp>
      </p:grpSp>
      <p:grpSp>
        <p:nvGrpSpPr>
          <p:cNvPr id="13" name="グループ化 12">
            <a:extLst>
              <a:ext uri="{FF2B5EF4-FFF2-40B4-BE49-F238E27FC236}">
                <a16:creationId xmlns:a16="http://schemas.microsoft.com/office/drawing/2014/main" id="{6CF51FB4-0F11-42CC-9FEA-C2441F256FC0}"/>
              </a:ext>
            </a:extLst>
          </p:cNvPr>
          <p:cNvGrpSpPr/>
          <p:nvPr/>
        </p:nvGrpSpPr>
        <p:grpSpPr>
          <a:xfrm>
            <a:off x="56474" y="1836089"/>
            <a:ext cx="5943527" cy="5021912"/>
            <a:chOff x="37824" y="2232000"/>
            <a:chExt cx="5943527" cy="4667916"/>
          </a:xfrm>
        </p:grpSpPr>
        <p:grpSp>
          <p:nvGrpSpPr>
            <p:cNvPr id="11" name="グループ化 10">
              <a:extLst>
                <a:ext uri="{FF2B5EF4-FFF2-40B4-BE49-F238E27FC236}">
                  <a16:creationId xmlns:a16="http://schemas.microsoft.com/office/drawing/2014/main" id="{E1FC84CD-0E1C-4750-89C7-5ED311A57DF5}"/>
                </a:ext>
              </a:extLst>
            </p:cNvPr>
            <p:cNvGrpSpPr/>
            <p:nvPr/>
          </p:nvGrpSpPr>
          <p:grpSpPr>
            <a:xfrm>
              <a:off x="37824" y="2232000"/>
              <a:ext cx="5943527" cy="4667916"/>
              <a:chOff x="54000" y="850857"/>
              <a:chExt cx="11955108" cy="1777490"/>
            </a:xfrm>
          </p:grpSpPr>
          <p:sp>
            <p:nvSpPr>
              <p:cNvPr id="2" name="正方形/長方形 1">
                <a:extLst>
                  <a:ext uri="{FF2B5EF4-FFF2-40B4-BE49-F238E27FC236}">
                    <a16:creationId xmlns:a16="http://schemas.microsoft.com/office/drawing/2014/main" id="{171B5EA1-4427-4FCC-88AC-DA63BDADE0CA}"/>
                  </a:ext>
                </a:extLst>
              </p:cNvPr>
              <p:cNvSpPr/>
              <p:nvPr/>
            </p:nvSpPr>
            <p:spPr>
              <a:xfrm>
                <a:off x="61094" y="954745"/>
                <a:ext cx="11948014" cy="1673602"/>
              </a:xfrm>
              <a:prstGeom prst="rect">
                <a:avLst/>
              </a:prstGeom>
              <a:ln w="25400">
                <a:solidFill>
                  <a:srgbClr val="002060"/>
                </a:solidFill>
              </a:ln>
            </p:spPr>
            <p:txBody>
              <a:bodyPr wrap="square" lIns="72000" tIns="396000" rIns="72000" bIns="36000">
                <a:noAutofit/>
              </a:bodyPr>
              <a:lstStyle/>
              <a:p>
                <a:pPr>
                  <a:lnSpc>
                    <a:spcPts val="1500"/>
                  </a:lnSpc>
                </a:pPr>
                <a:endParaRPr lang="en-US" altLang="ja-JP" sz="1500" b="1" spc="-20" dirty="0">
                  <a:highlight>
                    <a:srgbClr val="FFFF00"/>
                  </a:highlight>
                  <a:latin typeface="BIZ UDゴシック" panose="020B0400000000000000" pitchFamily="49" charset="-128"/>
                  <a:ea typeface="BIZ UDゴシック" panose="020B0400000000000000" pitchFamily="49" charset="-128"/>
                </a:endParaRPr>
              </a:p>
              <a:p>
                <a:pPr>
                  <a:lnSpc>
                    <a:spcPts val="1700"/>
                  </a:lnSpc>
                </a:pPr>
                <a:r>
                  <a:rPr lang="ja-JP" altLang="en-US" sz="1600" b="1" dirty="0">
                    <a:solidFill>
                      <a:schemeClr val="bg1"/>
                    </a:solidFill>
                    <a:highlight>
                      <a:srgbClr val="000000"/>
                    </a:highlight>
                    <a:latin typeface="BIZ UDゴシック" panose="020B0400000000000000" pitchFamily="49" charset="-128"/>
                    <a:ea typeface="BIZ UDゴシック" panose="020B0400000000000000" pitchFamily="49" charset="-128"/>
                  </a:rPr>
                  <a:t>▶ 基本理念</a:t>
                </a:r>
                <a:r>
                  <a:rPr lang="ja-JP" altLang="en-US" sz="1500" b="1" dirty="0">
                    <a:latin typeface="BIZ UDゴシック" panose="020B0400000000000000" pitchFamily="49" charset="-128"/>
                    <a:ea typeface="BIZ UDゴシック" panose="020B0400000000000000" pitchFamily="49" charset="-128"/>
                  </a:rPr>
                  <a:t>　</a:t>
                </a:r>
                <a:endParaRPr lang="en-US" altLang="ja-JP" sz="1500" b="1" dirty="0">
                  <a:latin typeface="BIZ UDゴシック" panose="020B0400000000000000" pitchFamily="49" charset="-128"/>
                  <a:ea typeface="BIZ UDゴシック" panose="020B0400000000000000" pitchFamily="49" charset="-128"/>
                </a:endParaRPr>
              </a:p>
              <a:p>
                <a:pPr>
                  <a:lnSpc>
                    <a:spcPts val="1900"/>
                  </a:lnSpc>
                </a:pPr>
                <a:r>
                  <a:rPr lang="ja-JP" altLang="en-US" sz="1400" b="1" u="sng" dirty="0">
                    <a:solidFill>
                      <a:srgbClr val="FF0000"/>
                    </a:solidFill>
                    <a:latin typeface="BIZ UDゴシック" panose="020B0400000000000000" pitchFamily="49" charset="-128"/>
                    <a:ea typeface="BIZ UDゴシック" panose="020B0400000000000000" pitchFamily="49" charset="-128"/>
                  </a:rPr>
                  <a:t>１ ポストコロナにおける新興感染症発生・まん延時に向けた対策</a:t>
                </a:r>
                <a:endParaRPr lang="en-US" altLang="ja-JP" sz="1400" b="1" u="sng" dirty="0">
                  <a:solidFill>
                    <a:srgbClr val="FF0000"/>
                  </a:solidFill>
                  <a:latin typeface="BIZ UDゴシック" panose="020B0400000000000000" pitchFamily="49" charset="-128"/>
                  <a:ea typeface="BIZ UDゴシック" panose="020B0400000000000000" pitchFamily="49" charset="-128"/>
                </a:endParaRPr>
              </a:p>
              <a:p>
                <a:pPr>
                  <a:lnSpc>
                    <a:spcPts val="1600"/>
                  </a:lnSpc>
                </a:pPr>
                <a:r>
                  <a:rPr lang="ja-JP" altLang="en-US" sz="1200" dirty="0">
                    <a:latin typeface="BIZ UDゴシック" panose="020B0400000000000000" pitchFamily="49" charset="-128"/>
                    <a:ea typeface="BIZ UDゴシック" panose="020B0400000000000000" pitchFamily="49" charset="-128"/>
                  </a:rPr>
                  <a:t>  ・医療機関・検査機関・宿泊施設等と平時から協定を締結</a:t>
                </a:r>
              </a:p>
              <a:p>
                <a:pPr>
                  <a:lnSpc>
                    <a:spcPts val="1600"/>
                  </a:lnSpc>
                </a:pPr>
                <a:r>
                  <a:rPr lang="ja-JP" altLang="en-US" sz="1200" dirty="0">
                    <a:latin typeface="BIZ UDゴシック" panose="020B0400000000000000" pitchFamily="49" charset="-128"/>
                    <a:ea typeface="BIZ UDゴシック" panose="020B0400000000000000" pitchFamily="49" charset="-128"/>
                  </a:rPr>
                  <a:t>  ・感染症発生時に適切な対応ができる人材を育成</a:t>
                </a:r>
              </a:p>
              <a:p>
                <a:pPr>
                  <a:lnSpc>
                    <a:spcPts val="1600"/>
                  </a:lnSpc>
                </a:pPr>
                <a:r>
                  <a:rPr lang="ja-JP" altLang="en-US" sz="1200" dirty="0">
                    <a:latin typeface="BIZ UDゴシック" panose="020B0400000000000000" pitchFamily="49" charset="-128"/>
                    <a:ea typeface="BIZ UDゴシック" panose="020B0400000000000000" pitchFamily="49" charset="-128"/>
                  </a:rPr>
                  <a:t>  ・保健所の体制確保、衛生研究所の検査体制の整備と機能強化</a:t>
                </a:r>
                <a:endParaRPr lang="en-US" altLang="ja-JP" sz="1400" dirty="0">
                  <a:latin typeface="BIZ UDゴシック" panose="020B0400000000000000" pitchFamily="49" charset="-128"/>
                  <a:ea typeface="BIZ UDゴシック" panose="020B0400000000000000" pitchFamily="49" charset="-128"/>
                </a:endParaRPr>
              </a:p>
              <a:p>
                <a:pPr>
                  <a:lnSpc>
                    <a:spcPts val="1800"/>
                  </a:lnSpc>
                  <a:spcBef>
                    <a:spcPts val="300"/>
                  </a:spcBef>
                </a:pPr>
                <a:r>
                  <a:rPr lang="ja-JP" altLang="en-US" sz="1400" b="1" u="sng" dirty="0">
                    <a:solidFill>
                      <a:srgbClr val="FF0000"/>
                    </a:solidFill>
                    <a:latin typeface="BIZ UDゴシック" panose="020B0400000000000000" pitchFamily="49" charset="-128"/>
                    <a:ea typeface="BIZ UDゴシック" panose="020B0400000000000000" pitchFamily="49" charset="-128"/>
                  </a:rPr>
                  <a:t>２ 今後増大する多様な医療需要に対応できる医療従事者の確保</a:t>
                </a:r>
                <a:endParaRPr lang="en-US" altLang="ja-JP" sz="1400" b="1" u="sng" dirty="0">
                  <a:solidFill>
                    <a:srgbClr val="FF0000"/>
                  </a:solidFill>
                  <a:latin typeface="BIZ UDゴシック" panose="020B0400000000000000" pitchFamily="49" charset="-128"/>
                  <a:ea typeface="BIZ UDゴシック" panose="020B0400000000000000" pitchFamily="49" charset="-128"/>
                </a:endParaRPr>
              </a:p>
              <a:p>
                <a:pPr>
                  <a:lnSpc>
                    <a:spcPts val="1600"/>
                  </a:lnSpc>
                </a:pPr>
                <a:r>
                  <a:rPr lang="ja-JP" altLang="en-US" sz="1200" dirty="0">
                    <a:latin typeface="BIZ UDゴシック" panose="020B0400000000000000" pitchFamily="49" charset="-128"/>
                    <a:ea typeface="BIZ UDゴシック" panose="020B0400000000000000" pitchFamily="49" charset="-128"/>
                  </a:rPr>
                  <a:t>  ・医学生向け奨学金制度等の活用</a:t>
                </a:r>
                <a:endParaRPr lang="en-US" altLang="ja-JP" sz="1200" dirty="0">
                  <a:latin typeface="BIZ UDゴシック" panose="020B0400000000000000" pitchFamily="49" charset="-128"/>
                  <a:ea typeface="BIZ UDゴシック" panose="020B0400000000000000" pitchFamily="49" charset="-128"/>
                </a:endParaRPr>
              </a:p>
              <a:p>
                <a:pPr>
                  <a:lnSpc>
                    <a:spcPts val="1600"/>
                  </a:lnSpc>
                </a:pPr>
                <a:r>
                  <a:rPr lang="ja-JP" altLang="en-US" sz="1200" dirty="0">
                    <a:latin typeface="BIZ UDゴシック" panose="020B0400000000000000" pitchFamily="49" charset="-128"/>
                    <a:ea typeface="BIZ UDゴシック" panose="020B0400000000000000" pitchFamily="49" charset="-128"/>
                  </a:rPr>
                  <a:t>  ・認定看護師資格取得や特定行為研修の受講支援</a:t>
                </a:r>
                <a:endParaRPr lang="en-US" altLang="ja-JP" sz="1200" dirty="0">
                  <a:latin typeface="BIZ UDゴシック" panose="020B0400000000000000" pitchFamily="49" charset="-128"/>
                  <a:ea typeface="BIZ UDゴシック" panose="020B0400000000000000" pitchFamily="49" charset="-128"/>
                </a:endParaRPr>
              </a:p>
              <a:p>
                <a:pPr>
                  <a:lnSpc>
                    <a:spcPts val="1800"/>
                  </a:lnSpc>
                  <a:spcBef>
                    <a:spcPts val="300"/>
                  </a:spcBef>
                </a:pPr>
                <a:r>
                  <a:rPr lang="ja-JP" altLang="en-US" sz="1400" b="1" u="sng" dirty="0">
                    <a:solidFill>
                      <a:srgbClr val="FF0000"/>
                    </a:solidFill>
                    <a:latin typeface="BIZ UDゴシック" panose="020B0400000000000000" pitchFamily="49" charset="-128"/>
                    <a:ea typeface="BIZ UDゴシック" panose="020B0400000000000000" pitchFamily="49" charset="-128"/>
                  </a:rPr>
                  <a:t>３ 安心と活気にあふれる高齢社会の実現に向けた健康づくりの推進</a:t>
                </a:r>
                <a:endParaRPr lang="en-US" altLang="ja-JP" sz="1400" b="1" u="sng" dirty="0">
                  <a:solidFill>
                    <a:srgbClr val="FF0000"/>
                  </a:solidFill>
                  <a:latin typeface="BIZ UDゴシック" panose="020B0400000000000000" pitchFamily="49" charset="-128"/>
                  <a:ea typeface="BIZ UDゴシック" panose="020B0400000000000000" pitchFamily="49" charset="-128"/>
                </a:endParaRPr>
              </a:p>
              <a:p>
                <a:pPr>
                  <a:lnSpc>
                    <a:spcPts val="1600"/>
                  </a:lnSpc>
                </a:pPr>
                <a:r>
                  <a:rPr lang="ja-JP" altLang="en-US" sz="1200" dirty="0">
                    <a:latin typeface="BIZ UDゴシック" panose="020B0400000000000000" pitchFamily="49" charset="-128"/>
                    <a:ea typeface="BIZ UDゴシック" panose="020B0400000000000000" pitchFamily="49" charset="-128"/>
                  </a:rPr>
                  <a:t>  ・県、市町村、企業、民間団体等の多様な主体による健康づくりの取組</a:t>
                </a:r>
                <a:endParaRPr lang="en-US" altLang="ja-JP" sz="1200" dirty="0">
                  <a:latin typeface="BIZ UDゴシック" panose="020B0400000000000000" pitchFamily="49" charset="-128"/>
                  <a:ea typeface="BIZ UDゴシック" panose="020B0400000000000000" pitchFamily="49" charset="-128"/>
                </a:endParaRPr>
              </a:p>
              <a:p>
                <a:pPr>
                  <a:lnSpc>
                    <a:spcPts val="1600"/>
                  </a:lnSpc>
                </a:pPr>
                <a:r>
                  <a:rPr lang="ja-JP" altLang="en-US" sz="1200" dirty="0">
                    <a:latin typeface="BIZ UDゴシック" panose="020B0400000000000000" pitchFamily="49" charset="-128"/>
                    <a:ea typeface="BIZ UDゴシック" panose="020B0400000000000000" pitchFamily="49" charset="-128"/>
                  </a:rPr>
                  <a:t>  ・ロコモティブシンドロームやフレイル予防を通じた生活機能の維持・向上</a:t>
                </a:r>
                <a:endParaRPr lang="en-US" altLang="ja-JP" sz="1200" dirty="0">
                  <a:latin typeface="BIZ UDゴシック" panose="020B0400000000000000" pitchFamily="49" charset="-128"/>
                  <a:ea typeface="BIZ UDゴシック" panose="020B0400000000000000" pitchFamily="49" charset="-128"/>
                </a:endParaRPr>
              </a:p>
              <a:p>
                <a:pPr>
                  <a:lnSpc>
                    <a:spcPts val="1600"/>
                  </a:lnSpc>
                </a:pPr>
                <a:r>
                  <a:rPr lang="ja-JP" altLang="en-US" sz="1200" dirty="0">
                    <a:latin typeface="BIZ UDゴシック" panose="020B0400000000000000" pitchFamily="49" charset="-128"/>
                    <a:ea typeface="BIZ UDゴシック" panose="020B0400000000000000" pitchFamily="49" charset="-128"/>
                  </a:rPr>
                  <a:t>  ・乳幼児期から高齢期を通じ、生涯を通じた歯・口腔の健康づくり</a:t>
                </a:r>
                <a:endParaRPr lang="en-US" altLang="ja-JP" sz="1200" dirty="0">
                  <a:latin typeface="BIZ UDゴシック" panose="020B0400000000000000" pitchFamily="49" charset="-128"/>
                  <a:ea typeface="BIZ UDゴシック" panose="020B0400000000000000" pitchFamily="49" charset="-128"/>
                </a:endParaRPr>
              </a:p>
              <a:p>
                <a:pPr>
                  <a:lnSpc>
                    <a:spcPts val="1800"/>
                  </a:lnSpc>
                  <a:spcBef>
                    <a:spcPts val="300"/>
                  </a:spcBef>
                </a:pPr>
                <a:r>
                  <a:rPr lang="ja-JP" altLang="en-US" sz="1400" b="1" u="sng" dirty="0">
                    <a:solidFill>
                      <a:srgbClr val="FF0000"/>
                    </a:solidFill>
                    <a:latin typeface="BIZ UDゴシック" panose="020B0400000000000000" pitchFamily="49" charset="-128"/>
                    <a:ea typeface="BIZ UDゴシック" panose="020B0400000000000000" pitchFamily="49" charset="-128"/>
                  </a:rPr>
                  <a:t>４ 誰もが安心して自分らしい暮らしができる、多様な方々が共生する</a:t>
                </a:r>
                <a:endParaRPr lang="en-US" altLang="ja-JP" sz="1400" b="1" u="sng" dirty="0">
                  <a:solidFill>
                    <a:srgbClr val="FF0000"/>
                  </a:solidFill>
                  <a:latin typeface="BIZ UDゴシック" panose="020B0400000000000000" pitchFamily="49" charset="-128"/>
                  <a:ea typeface="BIZ UDゴシック" panose="020B0400000000000000" pitchFamily="49" charset="-128"/>
                </a:endParaRPr>
              </a:p>
              <a:p>
                <a:pPr>
                  <a:lnSpc>
                    <a:spcPts val="1700"/>
                  </a:lnSpc>
                </a:pPr>
                <a:r>
                  <a:rPr lang="ja-JP" altLang="en-US" sz="1400" b="1" dirty="0">
                    <a:solidFill>
                      <a:srgbClr val="FF0000"/>
                    </a:solidFill>
                    <a:latin typeface="BIZ UDゴシック" panose="020B0400000000000000" pitchFamily="49" charset="-128"/>
                    <a:ea typeface="BIZ UDゴシック" panose="020B0400000000000000" pitchFamily="49" charset="-128"/>
                  </a:rPr>
                  <a:t>   </a:t>
                </a:r>
                <a:r>
                  <a:rPr lang="ja-JP" altLang="en-US" sz="1400" b="1" u="sng" dirty="0">
                    <a:solidFill>
                      <a:srgbClr val="FF0000"/>
                    </a:solidFill>
                    <a:latin typeface="BIZ UDゴシック" panose="020B0400000000000000" pitchFamily="49" charset="-128"/>
                    <a:ea typeface="BIZ UDゴシック" panose="020B0400000000000000" pitchFamily="49" charset="-128"/>
                  </a:rPr>
                  <a:t>社会の構築</a:t>
                </a:r>
                <a:endParaRPr lang="en-US" altLang="ja-JP" sz="1400" b="1" u="sng" dirty="0">
                  <a:solidFill>
                    <a:srgbClr val="FF0000"/>
                  </a:solidFill>
                  <a:latin typeface="BIZ UDゴシック" panose="020B0400000000000000" pitchFamily="49" charset="-128"/>
                  <a:ea typeface="BIZ UDゴシック" panose="020B0400000000000000" pitchFamily="49" charset="-128"/>
                </a:endParaRPr>
              </a:p>
              <a:p>
                <a:pPr lvl="0">
                  <a:lnSpc>
                    <a:spcPts val="1600"/>
                  </a:lnSpc>
                </a:pPr>
                <a:r>
                  <a:rPr lang="ja-JP" altLang="en-US" sz="1200" dirty="0">
                    <a:solidFill>
                      <a:prstClr val="black"/>
                    </a:solidFill>
                    <a:latin typeface="BIZ UDゴシック" panose="020B0400000000000000" pitchFamily="49" charset="-128"/>
                    <a:ea typeface="BIZ UDゴシック" panose="020B0400000000000000" pitchFamily="49" charset="-128"/>
                  </a:rPr>
                  <a:t>  ・小児・ＡＹＡ世代のがん患者に対する療養支援体制を構築</a:t>
                </a: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ja-JP" altLang="en-US" sz="1200" dirty="0">
                    <a:solidFill>
                      <a:prstClr val="black"/>
                    </a:solidFill>
                    <a:latin typeface="BIZ UDゴシック" panose="020B0400000000000000" pitchFamily="49" charset="-128"/>
                    <a:ea typeface="BIZ UDゴシック" panose="020B0400000000000000" pitchFamily="49" charset="-128"/>
                  </a:rPr>
                  <a:t>  ・女性、若者、中高年、失業者、年金受給者など誰も自殺に追い込まれることの</a:t>
                </a: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ja-JP" altLang="en-US" sz="1200" dirty="0">
                    <a:solidFill>
                      <a:prstClr val="black"/>
                    </a:solidFill>
                    <a:latin typeface="BIZ UDゴシック" panose="020B0400000000000000" pitchFamily="49" charset="-128"/>
                    <a:ea typeface="BIZ UDゴシック" panose="020B0400000000000000" pitchFamily="49" charset="-128"/>
                  </a:rPr>
                  <a:t>　　ない社会の実現に向け、対策を強化</a:t>
                </a: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ja-JP" altLang="en-US" sz="1200" dirty="0">
                    <a:solidFill>
                      <a:prstClr val="black"/>
                    </a:solidFill>
                    <a:latin typeface="BIZ UDゴシック" panose="020B0400000000000000" pitchFamily="49" charset="-128"/>
                    <a:ea typeface="BIZ UDゴシック" panose="020B0400000000000000" pitchFamily="49" charset="-128"/>
                  </a:rPr>
                  <a:t>  ・在宅難病患者一時入院事業に取り組み、レスパイトや風水害等に備えた事前の</a:t>
                </a: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en-US" altLang="ja-JP" sz="1200" dirty="0">
                    <a:solidFill>
                      <a:prstClr val="black"/>
                    </a:solidFill>
                    <a:latin typeface="BIZ UDゴシック" panose="020B0400000000000000" pitchFamily="49" charset="-128"/>
                    <a:ea typeface="BIZ UDゴシック" panose="020B0400000000000000" pitchFamily="49" charset="-128"/>
                  </a:rPr>
                  <a:t>    </a:t>
                </a:r>
                <a:r>
                  <a:rPr lang="ja-JP" altLang="en-US" sz="1200" dirty="0">
                    <a:solidFill>
                      <a:prstClr val="black"/>
                    </a:solidFill>
                    <a:latin typeface="BIZ UDゴシック" panose="020B0400000000000000" pitchFamily="49" charset="-128"/>
                    <a:ea typeface="BIZ UDゴシック" panose="020B0400000000000000" pitchFamily="49" charset="-128"/>
                  </a:rPr>
                  <a:t>避難的入院ができる環境を整備</a:t>
                </a:r>
                <a:endParaRPr lang="en-US" altLang="ja-JP" sz="1200" dirty="0">
                  <a:solidFill>
                    <a:srgbClr val="FF0000"/>
                  </a:solidFill>
                  <a:latin typeface="BIZ UDゴシック" panose="020B0400000000000000" pitchFamily="49" charset="-128"/>
                  <a:ea typeface="BIZ UDゴシック" panose="020B0400000000000000" pitchFamily="49" charset="-128"/>
                </a:endParaRPr>
              </a:p>
            </p:txBody>
          </p:sp>
          <p:sp>
            <p:nvSpPr>
              <p:cNvPr id="9" name="台形 8">
                <a:extLst>
                  <a:ext uri="{FF2B5EF4-FFF2-40B4-BE49-F238E27FC236}">
                    <a16:creationId xmlns:a16="http://schemas.microsoft.com/office/drawing/2014/main" id="{34B07946-BEDD-4771-9B79-0EDC60DFE0EA}"/>
                  </a:ext>
                </a:extLst>
              </p:cNvPr>
              <p:cNvSpPr/>
              <p:nvPr/>
            </p:nvSpPr>
            <p:spPr>
              <a:xfrm>
                <a:off x="54000" y="850857"/>
                <a:ext cx="6517098" cy="109667"/>
              </a:xfrm>
              <a:custGeom>
                <a:avLst/>
                <a:gdLst>
                  <a:gd name="connsiteX0" fmla="*/ 0 w 2582562"/>
                  <a:gd name="connsiteY0" fmla="*/ 416552 h 416552"/>
                  <a:gd name="connsiteX1" fmla="*/ 104138 w 2582562"/>
                  <a:gd name="connsiteY1" fmla="*/ 0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336321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175627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352 w 2582562"/>
                  <a:gd name="connsiteY1" fmla="*/ 6179 h 416552"/>
                  <a:gd name="connsiteX2" fmla="*/ 2175627 w 2582562"/>
                  <a:gd name="connsiteY2" fmla="*/ 0 h 416552"/>
                  <a:gd name="connsiteX3" fmla="*/ 2582562 w 2582562"/>
                  <a:gd name="connsiteY3" fmla="*/ 416552 h 416552"/>
                  <a:gd name="connsiteX4" fmla="*/ 0 w 2582562"/>
                  <a:gd name="connsiteY4" fmla="*/ 416552 h 4165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82562" h="416552">
                    <a:moveTo>
                      <a:pt x="0" y="416552"/>
                    </a:moveTo>
                    <a:cubicBezTo>
                      <a:pt x="117" y="279761"/>
                      <a:pt x="235" y="142970"/>
                      <a:pt x="352" y="6179"/>
                    </a:cubicBezTo>
                    <a:lnTo>
                      <a:pt x="2175627" y="0"/>
                    </a:lnTo>
                    <a:lnTo>
                      <a:pt x="2582562" y="416552"/>
                    </a:lnTo>
                    <a:lnTo>
                      <a:pt x="0" y="416552"/>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36000" rIns="36000" bIns="36000" rtlCol="0" anchor="ctr"/>
              <a:lstStyle/>
              <a:p>
                <a:r>
                  <a:rPr lang="ja-JP" altLang="en-US" sz="1800" b="1" dirty="0">
                    <a:latin typeface="BIZ UDPゴシック" panose="020B0400000000000000" pitchFamily="50" charset="-128"/>
                    <a:ea typeface="BIZ UDPゴシック" panose="020B0400000000000000" pitchFamily="50" charset="-128"/>
                  </a:rPr>
                  <a:t>第１部　</a:t>
                </a:r>
                <a:r>
                  <a:rPr lang="ja-JP" altLang="en-US" sz="1800" b="1" dirty="0">
                    <a:solidFill>
                      <a:srgbClr val="FFFF00"/>
                    </a:solidFill>
                    <a:latin typeface="BIZ UDPゴシック" panose="020B0400000000000000" pitchFamily="50" charset="-128"/>
                    <a:ea typeface="BIZ UDPゴシック" panose="020B0400000000000000" pitchFamily="50" charset="-128"/>
                  </a:rPr>
                  <a:t>基本的な事項</a:t>
                </a:r>
                <a:endParaRPr kumimoji="1" lang="ja-JP" altLang="en-US" sz="1800" b="1" dirty="0">
                  <a:solidFill>
                    <a:srgbClr val="FFFF00"/>
                  </a:solidFill>
                  <a:latin typeface="BIZ UDPゴシック" panose="020B0400000000000000" pitchFamily="50" charset="-128"/>
                  <a:ea typeface="BIZ UDPゴシック" panose="020B0400000000000000" pitchFamily="50" charset="-128"/>
                </a:endParaRPr>
              </a:p>
            </p:txBody>
          </p:sp>
        </p:grpSp>
        <p:sp>
          <p:nvSpPr>
            <p:cNvPr id="12" name="四角形: 角を丸くする 11">
              <a:extLst>
                <a:ext uri="{FF2B5EF4-FFF2-40B4-BE49-F238E27FC236}">
                  <a16:creationId xmlns:a16="http://schemas.microsoft.com/office/drawing/2014/main" id="{837B4259-ACBD-41DF-A99D-EEFB05AB21CB}"/>
                </a:ext>
              </a:extLst>
            </p:cNvPr>
            <p:cNvSpPr/>
            <p:nvPr/>
          </p:nvSpPr>
          <p:spPr>
            <a:xfrm>
              <a:off x="129341" y="2564911"/>
              <a:ext cx="5753318" cy="448329"/>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800"/>
                </a:lnSpc>
              </a:pPr>
              <a:r>
                <a:rPr lang="ja-JP" altLang="en-US" sz="1500" b="1" spc="-20" dirty="0">
                  <a:solidFill>
                    <a:schemeClr val="tx1"/>
                  </a:solidFill>
                  <a:highlight>
                    <a:srgbClr val="FFFF00"/>
                  </a:highlight>
                  <a:latin typeface="BIZ UDPゴシック" panose="020B0400000000000000" pitchFamily="50" charset="-128"/>
                  <a:ea typeface="BIZ UDPゴシック" panose="020B0400000000000000" pitchFamily="50" charset="-128"/>
                </a:rPr>
                <a:t>人口減少・超少子高齢化という歴史的な課題に対応し、</a:t>
              </a:r>
              <a:endParaRPr lang="en-US" altLang="ja-JP" sz="1500" b="1" spc="-20" dirty="0">
                <a:solidFill>
                  <a:schemeClr val="tx1"/>
                </a:solidFill>
                <a:highlight>
                  <a:srgbClr val="FFFF00"/>
                </a:highlight>
                <a:latin typeface="BIZ UDPゴシック" panose="020B0400000000000000" pitchFamily="50" charset="-128"/>
                <a:ea typeface="BIZ UDPゴシック" panose="020B0400000000000000" pitchFamily="50" charset="-128"/>
              </a:endParaRPr>
            </a:p>
            <a:p>
              <a:pPr>
                <a:lnSpc>
                  <a:spcPts val="1800"/>
                </a:lnSpc>
              </a:pPr>
              <a:r>
                <a:rPr lang="ja-JP" altLang="en-US" sz="1500" b="1" spc="-20" dirty="0">
                  <a:solidFill>
                    <a:schemeClr val="tx1"/>
                  </a:solidFill>
                  <a:highlight>
                    <a:srgbClr val="FFFF00"/>
                  </a:highlight>
                  <a:latin typeface="BIZ UDPゴシック" panose="020B0400000000000000" pitchFamily="50" charset="-128"/>
                  <a:ea typeface="BIZ UDPゴシック" panose="020B0400000000000000" pitchFamily="50" charset="-128"/>
                </a:rPr>
                <a:t>将来にわたり持続可能で質の高い保健医療体制を確保する</a:t>
              </a:r>
              <a:endParaRPr kumimoji="1" lang="ja-JP" altLang="en-US" sz="1500" dirty="0">
                <a:solidFill>
                  <a:schemeClr val="tx1"/>
                </a:solidFill>
                <a:latin typeface="BIZ UDPゴシック" panose="020B0400000000000000" pitchFamily="50" charset="-128"/>
                <a:ea typeface="BIZ UDPゴシック" panose="020B0400000000000000" pitchFamily="50" charset="-128"/>
              </a:endParaRPr>
            </a:p>
          </p:txBody>
        </p:sp>
      </p:grpSp>
      <p:sp>
        <p:nvSpPr>
          <p:cNvPr id="28" name="正方形/長方形 27">
            <a:extLst>
              <a:ext uri="{FF2B5EF4-FFF2-40B4-BE49-F238E27FC236}">
                <a16:creationId xmlns:a16="http://schemas.microsoft.com/office/drawing/2014/main" id="{90EAA1AC-DBBE-47DA-A3EA-B8D44BC622B5}"/>
              </a:ext>
            </a:extLst>
          </p:cNvPr>
          <p:cNvSpPr/>
          <p:nvPr/>
        </p:nvSpPr>
        <p:spPr>
          <a:xfrm>
            <a:off x="39858" y="6833349"/>
            <a:ext cx="5952000" cy="892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2D3D136D-F104-4110-8DD6-C902DFFE365F}"/>
              </a:ext>
            </a:extLst>
          </p:cNvPr>
          <p:cNvSpPr txBox="1"/>
          <p:nvPr/>
        </p:nvSpPr>
        <p:spPr>
          <a:xfrm>
            <a:off x="-48545" y="737736"/>
            <a:ext cx="3262432" cy="980140"/>
          </a:xfrm>
          <a:prstGeom prst="rect">
            <a:avLst/>
          </a:prstGeom>
          <a:noFill/>
        </p:spPr>
        <p:txBody>
          <a:bodyPr wrap="none" rtlCol="0">
            <a:spAutoFit/>
          </a:bodyPr>
          <a:lstStyle/>
          <a:p>
            <a:pPr>
              <a:lnSpc>
                <a:spcPts val="1800"/>
              </a:lnSpc>
            </a:pPr>
            <a:r>
              <a:rPr kumimoji="1" lang="ja-JP" altLang="en-US" sz="1200" b="1" dirty="0">
                <a:latin typeface="BIZ UDゴシック" panose="020B0400000000000000" pitchFamily="49" charset="-128"/>
                <a:ea typeface="BIZ UDゴシック" panose="020B0400000000000000" pitchFamily="49" charset="-128"/>
              </a:rPr>
              <a:t>・地域保健医療計画推進協議会での審議</a:t>
            </a:r>
            <a:endParaRPr kumimoji="1" lang="en-US" altLang="ja-JP" sz="1200" b="1" dirty="0">
              <a:latin typeface="BIZ UDゴシック" panose="020B0400000000000000" pitchFamily="49" charset="-128"/>
              <a:ea typeface="BIZ UDゴシック" panose="020B0400000000000000" pitchFamily="49" charset="-128"/>
            </a:endParaRPr>
          </a:p>
          <a:p>
            <a:pPr>
              <a:lnSpc>
                <a:spcPts val="1800"/>
              </a:lnSpc>
            </a:pPr>
            <a:r>
              <a:rPr lang="ja-JP" altLang="en-US" sz="1200" dirty="0">
                <a:latin typeface="BIZ UDゴシック" panose="020B0400000000000000" pitchFamily="49" charset="-128"/>
                <a:ea typeface="BIZ UDゴシック" panose="020B0400000000000000" pitchFamily="49" charset="-128"/>
              </a:rPr>
              <a:t>　</a:t>
            </a:r>
            <a:r>
              <a:rPr kumimoji="1" lang="ja-JP" altLang="en-US" sz="1200" dirty="0">
                <a:latin typeface="BIZ UDゴシック" panose="020B0400000000000000" pitchFamily="49" charset="-128"/>
                <a:ea typeface="BIZ UDゴシック" panose="020B0400000000000000" pitchFamily="49" charset="-128"/>
              </a:rPr>
              <a:t>（</a:t>
            </a:r>
            <a:r>
              <a:rPr kumimoji="1" lang="en-US" altLang="ja-JP" sz="1200" dirty="0">
                <a:latin typeface="BIZ UDゴシック" panose="020B0400000000000000" pitchFamily="49" charset="-128"/>
                <a:ea typeface="BIZ UDゴシック" panose="020B0400000000000000" pitchFamily="49" charset="-128"/>
              </a:rPr>
              <a:t>6</a:t>
            </a:r>
            <a:r>
              <a:rPr kumimoji="1" lang="ja-JP" altLang="en-US" sz="1200" dirty="0">
                <a:latin typeface="BIZ UDゴシック" panose="020B0400000000000000" pitchFamily="49" charset="-128"/>
                <a:ea typeface="BIZ UDゴシック" panose="020B0400000000000000" pitchFamily="49" charset="-128"/>
              </a:rPr>
              <a:t>月から</a:t>
            </a:r>
            <a:r>
              <a:rPr kumimoji="1" lang="en-US" altLang="ja-JP" sz="1200" dirty="0">
                <a:latin typeface="BIZ UDゴシック" panose="020B0400000000000000" pitchFamily="49" charset="-128"/>
                <a:ea typeface="BIZ UDゴシック" panose="020B0400000000000000" pitchFamily="49" charset="-128"/>
              </a:rPr>
              <a:t>1</a:t>
            </a:r>
            <a:r>
              <a:rPr kumimoji="1" lang="ja-JP" altLang="en-US" sz="1200" dirty="0">
                <a:latin typeface="BIZ UDゴシック" panose="020B0400000000000000" pitchFamily="49" charset="-128"/>
                <a:ea typeface="BIZ UDゴシック" panose="020B0400000000000000" pitchFamily="49" charset="-128"/>
              </a:rPr>
              <a:t>月にかけて計</a:t>
            </a:r>
            <a:r>
              <a:rPr kumimoji="1" lang="en-US" altLang="ja-JP" sz="1200" dirty="0">
                <a:latin typeface="BIZ UDゴシック" panose="020B0400000000000000" pitchFamily="49" charset="-128"/>
                <a:ea typeface="BIZ UDゴシック" panose="020B0400000000000000" pitchFamily="49" charset="-128"/>
              </a:rPr>
              <a:t>4</a:t>
            </a:r>
            <a:r>
              <a:rPr kumimoji="1" lang="ja-JP" altLang="en-US" sz="1200" dirty="0">
                <a:latin typeface="BIZ UDゴシック" panose="020B0400000000000000" pitchFamily="49" charset="-128"/>
                <a:ea typeface="BIZ UDゴシック" panose="020B0400000000000000" pitchFamily="49" charset="-128"/>
              </a:rPr>
              <a:t>回開催）</a:t>
            </a:r>
            <a:endParaRPr kumimoji="1" lang="en-US" altLang="ja-JP" sz="1200" dirty="0">
              <a:latin typeface="BIZ UDゴシック" panose="020B0400000000000000" pitchFamily="49" charset="-128"/>
              <a:ea typeface="BIZ UDゴシック" panose="020B0400000000000000" pitchFamily="49" charset="-128"/>
            </a:endParaRPr>
          </a:p>
          <a:p>
            <a:pPr>
              <a:lnSpc>
                <a:spcPts val="1800"/>
              </a:lnSpc>
            </a:pPr>
            <a:r>
              <a:rPr lang="ja-JP" altLang="en-US" sz="1200" b="1" dirty="0">
                <a:latin typeface="BIZ UDゴシック" panose="020B0400000000000000" pitchFamily="49" charset="-128"/>
                <a:ea typeface="BIZ UDゴシック" panose="020B0400000000000000" pitchFamily="49" charset="-128"/>
              </a:rPr>
              <a:t>・県民コメントの実施</a:t>
            </a:r>
            <a:r>
              <a:rPr lang="ja-JP" altLang="en-US" sz="1200" dirty="0">
                <a:latin typeface="BIZ UDゴシック" panose="020B0400000000000000" pitchFamily="49" charset="-128"/>
                <a:ea typeface="BIZ UDゴシック" panose="020B0400000000000000" pitchFamily="49" charset="-128"/>
              </a:rPr>
              <a:t>（</a:t>
            </a:r>
            <a:r>
              <a:rPr lang="en-US" altLang="ja-JP" sz="1200" dirty="0">
                <a:latin typeface="BIZ UDゴシック" panose="020B0400000000000000" pitchFamily="49" charset="-128"/>
                <a:ea typeface="BIZ UDゴシック" panose="020B0400000000000000" pitchFamily="49" charset="-128"/>
              </a:rPr>
              <a:t>10</a:t>
            </a:r>
            <a:r>
              <a:rPr lang="ja-JP" altLang="en-US" sz="1200" dirty="0">
                <a:latin typeface="BIZ UDゴシック" panose="020B0400000000000000" pitchFamily="49" charset="-128"/>
                <a:ea typeface="BIZ UDゴシック" panose="020B0400000000000000" pitchFamily="49" charset="-128"/>
              </a:rPr>
              <a:t>～</a:t>
            </a:r>
            <a:r>
              <a:rPr lang="en-US" altLang="ja-JP" sz="1200" dirty="0">
                <a:latin typeface="BIZ UDゴシック" panose="020B0400000000000000" pitchFamily="49" charset="-128"/>
                <a:ea typeface="BIZ UDゴシック" panose="020B0400000000000000" pitchFamily="49" charset="-128"/>
              </a:rPr>
              <a:t>11</a:t>
            </a:r>
            <a:r>
              <a:rPr lang="ja-JP" altLang="en-US" sz="1200" dirty="0">
                <a:latin typeface="BIZ UDゴシック" panose="020B0400000000000000" pitchFamily="49" charset="-128"/>
                <a:ea typeface="BIZ UDゴシック" panose="020B0400000000000000" pitchFamily="49" charset="-128"/>
              </a:rPr>
              <a:t>月）</a:t>
            </a:r>
            <a:endParaRPr lang="en-US" altLang="ja-JP" sz="1200" dirty="0">
              <a:latin typeface="BIZ UDゴシック" panose="020B0400000000000000" pitchFamily="49" charset="-128"/>
              <a:ea typeface="BIZ UDゴシック" panose="020B0400000000000000" pitchFamily="49" charset="-128"/>
            </a:endParaRPr>
          </a:p>
          <a:p>
            <a:pPr>
              <a:lnSpc>
                <a:spcPts val="1800"/>
              </a:lnSpc>
            </a:pPr>
            <a:r>
              <a:rPr kumimoji="1" lang="ja-JP" altLang="en-US" sz="1200" b="1" dirty="0">
                <a:latin typeface="BIZ UDゴシック" panose="020B0400000000000000" pitchFamily="49" charset="-128"/>
                <a:ea typeface="BIZ UDゴシック" panose="020B0400000000000000" pitchFamily="49" charset="-128"/>
              </a:rPr>
              <a:t>・地域保健医療協議会</a:t>
            </a:r>
            <a:r>
              <a:rPr kumimoji="1" lang="ja-JP" altLang="en-US" sz="1200" dirty="0">
                <a:latin typeface="BIZ UDゴシック" panose="020B0400000000000000" pitchFamily="49" charset="-128"/>
                <a:ea typeface="BIZ UDゴシック" panose="020B0400000000000000" pitchFamily="49" charset="-128"/>
              </a:rPr>
              <a:t>（県内</a:t>
            </a:r>
            <a:r>
              <a:rPr kumimoji="1" lang="en-US" altLang="ja-JP" sz="1200" dirty="0">
                <a:latin typeface="BIZ UDゴシック" panose="020B0400000000000000" pitchFamily="49" charset="-128"/>
                <a:ea typeface="BIZ UDゴシック" panose="020B0400000000000000" pitchFamily="49" charset="-128"/>
              </a:rPr>
              <a:t>10</a:t>
            </a:r>
            <a:r>
              <a:rPr kumimoji="1" lang="ja-JP" altLang="en-US" sz="1200" dirty="0">
                <a:latin typeface="BIZ UDゴシック" panose="020B0400000000000000" pitchFamily="49" charset="-128"/>
                <a:ea typeface="BIZ UDゴシック" panose="020B0400000000000000" pitchFamily="49" charset="-128"/>
              </a:rPr>
              <a:t>圏域で</a:t>
            </a:r>
            <a:r>
              <a:rPr lang="ja-JP" altLang="en-US" sz="1200" dirty="0">
                <a:latin typeface="BIZ UDゴシック" panose="020B0400000000000000" pitchFamily="49" charset="-128"/>
                <a:ea typeface="BIZ UDゴシック" panose="020B0400000000000000" pitchFamily="49" charset="-128"/>
              </a:rPr>
              <a:t>開催）</a:t>
            </a:r>
            <a:endParaRPr kumimoji="1" lang="ja-JP" altLang="en-US" sz="1200" dirty="0">
              <a:latin typeface="BIZ UDゴシック" panose="020B0400000000000000" pitchFamily="49" charset="-128"/>
              <a:ea typeface="BIZ UDゴシック" panose="020B0400000000000000" pitchFamily="49" charset="-128"/>
            </a:endParaRPr>
          </a:p>
        </p:txBody>
      </p:sp>
      <p:sp>
        <p:nvSpPr>
          <p:cNvPr id="7" name="正方形/長方形 6">
            <a:extLst>
              <a:ext uri="{FF2B5EF4-FFF2-40B4-BE49-F238E27FC236}">
                <a16:creationId xmlns:a16="http://schemas.microsoft.com/office/drawing/2014/main" id="{04873E87-1896-4648-B336-7FB436AB7FF8}"/>
              </a:ext>
            </a:extLst>
          </p:cNvPr>
          <p:cNvSpPr/>
          <p:nvPr/>
        </p:nvSpPr>
        <p:spPr>
          <a:xfrm>
            <a:off x="60666" y="758383"/>
            <a:ext cx="3074998" cy="987821"/>
          </a:xfrm>
          <a:prstGeom prst="rect">
            <a:avLst/>
          </a:prstGeom>
          <a:solidFill>
            <a:srgbClr val="4472C4">
              <a:alpha val="1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テキスト ボックス 26">
            <a:extLst>
              <a:ext uri="{FF2B5EF4-FFF2-40B4-BE49-F238E27FC236}">
                <a16:creationId xmlns:a16="http://schemas.microsoft.com/office/drawing/2014/main" id="{D4BAA917-5935-48D6-9481-59F081F4DC13}"/>
              </a:ext>
            </a:extLst>
          </p:cNvPr>
          <p:cNvSpPr txBox="1"/>
          <p:nvPr/>
        </p:nvSpPr>
        <p:spPr>
          <a:xfrm>
            <a:off x="3249809" y="920973"/>
            <a:ext cx="1646605" cy="646331"/>
          </a:xfrm>
          <a:prstGeom prst="rect">
            <a:avLst/>
          </a:prstGeom>
          <a:noFill/>
        </p:spPr>
        <p:txBody>
          <a:bodyPr wrap="none" rtlCol="0">
            <a:spAutoFit/>
          </a:bodyPr>
          <a:lstStyle/>
          <a:p>
            <a:r>
              <a:rPr lang="ja-JP" altLang="en-US" sz="1200" b="1" dirty="0">
                <a:latin typeface="BIZ UDゴシック" panose="020B0400000000000000" pitchFamily="49" charset="-128"/>
                <a:ea typeface="BIZ UDゴシック" panose="020B0400000000000000" pitchFamily="49" charset="-128"/>
              </a:rPr>
              <a:t>　</a:t>
            </a:r>
            <a:r>
              <a:rPr kumimoji="1" lang="ja-JP" altLang="en-US" sz="1200" b="1" dirty="0">
                <a:latin typeface="BIZ UDゴシック" panose="020B0400000000000000" pitchFamily="49" charset="-128"/>
                <a:ea typeface="BIZ UDゴシック" panose="020B0400000000000000" pitchFamily="49" charset="-128"/>
              </a:rPr>
              <a:t>埼玉県医療審議会</a:t>
            </a:r>
            <a:endParaRPr kumimoji="1" lang="en-US" altLang="ja-JP" sz="1200" b="1"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　中間報告　（</a:t>
            </a:r>
            <a:r>
              <a:rPr lang="en-US" altLang="ja-JP" sz="1200" dirty="0">
                <a:latin typeface="BIZ UDゴシック" panose="020B0400000000000000" pitchFamily="49" charset="-128"/>
                <a:ea typeface="BIZ UDゴシック" panose="020B0400000000000000" pitchFamily="49" charset="-128"/>
              </a:rPr>
              <a:t>9</a:t>
            </a:r>
            <a:r>
              <a:rPr lang="ja-JP" altLang="en-US" sz="1200" dirty="0">
                <a:latin typeface="BIZ UDゴシック" panose="020B0400000000000000" pitchFamily="49" charset="-128"/>
                <a:ea typeface="BIZ UDゴシック" panose="020B0400000000000000" pitchFamily="49" charset="-128"/>
              </a:rPr>
              <a:t>月）</a:t>
            </a:r>
            <a:endParaRPr lang="en-US" altLang="ja-JP" sz="1200" dirty="0">
              <a:latin typeface="BIZ UDゴシック" panose="020B0400000000000000" pitchFamily="49" charset="-128"/>
              <a:ea typeface="BIZ UDゴシック" panose="020B0400000000000000" pitchFamily="49" charset="-128"/>
            </a:endParaRPr>
          </a:p>
          <a:p>
            <a:r>
              <a:rPr kumimoji="1" lang="ja-JP" altLang="en-US" sz="1200" dirty="0">
                <a:latin typeface="BIZ UDゴシック" panose="020B0400000000000000" pitchFamily="49" charset="-128"/>
                <a:ea typeface="BIZ UDゴシック" panose="020B0400000000000000" pitchFamily="49" charset="-128"/>
              </a:rPr>
              <a:t>　諮問・答申</a:t>
            </a:r>
            <a:r>
              <a:rPr lang="ja-JP" altLang="en-US" sz="1200" dirty="0">
                <a:latin typeface="BIZ UDゴシック" panose="020B0400000000000000" pitchFamily="49" charset="-128"/>
                <a:ea typeface="BIZ UDゴシック" panose="020B0400000000000000" pitchFamily="49" charset="-128"/>
              </a:rPr>
              <a:t>（</a:t>
            </a:r>
            <a:r>
              <a:rPr kumimoji="1" lang="en-US" altLang="ja-JP" sz="1200" dirty="0">
                <a:latin typeface="BIZ UDゴシック" panose="020B0400000000000000" pitchFamily="49" charset="-128"/>
                <a:ea typeface="BIZ UDゴシック" panose="020B0400000000000000" pitchFamily="49" charset="-128"/>
              </a:rPr>
              <a:t>1</a:t>
            </a:r>
            <a:r>
              <a:rPr kumimoji="1" lang="ja-JP" altLang="en-US" sz="1200" dirty="0">
                <a:latin typeface="BIZ UDゴシック" panose="020B0400000000000000" pitchFamily="49" charset="-128"/>
                <a:ea typeface="BIZ UDゴシック" panose="020B0400000000000000" pitchFamily="49" charset="-128"/>
              </a:rPr>
              <a:t>月</a:t>
            </a:r>
            <a:r>
              <a:rPr lang="ja-JP" altLang="en-US" sz="1200" dirty="0">
                <a:latin typeface="BIZ UDゴシック" panose="020B0400000000000000" pitchFamily="49" charset="-128"/>
                <a:ea typeface="BIZ UDゴシック" panose="020B0400000000000000" pitchFamily="49" charset="-128"/>
              </a:rPr>
              <a:t>）</a:t>
            </a:r>
            <a:endParaRPr kumimoji="1" lang="ja-JP" altLang="en-US" sz="1200" dirty="0">
              <a:latin typeface="BIZ UDゴシック" panose="020B0400000000000000" pitchFamily="49" charset="-128"/>
              <a:ea typeface="BIZ UDゴシック" panose="020B0400000000000000" pitchFamily="49" charset="-128"/>
            </a:endParaRPr>
          </a:p>
        </p:txBody>
      </p:sp>
      <p:sp>
        <p:nvSpPr>
          <p:cNvPr id="29" name="二等辺三角形 28">
            <a:extLst>
              <a:ext uri="{FF2B5EF4-FFF2-40B4-BE49-F238E27FC236}">
                <a16:creationId xmlns:a16="http://schemas.microsoft.com/office/drawing/2014/main" id="{F1FE1D3D-2EB3-4B75-9D53-C21C11BB59E3}"/>
              </a:ext>
            </a:extLst>
          </p:cNvPr>
          <p:cNvSpPr/>
          <p:nvPr/>
        </p:nvSpPr>
        <p:spPr>
          <a:xfrm rot="5400000">
            <a:off x="4638632" y="1191187"/>
            <a:ext cx="475852" cy="85458"/>
          </a:xfrm>
          <a:prstGeom prst="triangl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a:extLst>
              <a:ext uri="{FF2B5EF4-FFF2-40B4-BE49-F238E27FC236}">
                <a16:creationId xmlns:a16="http://schemas.microsoft.com/office/drawing/2014/main" id="{056EA894-A98F-4FED-8D76-2D719B160303}"/>
              </a:ext>
            </a:extLst>
          </p:cNvPr>
          <p:cNvSpPr txBox="1"/>
          <p:nvPr/>
        </p:nvSpPr>
        <p:spPr>
          <a:xfrm>
            <a:off x="4873879" y="894614"/>
            <a:ext cx="1140056" cy="654025"/>
          </a:xfrm>
          <a:prstGeom prst="rect">
            <a:avLst/>
          </a:prstGeom>
          <a:noFill/>
        </p:spPr>
        <p:txBody>
          <a:bodyPr wrap="none" rtlCol="0">
            <a:spAutoFit/>
          </a:bodyPr>
          <a:lstStyle/>
          <a:p>
            <a:r>
              <a:rPr kumimoji="1" lang="ja-JP" altLang="en-US" sz="1200" b="1" dirty="0">
                <a:latin typeface="BIZ UDゴシック" panose="020B0400000000000000" pitchFamily="49" charset="-128"/>
                <a:ea typeface="BIZ UDゴシック" panose="020B0400000000000000" pitchFamily="49" charset="-128"/>
              </a:rPr>
              <a:t>　</a:t>
            </a:r>
            <a:r>
              <a:rPr kumimoji="1" lang="ja-JP" altLang="en-US" sz="1250" b="1" dirty="0">
                <a:latin typeface="BIZ UDゴシック" panose="020B0400000000000000" pitchFamily="49" charset="-128"/>
                <a:ea typeface="BIZ UDゴシック" panose="020B0400000000000000" pitchFamily="49" charset="-128"/>
              </a:rPr>
              <a:t>埼玉県議会</a:t>
            </a:r>
            <a:endParaRPr kumimoji="1" lang="en-US" altLang="ja-JP" sz="1250" b="1"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　議案提出</a:t>
            </a:r>
            <a:endParaRPr lang="en-US" altLang="ja-JP" sz="1200" dirty="0">
              <a:latin typeface="BIZ UDゴシック" panose="020B0400000000000000" pitchFamily="49" charset="-128"/>
              <a:ea typeface="BIZ UDゴシック" panose="020B0400000000000000" pitchFamily="49" charset="-128"/>
            </a:endParaRPr>
          </a:p>
          <a:p>
            <a:r>
              <a:rPr kumimoji="1" lang="ja-JP" altLang="en-US" sz="1200" dirty="0">
                <a:latin typeface="BIZ UDゴシック" panose="020B0400000000000000" pitchFamily="49" charset="-128"/>
                <a:ea typeface="BIZ UDゴシック" panose="020B0400000000000000" pitchFamily="49" charset="-128"/>
              </a:rPr>
              <a:t>　（</a:t>
            </a:r>
            <a:r>
              <a:rPr kumimoji="1" lang="en-US" altLang="ja-JP" sz="1200" dirty="0">
                <a:latin typeface="BIZ UDゴシック" panose="020B0400000000000000" pitchFamily="49" charset="-128"/>
                <a:ea typeface="BIZ UDゴシック" panose="020B0400000000000000" pitchFamily="49" charset="-128"/>
              </a:rPr>
              <a:t>2</a:t>
            </a:r>
            <a:r>
              <a:rPr kumimoji="1" lang="ja-JP" altLang="en-US" sz="1200" dirty="0">
                <a:latin typeface="BIZ UDゴシック" panose="020B0400000000000000" pitchFamily="49" charset="-128"/>
                <a:ea typeface="BIZ UDゴシック" panose="020B0400000000000000" pitchFamily="49" charset="-128"/>
              </a:rPr>
              <a:t>月）</a:t>
            </a:r>
          </a:p>
        </p:txBody>
      </p:sp>
      <p:sp>
        <p:nvSpPr>
          <p:cNvPr id="36" name="正方形/長方形 35">
            <a:extLst>
              <a:ext uri="{FF2B5EF4-FFF2-40B4-BE49-F238E27FC236}">
                <a16:creationId xmlns:a16="http://schemas.microsoft.com/office/drawing/2014/main" id="{9D5E0563-7B17-43BF-88BE-9C29841C170A}"/>
              </a:ext>
            </a:extLst>
          </p:cNvPr>
          <p:cNvSpPr/>
          <p:nvPr/>
        </p:nvSpPr>
        <p:spPr>
          <a:xfrm>
            <a:off x="3356720" y="909074"/>
            <a:ext cx="1398428" cy="664637"/>
          </a:xfrm>
          <a:prstGeom prst="rect">
            <a:avLst/>
          </a:prstGeom>
          <a:solidFill>
            <a:schemeClr val="accent6">
              <a:lumMod val="75000"/>
              <a:alpha val="18824"/>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a:extLst>
              <a:ext uri="{FF2B5EF4-FFF2-40B4-BE49-F238E27FC236}">
                <a16:creationId xmlns:a16="http://schemas.microsoft.com/office/drawing/2014/main" id="{DAB09B1F-7263-4993-B7EC-BF0C7B611846}"/>
              </a:ext>
            </a:extLst>
          </p:cNvPr>
          <p:cNvSpPr/>
          <p:nvPr/>
        </p:nvSpPr>
        <p:spPr>
          <a:xfrm>
            <a:off x="4992883" y="901284"/>
            <a:ext cx="942768" cy="664637"/>
          </a:xfrm>
          <a:prstGeom prst="rect">
            <a:avLst/>
          </a:prstGeom>
          <a:solidFill>
            <a:schemeClr val="accent2">
              <a:lumMod val="75000"/>
              <a:alpha val="18824"/>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43575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7DF87B5-0A02-4B90-A7E1-D1A91455AC28}"/>
              </a:ext>
            </a:extLst>
          </p:cNvPr>
          <p:cNvSpPr/>
          <p:nvPr/>
        </p:nvSpPr>
        <p:spPr>
          <a:xfrm>
            <a:off x="0" y="0"/>
            <a:ext cx="12192000" cy="41655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埼玉県 </a:t>
            </a:r>
            <a:r>
              <a:rPr lang="ja-JP" altLang="en-US" sz="2400" b="1" dirty="0">
                <a:solidFill>
                  <a:srgbClr val="FFFF00"/>
                </a:solidFill>
                <a:latin typeface="Meiryo UI" panose="020B0604030504040204" pitchFamily="50" charset="-128"/>
                <a:ea typeface="Meiryo UI" panose="020B0604030504040204" pitchFamily="50" charset="-128"/>
                <a:cs typeface="Meiryo UI" panose="020B0604030504040204" pitchFamily="50" charset="-128"/>
              </a:rPr>
              <a:t>地域保健医療計画（第８次）案 </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について②</a:t>
            </a:r>
          </a:p>
        </p:txBody>
      </p:sp>
      <p:sp>
        <p:nvSpPr>
          <p:cNvPr id="5" name="正方形/長方形 4">
            <a:extLst>
              <a:ext uri="{FF2B5EF4-FFF2-40B4-BE49-F238E27FC236}">
                <a16:creationId xmlns:a16="http://schemas.microsoft.com/office/drawing/2014/main" id="{35A47FFE-99D6-4484-8361-6D0DDABF2E7D}"/>
              </a:ext>
            </a:extLst>
          </p:cNvPr>
          <p:cNvSpPr/>
          <p:nvPr/>
        </p:nvSpPr>
        <p:spPr>
          <a:xfrm>
            <a:off x="6172354" y="826667"/>
            <a:ext cx="5958715" cy="159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2">
            <a:extLst>
              <a:ext uri="{FF2B5EF4-FFF2-40B4-BE49-F238E27FC236}">
                <a16:creationId xmlns:a16="http://schemas.microsoft.com/office/drawing/2014/main" id="{91EDA8D0-0287-4B2F-B5C9-17CD5CA5D6F8}"/>
              </a:ext>
            </a:extLst>
          </p:cNvPr>
          <p:cNvGrpSpPr/>
          <p:nvPr/>
        </p:nvGrpSpPr>
        <p:grpSpPr>
          <a:xfrm>
            <a:off x="36000" y="440238"/>
            <a:ext cx="5940000" cy="6372935"/>
            <a:chOff x="63411" y="1400338"/>
            <a:chExt cx="5940000" cy="5448296"/>
          </a:xfrm>
        </p:grpSpPr>
        <p:sp>
          <p:nvSpPr>
            <p:cNvPr id="2" name="正方形/長方形 1">
              <a:extLst>
                <a:ext uri="{FF2B5EF4-FFF2-40B4-BE49-F238E27FC236}">
                  <a16:creationId xmlns:a16="http://schemas.microsoft.com/office/drawing/2014/main" id="{171B5EA1-4427-4FCC-88AC-DA63BDADE0CA}"/>
                </a:ext>
              </a:extLst>
            </p:cNvPr>
            <p:cNvSpPr/>
            <p:nvPr/>
          </p:nvSpPr>
          <p:spPr>
            <a:xfrm>
              <a:off x="63411" y="1649219"/>
              <a:ext cx="5940000" cy="5199415"/>
            </a:xfrm>
            <a:prstGeom prst="rect">
              <a:avLst/>
            </a:prstGeom>
            <a:ln w="25400">
              <a:solidFill>
                <a:srgbClr val="002060"/>
              </a:solidFill>
            </a:ln>
          </p:spPr>
          <p:txBody>
            <a:bodyPr wrap="square" lIns="72000" tIns="72000" rIns="36000" bIns="36000">
              <a:noAutofit/>
            </a:bodyPr>
            <a:lstStyle/>
            <a:p>
              <a:pPr lvl="0">
                <a:lnSpc>
                  <a:spcPts val="1800"/>
                </a:lnSpc>
              </a:pPr>
              <a:r>
                <a:rPr lang="ja-JP" altLang="en-US" sz="1500" b="1" dirty="0">
                  <a:solidFill>
                    <a:prstClr val="black"/>
                  </a:solidFill>
                  <a:highlight>
                    <a:srgbClr val="FFFF00"/>
                  </a:highlight>
                  <a:latin typeface="BIZ UDゴシック" panose="020B0400000000000000" pitchFamily="49" charset="-128"/>
                  <a:ea typeface="BIZ UDゴシック" panose="020B0400000000000000" pitchFamily="49" charset="-128"/>
                </a:rPr>
                <a:t> 疾病、事業ごとの医療提供体制等の整備を行う</a:t>
              </a:r>
              <a:endParaRPr lang="en-US" altLang="ja-JP" sz="1500" b="1" dirty="0">
                <a:solidFill>
                  <a:prstClr val="black"/>
                </a:solidFill>
                <a:highlight>
                  <a:srgbClr val="FFFF00"/>
                </a:highlight>
                <a:latin typeface="BIZ UDゴシック" panose="020B0400000000000000" pitchFamily="49" charset="-128"/>
                <a:ea typeface="BIZ UDゴシック" panose="020B0400000000000000" pitchFamily="49" charset="-128"/>
              </a:endParaRPr>
            </a:p>
            <a:p>
              <a:pPr lvl="0">
                <a:lnSpc>
                  <a:spcPts val="1700"/>
                </a:lnSpc>
                <a:spcBef>
                  <a:spcPts val="500"/>
                </a:spcBef>
              </a:pPr>
              <a:r>
                <a:rPr lang="ja-JP" altLang="en-US" sz="1500" b="1" dirty="0">
                  <a:solidFill>
                    <a:schemeClr val="bg1"/>
                  </a:solidFill>
                  <a:highlight>
                    <a:srgbClr val="000000"/>
                  </a:highlight>
                  <a:latin typeface="BIZ UDゴシック" panose="020B0400000000000000" pitchFamily="49" charset="-128"/>
                  <a:ea typeface="BIZ UDゴシック" panose="020B0400000000000000" pitchFamily="49" charset="-128"/>
                </a:rPr>
                <a:t>▶ がん医療 </a:t>
              </a:r>
              <a:r>
                <a:rPr lang="ja-JP" altLang="en-US" sz="1500" spc="-20" dirty="0">
                  <a:solidFill>
                    <a:prstClr val="black"/>
                  </a:solidFill>
                  <a:latin typeface="BIZ UDゴシック" panose="020B0400000000000000" pitchFamily="49" charset="-128"/>
                  <a:ea typeface="BIZ UDゴシック" panose="020B0400000000000000" pitchFamily="49" charset="-128"/>
                </a:rPr>
                <a:t>➠ </a:t>
              </a:r>
              <a:r>
                <a:rPr lang="ja-JP" altLang="en-US" sz="1200" spc="-20" dirty="0">
                  <a:solidFill>
                    <a:prstClr val="black"/>
                  </a:solidFill>
                  <a:latin typeface="BIZ UDゴシック" panose="020B0400000000000000" pitchFamily="49" charset="-128"/>
                  <a:ea typeface="BIZ UDゴシック" panose="020B0400000000000000" pitchFamily="49" charset="-128"/>
                </a:rPr>
                <a:t>がん診療連携拠点病院等を中心とした質の高い医療提供体制の</a:t>
              </a:r>
              <a:endParaRPr lang="en-US" altLang="ja-JP" sz="1200" spc="-20" dirty="0">
                <a:solidFill>
                  <a:prstClr val="black"/>
                </a:solidFill>
                <a:latin typeface="BIZ UDゴシック" panose="020B0400000000000000" pitchFamily="49" charset="-128"/>
                <a:ea typeface="BIZ UDゴシック" panose="020B0400000000000000" pitchFamily="49" charset="-128"/>
              </a:endParaRPr>
            </a:p>
            <a:p>
              <a:pPr lvl="0">
                <a:lnSpc>
                  <a:spcPts val="1700"/>
                </a:lnSpc>
              </a:pPr>
              <a:r>
                <a:rPr lang="ja-JP" altLang="en-US" sz="1200" spc="-20" dirty="0">
                  <a:solidFill>
                    <a:prstClr val="black"/>
                  </a:solidFill>
                  <a:latin typeface="BIZ UDゴシック" panose="020B0400000000000000" pitchFamily="49" charset="-128"/>
                  <a:ea typeface="BIZ UDゴシック" panose="020B0400000000000000" pitchFamily="49" charset="-128"/>
                </a:rPr>
                <a:t> 整備及び緩和ケアが適切に提供される体制を整備する。また、がん患者の就労に</a:t>
              </a:r>
              <a:endParaRPr lang="en-US" altLang="ja-JP" sz="1200" spc="-20" dirty="0">
                <a:solidFill>
                  <a:prstClr val="black"/>
                </a:solidFill>
                <a:latin typeface="BIZ UDゴシック" panose="020B0400000000000000" pitchFamily="49" charset="-128"/>
                <a:ea typeface="BIZ UDゴシック" panose="020B0400000000000000" pitchFamily="49" charset="-128"/>
              </a:endParaRPr>
            </a:p>
            <a:p>
              <a:pPr lvl="0">
                <a:lnSpc>
                  <a:spcPts val="1700"/>
                </a:lnSpc>
              </a:pPr>
              <a:r>
                <a:rPr lang="ja-JP" altLang="en-US" sz="1200" spc="-20" dirty="0">
                  <a:solidFill>
                    <a:prstClr val="black"/>
                  </a:solidFill>
                  <a:latin typeface="BIZ UDゴシック" panose="020B0400000000000000" pitchFamily="49" charset="-128"/>
                  <a:ea typeface="BIZ UDゴシック" panose="020B0400000000000000" pitchFamily="49" charset="-128"/>
                </a:rPr>
                <a:t> 関する相談支援や、治療に伴う外見変化に対するケアの充実に取り組む。</a:t>
              </a:r>
              <a:endParaRPr lang="en-US" altLang="ja-JP" sz="1200" spc="-20" dirty="0">
                <a:solidFill>
                  <a:prstClr val="black"/>
                </a:solidFill>
                <a:latin typeface="BIZ UDゴシック" panose="020B0400000000000000" pitchFamily="49" charset="-128"/>
                <a:ea typeface="BIZ UDゴシック" panose="020B0400000000000000" pitchFamily="49" charset="-128"/>
              </a:endParaRPr>
            </a:p>
            <a:p>
              <a:pPr lvl="0">
                <a:lnSpc>
                  <a:spcPts val="1700"/>
                </a:lnSpc>
                <a:spcBef>
                  <a:spcPts val="700"/>
                </a:spcBef>
              </a:pPr>
              <a:r>
                <a:rPr lang="ja-JP" altLang="en-US" sz="1500" b="1" dirty="0">
                  <a:solidFill>
                    <a:schemeClr val="bg1"/>
                  </a:solidFill>
                  <a:highlight>
                    <a:srgbClr val="000000"/>
                  </a:highlight>
                  <a:latin typeface="BIZ UDゴシック" panose="020B0400000000000000" pitchFamily="49" charset="-128"/>
                  <a:ea typeface="BIZ UDゴシック" panose="020B0400000000000000" pitchFamily="49" charset="-128"/>
                </a:rPr>
                <a:t>▶ 循環器医療 </a:t>
              </a:r>
              <a:r>
                <a:rPr lang="ja-JP" altLang="en-US" sz="1500" spc="-20" dirty="0">
                  <a:solidFill>
                    <a:prstClr val="black"/>
                  </a:solidFill>
                  <a:latin typeface="BIZ UDゴシック" panose="020B0400000000000000" pitchFamily="49" charset="-128"/>
                  <a:ea typeface="BIZ UDゴシック" panose="020B0400000000000000" pitchFamily="49" charset="-128"/>
                </a:rPr>
                <a:t>➠ </a:t>
              </a:r>
              <a:r>
                <a:rPr lang="ja-JP" altLang="en-US" sz="1200" spc="-20" dirty="0">
                  <a:solidFill>
                    <a:prstClr val="black"/>
                  </a:solidFill>
                  <a:latin typeface="BIZ UDゴシック" panose="020B0400000000000000" pitchFamily="49" charset="-128"/>
                  <a:ea typeface="BIZ UDゴシック" panose="020B0400000000000000" pitchFamily="49" charset="-128"/>
                </a:rPr>
                <a:t>脳卒中及び心筋梗塞等の発症予防・重症化予防に向けた生活習</a:t>
              </a:r>
              <a:endParaRPr lang="en-US" altLang="ja-JP" sz="1200" spc="-20" dirty="0">
                <a:solidFill>
                  <a:prstClr val="black"/>
                </a:solidFill>
                <a:latin typeface="BIZ UDゴシック" panose="020B0400000000000000" pitchFamily="49" charset="-128"/>
                <a:ea typeface="BIZ UDゴシック" panose="020B0400000000000000" pitchFamily="49" charset="-128"/>
              </a:endParaRPr>
            </a:p>
            <a:p>
              <a:pPr lvl="0">
                <a:lnSpc>
                  <a:spcPts val="1700"/>
                </a:lnSpc>
              </a:pPr>
              <a:r>
                <a:rPr lang="ja-JP" altLang="en-US" sz="1200" spc="-20" dirty="0">
                  <a:solidFill>
                    <a:prstClr val="black"/>
                  </a:solidFill>
                  <a:latin typeface="BIZ UDゴシック" panose="020B0400000000000000" pitchFamily="49" charset="-128"/>
                  <a:ea typeface="BIZ UDゴシック" panose="020B0400000000000000" pitchFamily="49" charset="-128"/>
                </a:rPr>
                <a:t> 慣の改善や早期受診の重要性の普及啓発、</a:t>
              </a:r>
              <a:r>
                <a:rPr lang="ja-JP" altLang="en-US" sz="1200" spc="-20" dirty="0">
                  <a:latin typeface="BIZ UDゴシック" panose="020B0400000000000000" pitchFamily="49" charset="-128"/>
                  <a:ea typeface="BIZ UDゴシック" panose="020B0400000000000000" pitchFamily="49" charset="-128"/>
                </a:rPr>
                <a:t>急性期、回復期から社会復帰に向けた切れ</a:t>
              </a:r>
              <a:endParaRPr lang="en-US" altLang="ja-JP" sz="1200" spc="-20" dirty="0">
                <a:latin typeface="BIZ UDゴシック" panose="020B0400000000000000" pitchFamily="49" charset="-128"/>
                <a:ea typeface="BIZ UDゴシック" panose="020B0400000000000000" pitchFamily="49" charset="-128"/>
              </a:endParaRPr>
            </a:p>
            <a:p>
              <a:pPr lvl="0">
                <a:lnSpc>
                  <a:spcPts val="1700"/>
                </a:lnSpc>
              </a:pPr>
              <a:r>
                <a:rPr lang="ja-JP" altLang="en-US" sz="1200" spc="-20" dirty="0">
                  <a:latin typeface="BIZ UDゴシック" panose="020B0400000000000000" pitchFamily="49" charset="-128"/>
                  <a:ea typeface="BIZ UDゴシック" panose="020B0400000000000000" pitchFamily="49" charset="-128"/>
                </a:rPr>
                <a:t> 目のない医療提供、リハビリテーションを通じ、患者支援体制の充実に取り組む。</a:t>
              </a:r>
              <a:endParaRPr lang="en-US" altLang="ja-JP" sz="1200" spc="-20" dirty="0">
                <a:latin typeface="BIZ UDゴシック" panose="020B0400000000000000" pitchFamily="49" charset="-128"/>
                <a:ea typeface="BIZ UDゴシック" panose="020B0400000000000000" pitchFamily="49" charset="-128"/>
              </a:endParaRPr>
            </a:p>
            <a:p>
              <a:pPr>
                <a:lnSpc>
                  <a:spcPts val="1700"/>
                </a:lnSpc>
                <a:spcBef>
                  <a:spcPts val="700"/>
                </a:spcBef>
              </a:pPr>
              <a:r>
                <a:rPr lang="ja-JP" altLang="en-US" sz="1500" b="1" dirty="0">
                  <a:solidFill>
                    <a:schemeClr val="bg1"/>
                  </a:solidFill>
                  <a:highlight>
                    <a:srgbClr val="000000"/>
                  </a:highlight>
                  <a:latin typeface="BIZ UDゴシック" panose="020B0400000000000000" pitchFamily="49" charset="-128"/>
                  <a:ea typeface="BIZ UDゴシック" panose="020B0400000000000000" pitchFamily="49" charset="-128"/>
                </a:rPr>
                <a:t>▶ 精神疾患医療 </a:t>
              </a:r>
              <a:r>
                <a:rPr lang="ja-JP" altLang="en-US" sz="1500" spc="-20" dirty="0">
                  <a:solidFill>
                    <a:prstClr val="black"/>
                  </a:solidFill>
                  <a:latin typeface="BIZ UDゴシック" panose="020B0400000000000000" pitchFamily="49" charset="-128"/>
                  <a:ea typeface="BIZ UDゴシック" panose="020B0400000000000000" pitchFamily="49" charset="-128"/>
                </a:rPr>
                <a:t>➠ </a:t>
              </a:r>
              <a:r>
                <a:rPr lang="ja-JP" altLang="en-US" sz="1200" spc="-20" dirty="0">
                  <a:solidFill>
                    <a:prstClr val="black"/>
                  </a:solidFill>
                  <a:latin typeface="BIZ UDゴシック" panose="020B0400000000000000" pitchFamily="49" charset="-128"/>
                  <a:ea typeface="BIZ UDゴシック" panose="020B0400000000000000" pitchFamily="49" charset="-128"/>
                </a:rPr>
                <a:t>多様な精神疾患等に適切に対応するため、個々の医療機関の</a:t>
              </a:r>
              <a:endParaRPr lang="en-US" altLang="ja-JP" sz="1200" spc="-20" dirty="0">
                <a:solidFill>
                  <a:prstClr val="black"/>
                </a:solidFill>
                <a:latin typeface="BIZ UDゴシック" panose="020B0400000000000000" pitchFamily="49" charset="-128"/>
                <a:ea typeface="BIZ UDゴシック" panose="020B0400000000000000" pitchFamily="49" charset="-128"/>
              </a:endParaRPr>
            </a:p>
            <a:p>
              <a:pPr>
                <a:lnSpc>
                  <a:spcPts val="1700"/>
                </a:lnSpc>
              </a:pPr>
              <a:r>
                <a:rPr lang="ja-JP" altLang="en-US" sz="1200" spc="-20" dirty="0">
                  <a:solidFill>
                    <a:prstClr val="black"/>
                  </a:solidFill>
                  <a:latin typeface="BIZ UDゴシック" panose="020B0400000000000000" pitchFamily="49" charset="-128"/>
                  <a:ea typeface="BIZ UDゴシック" panose="020B0400000000000000" pitchFamily="49" charset="-128"/>
                </a:rPr>
                <a:t> 役割や機能等を明確にし、連携体制を整備する。また、精神疾患の救急医療体制の</a:t>
              </a:r>
              <a:endParaRPr lang="en-US" altLang="ja-JP" sz="1200" spc="-20" dirty="0">
                <a:solidFill>
                  <a:prstClr val="black"/>
                </a:solidFill>
                <a:latin typeface="BIZ UDゴシック" panose="020B0400000000000000" pitchFamily="49" charset="-128"/>
                <a:ea typeface="BIZ UDゴシック" panose="020B0400000000000000" pitchFamily="49" charset="-128"/>
              </a:endParaRPr>
            </a:p>
            <a:p>
              <a:pPr>
                <a:lnSpc>
                  <a:spcPts val="1700"/>
                </a:lnSpc>
              </a:pPr>
              <a:r>
                <a:rPr lang="ja-JP" altLang="en-US" sz="1200" spc="-20" dirty="0">
                  <a:solidFill>
                    <a:prstClr val="black"/>
                  </a:solidFill>
                  <a:latin typeface="BIZ UDゴシック" panose="020B0400000000000000" pitchFamily="49" charset="-128"/>
                  <a:ea typeface="BIZ UDゴシック" panose="020B0400000000000000" pitchFamily="49" charset="-128"/>
                </a:rPr>
                <a:t> 充実等により、誰もが安心して自分らしい暮らしができるよう取り組む。</a:t>
              </a:r>
              <a:endParaRPr lang="en-US" altLang="ja-JP" sz="1200" spc="-20" dirty="0">
                <a:solidFill>
                  <a:prstClr val="black"/>
                </a:solidFill>
                <a:latin typeface="BIZ UDゴシック" panose="020B0400000000000000" pitchFamily="49" charset="-128"/>
                <a:ea typeface="BIZ UDゴシック" panose="020B0400000000000000" pitchFamily="49" charset="-128"/>
              </a:endParaRPr>
            </a:p>
            <a:p>
              <a:pPr>
                <a:lnSpc>
                  <a:spcPts val="1700"/>
                </a:lnSpc>
                <a:spcBef>
                  <a:spcPts val="700"/>
                </a:spcBef>
              </a:pPr>
              <a:r>
                <a:rPr lang="ja-JP" altLang="en-US" sz="1500" b="1" dirty="0">
                  <a:solidFill>
                    <a:schemeClr val="bg1"/>
                  </a:solidFill>
                  <a:highlight>
                    <a:srgbClr val="000000"/>
                  </a:highlight>
                  <a:latin typeface="BIZ UDゴシック" panose="020B0400000000000000" pitchFamily="49" charset="-128"/>
                  <a:ea typeface="BIZ UDゴシック" panose="020B0400000000000000" pitchFamily="49" charset="-128"/>
                </a:rPr>
                <a:t>▶ 救急医療 </a:t>
              </a:r>
              <a:r>
                <a:rPr lang="ja-JP" altLang="en-US" sz="1500" spc="-20" dirty="0">
                  <a:solidFill>
                    <a:prstClr val="black"/>
                  </a:solidFill>
                  <a:latin typeface="BIZ UDゴシック" panose="020B0400000000000000" pitchFamily="49" charset="-128"/>
                  <a:ea typeface="BIZ UDゴシック" panose="020B0400000000000000" pitchFamily="49" charset="-128"/>
                </a:rPr>
                <a:t>➠ </a:t>
              </a:r>
              <a:r>
                <a:rPr lang="ja-JP" altLang="en-US" sz="1200" spc="-20" dirty="0">
                  <a:solidFill>
                    <a:prstClr val="black"/>
                  </a:solidFill>
                  <a:latin typeface="BIZ UDゴシック" panose="020B0400000000000000" pitchFamily="49" charset="-128"/>
                  <a:ea typeface="BIZ UDゴシック" panose="020B0400000000000000" pitchFamily="49" charset="-128"/>
                </a:rPr>
                <a:t>搬送困難事案を削減するため、救急車適正利用の促進、受入医療</a:t>
              </a:r>
              <a:endParaRPr lang="en-US" altLang="ja-JP" sz="1200" spc="-20" dirty="0">
                <a:solidFill>
                  <a:prstClr val="black"/>
                </a:solidFill>
                <a:latin typeface="BIZ UDゴシック" panose="020B0400000000000000" pitchFamily="49" charset="-128"/>
                <a:ea typeface="BIZ UDゴシック" panose="020B0400000000000000" pitchFamily="49" charset="-128"/>
              </a:endParaRPr>
            </a:p>
            <a:p>
              <a:pPr>
                <a:lnSpc>
                  <a:spcPts val="1700"/>
                </a:lnSpc>
              </a:pPr>
              <a:r>
                <a:rPr lang="ja-JP" altLang="en-US" sz="1200" spc="-20" dirty="0">
                  <a:solidFill>
                    <a:prstClr val="black"/>
                  </a:solidFill>
                  <a:latin typeface="BIZ UDゴシック" panose="020B0400000000000000" pitchFamily="49" charset="-128"/>
                  <a:ea typeface="BIZ UDゴシック" panose="020B0400000000000000" pitchFamily="49" charset="-128"/>
                </a:rPr>
                <a:t> 機関の整備促進、救急医療情報システムを活用した救急搬送の強化等に取り組む。</a:t>
              </a:r>
              <a:endParaRPr lang="en-US" altLang="ja-JP" sz="1200" spc="-20" dirty="0">
                <a:solidFill>
                  <a:prstClr val="black"/>
                </a:solidFill>
                <a:latin typeface="BIZ UDゴシック" panose="020B0400000000000000" pitchFamily="49" charset="-128"/>
                <a:ea typeface="BIZ UDゴシック" panose="020B0400000000000000" pitchFamily="49" charset="-128"/>
              </a:endParaRPr>
            </a:p>
            <a:p>
              <a:pPr>
                <a:lnSpc>
                  <a:spcPts val="1700"/>
                </a:lnSpc>
                <a:spcBef>
                  <a:spcPts val="700"/>
                </a:spcBef>
              </a:pPr>
              <a:r>
                <a:rPr lang="ja-JP" altLang="en-US" sz="1500" b="1" dirty="0">
                  <a:solidFill>
                    <a:schemeClr val="bg1"/>
                  </a:solidFill>
                  <a:highlight>
                    <a:srgbClr val="000000"/>
                  </a:highlight>
                  <a:latin typeface="BIZ UDゴシック" panose="020B0400000000000000" pitchFamily="49" charset="-128"/>
                  <a:ea typeface="BIZ UDゴシック" panose="020B0400000000000000" pitchFamily="49" charset="-128"/>
                </a:rPr>
                <a:t>▶ 災害時医療 </a:t>
              </a:r>
              <a:r>
                <a:rPr lang="ja-JP" altLang="en-US" sz="1500" spc="-20" dirty="0">
                  <a:solidFill>
                    <a:prstClr val="black"/>
                  </a:solidFill>
                  <a:latin typeface="BIZ UDゴシック" panose="020B0400000000000000" pitchFamily="49" charset="-128"/>
                  <a:ea typeface="BIZ UDゴシック" panose="020B0400000000000000" pitchFamily="49" charset="-128"/>
                </a:rPr>
                <a:t>➠ </a:t>
              </a:r>
              <a:r>
                <a:rPr lang="ja-JP" altLang="en-US" sz="1200" spc="-30" dirty="0">
                  <a:solidFill>
                    <a:prstClr val="black"/>
                  </a:solidFill>
                  <a:latin typeface="BIZ UDゴシック" panose="020B0400000000000000" pitchFamily="49" charset="-128"/>
                  <a:ea typeface="BIZ UDゴシック" panose="020B0400000000000000" pitchFamily="49" charset="-128"/>
                </a:rPr>
                <a:t>災害医療コーディネート体制の整備、多職種参加の訓練の実施</a:t>
              </a:r>
              <a:endParaRPr lang="en-US" altLang="ja-JP" sz="1200" spc="-30" dirty="0">
                <a:solidFill>
                  <a:prstClr val="black"/>
                </a:solidFill>
                <a:latin typeface="BIZ UDゴシック" panose="020B0400000000000000" pitchFamily="49" charset="-128"/>
                <a:ea typeface="BIZ UDゴシック" panose="020B0400000000000000" pitchFamily="49" charset="-128"/>
              </a:endParaRPr>
            </a:p>
            <a:p>
              <a:pPr>
                <a:lnSpc>
                  <a:spcPts val="1700"/>
                </a:lnSpc>
              </a:pPr>
              <a:r>
                <a:rPr lang="ja-JP" altLang="en-US" sz="1200" spc="-30" dirty="0">
                  <a:solidFill>
                    <a:prstClr val="black"/>
                  </a:solidFill>
                  <a:latin typeface="BIZ UDゴシック" panose="020B0400000000000000" pitchFamily="49" charset="-128"/>
                  <a:ea typeface="BIZ UDゴシック" panose="020B0400000000000000" pitchFamily="49" charset="-128"/>
                </a:rPr>
                <a:t> </a:t>
              </a:r>
              <a:r>
                <a:rPr lang="ja-JP" altLang="en-US" sz="1200" dirty="0">
                  <a:solidFill>
                    <a:prstClr val="black"/>
                  </a:solidFill>
                  <a:latin typeface="BIZ UDゴシック" panose="020B0400000000000000" pitchFamily="49" charset="-128"/>
                  <a:ea typeface="BIZ UDゴシック" panose="020B0400000000000000" pitchFamily="49" charset="-128"/>
                </a:rPr>
                <a:t>等により、災害時に県民が必要な医療を受けられる体制を構築する。</a:t>
              </a: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lvl="0" defTabSz="914400">
                <a:lnSpc>
                  <a:spcPts val="1700"/>
                </a:lnSpc>
                <a:spcBef>
                  <a:spcPts val="700"/>
                </a:spcBef>
              </a:pPr>
              <a:r>
                <a:rPr lang="ja-JP" altLang="en-US" sz="1500" b="1" dirty="0">
                  <a:solidFill>
                    <a:schemeClr val="bg1"/>
                  </a:solidFill>
                  <a:highlight>
                    <a:srgbClr val="000000"/>
                  </a:highlight>
                  <a:latin typeface="BIZ UDゴシック" panose="020B0400000000000000" pitchFamily="49" charset="-128"/>
                  <a:ea typeface="BIZ UDゴシック" panose="020B0400000000000000" pitchFamily="49" charset="-128"/>
                </a:rPr>
                <a:t>▶ 周産期医療 </a:t>
              </a:r>
              <a:r>
                <a:rPr lang="ja-JP" altLang="en-US" sz="1500" spc="-20" dirty="0">
                  <a:solidFill>
                    <a:prstClr val="black"/>
                  </a:solidFill>
                  <a:latin typeface="BIZ UDゴシック" panose="020B0400000000000000" pitchFamily="49" charset="-128"/>
                  <a:ea typeface="BIZ UDゴシック" panose="020B0400000000000000" pitchFamily="49" charset="-128"/>
                </a:rPr>
                <a:t>➠ </a:t>
              </a:r>
              <a:r>
                <a:rPr lang="ja-JP" altLang="en-US" sz="1200" spc="-30" dirty="0">
                  <a:solidFill>
                    <a:prstClr val="black"/>
                  </a:solidFill>
                  <a:latin typeface="BIZ UDゴシック" panose="020B0400000000000000" pitchFamily="49" charset="-128"/>
                  <a:ea typeface="BIZ UDゴシック" panose="020B0400000000000000" pitchFamily="49" charset="-128"/>
                </a:rPr>
                <a:t>母体・新生児搬送調整等によるハイリスク分娩への対応により、</a:t>
              </a:r>
              <a:endParaRPr lang="en-US" altLang="ja-JP" sz="1200" spc="-30" dirty="0">
                <a:solidFill>
                  <a:prstClr val="black"/>
                </a:solidFill>
                <a:latin typeface="BIZ UDゴシック" panose="020B0400000000000000" pitchFamily="49" charset="-128"/>
                <a:ea typeface="BIZ UDゴシック" panose="020B0400000000000000" pitchFamily="49" charset="-128"/>
              </a:endParaRPr>
            </a:p>
            <a:p>
              <a:pPr lvl="0" defTabSz="914400">
                <a:lnSpc>
                  <a:spcPts val="1700"/>
                </a:lnSpc>
              </a:pPr>
              <a:r>
                <a:rPr lang="en-US" altLang="ja-JP" sz="1200" spc="-30" dirty="0">
                  <a:solidFill>
                    <a:prstClr val="black"/>
                  </a:solidFill>
                  <a:latin typeface="BIZ UDゴシック" panose="020B0400000000000000" pitchFamily="49" charset="-128"/>
                  <a:ea typeface="BIZ UDゴシック" panose="020B0400000000000000" pitchFamily="49" charset="-128"/>
                </a:rPr>
                <a:t> </a:t>
              </a:r>
              <a:r>
                <a:rPr lang="ja-JP" altLang="en-US" sz="1200" spc="-30" dirty="0">
                  <a:solidFill>
                    <a:prstClr val="black"/>
                  </a:solidFill>
                  <a:latin typeface="BIZ UDゴシック" panose="020B0400000000000000" pitchFamily="49" charset="-128"/>
                  <a:ea typeface="BIZ UDゴシック" panose="020B0400000000000000" pitchFamily="49" charset="-128"/>
                </a:rPr>
                <a:t>全ての妊産婦が分娩のリスクに応じ出産できる体制を構築する。</a:t>
              </a:r>
              <a:endParaRPr lang="en-US" altLang="ja-JP" sz="1200" spc="-30" dirty="0">
                <a:solidFill>
                  <a:prstClr val="black"/>
                </a:solidFill>
                <a:latin typeface="BIZ UDゴシック" panose="020B0400000000000000" pitchFamily="49" charset="-128"/>
                <a:ea typeface="BIZ UDゴシック" panose="020B0400000000000000" pitchFamily="49" charset="-128"/>
              </a:endParaRPr>
            </a:p>
            <a:p>
              <a:pPr defTabSz="914400">
                <a:lnSpc>
                  <a:spcPts val="1700"/>
                </a:lnSpc>
                <a:spcBef>
                  <a:spcPts val="700"/>
                </a:spcBef>
              </a:pPr>
              <a:r>
                <a:rPr lang="ja-JP" altLang="en-US" sz="1500" b="1" dirty="0">
                  <a:solidFill>
                    <a:schemeClr val="bg1"/>
                  </a:solidFill>
                  <a:highlight>
                    <a:srgbClr val="000000"/>
                  </a:highlight>
                  <a:latin typeface="BIZ UDゴシック" panose="020B0400000000000000" pitchFamily="49" charset="-128"/>
                  <a:ea typeface="BIZ UDゴシック" panose="020B0400000000000000" pitchFamily="49" charset="-128"/>
                </a:rPr>
                <a:t>▶ 小児医療 </a:t>
              </a:r>
              <a:r>
                <a:rPr lang="ja-JP" altLang="en-US" sz="1500" spc="-20" dirty="0">
                  <a:solidFill>
                    <a:prstClr val="black"/>
                  </a:solidFill>
                  <a:latin typeface="BIZ UDゴシック" panose="020B0400000000000000" pitchFamily="49" charset="-128"/>
                  <a:ea typeface="BIZ UDゴシック" panose="020B0400000000000000" pitchFamily="49" charset="-128"/>
                </a:rPr>
                <a:t>➠ </a:t>
              </a:r>
              <a:r>
                <a:rPr lang="ja-JP" altLang="en-US" sz="1200" spc="-20" dirty="0">
                  <a:solidFill>
                    <a:prstClr val="black"/>
                  </a:solidFill>
                  <a:latin typeface="BIZ UDゴシック" panose="020B0400000000000000" pitchFamily="49" charset="-128"/>
                  <a:ea typeface="BIZ UDゴシック" panose="020B0400000000000000" pitchFamily="49" charset="-128"/>
                </a:rPr>
                <a:t>身近な地域で夜間・休日に初期救急医療を受けられる体制の充実、</a:t>
              </a:r>
              <a:endParaRPr lang="en-US" altLang="ja-JP" sz="1200" spc="-20" dirty="0">
                <a:solidFill>
                  <a:prstClr val="black"/>
                </a:solidFill>
                <a:latin typeface="BIZ UDゴシック" panose="020B0400000000000000" pitchFamily="49" charset="-128"/>
                <a:ea typeface="BIZ UDゴシック" panose="020B0400000000000000" pitchFamily="49" charset="-128"/>
              </a:endParaRPr>
            </a:p>
            <a:p>
              <a:pPr defTabSz="914400">
                <a:lnSpc>
                  <a:spcPts val="1700"/>
                </a:lnSpc>
              </a:pPr>
              <a:r>
                <a:rPr lang="en-US" altLang="ja-JP" sz="1200" spc="-20" dirty="0">
                  <a:solidFill>
                    <a:prstClr val="black"/>
                  </a:solidFill>
                  <a:latin typeface="BIZ UDゴシック" panose="020B0400000000000000" pitchFamily="49" charset="-128"/>
                  <a:ea typeface="BIZ UDゴシック" panose="020B0400000000000000" pitchFamily="49" charset="-128"/>
                </a:rPr>
                <a:t> </a:t>
              </a:r>
              <a:r>
                <a:rPr lang="ja-JP" altLang="en-US" sz="1200" spc="-20" dirty="0">
                  <a:solidFill>
                    <a:prstClr val="black"/>
                  </a:solidFill>
                  <a:latin typeface="BIZ UDゴシック" panose="020B0400000000000000" pitchFamily="49" charset="-128"/>
                  <a:ea typeface="BIZ UDゴシック" panose="020B0400000000000000" pitchFamily="49" charset="-128"/>
                </a:rPr>
                <a:t>重症・重篤患者に迅速かつ適切な救命措置を行う小児救命救急センター等の体制の充 </a:t>
              </a:r>
              <a:endParaRPr lang="en-US" altLang="ja-JP" sz="1200" spc="-20" dirty="0">
                <a:solidFill>
                  <a:prstClr val="black"/>
                </a:solidFill>
                <a:latin typeface="BIZ UDゴシック" panose="020B0400000000000000" pitchFamily="49" charset="-128"/>
                <a:ea typeface="BIZ UDゴシック" panose="020B0400000000000000" pitchFamily="49" charset="-128"/>
              </a:endParaRPr>
            </a:p>
            <a:p>
              <a:pPr defTabSz="914400">
                <a:lnSpc>
                  <a:spcPts val="1700"/>
                </a:lnSpc>
              </a:pPr>
              <a:r>
                <a:rPr lang="en-US" altLang="ja-JP" sz="1200" spc="-20" dirty="0">
                  <a:solidFill>
                    <a:prstClr val="black"/>
                  </a:solidFill>
                  <a:latin typeface="BIZ UDゴシック" panose="020B0400000000000000" pitchFamily="49" charset="-128"/>
                  <a:ea typeface="BIZ UDゴシック" panose="020B0400000000000000" pitchFamily="49" charset="-128"/>
                </a:rPr>
                <a:t> </a:t>
              </a:r>
              <a:r>
                <a:rPr lang="ja-JP" altLang="en-US" sz="1200" spc="-20" dirty="0">
                  <a:solidFill>
                    <a:prstClr val="black"/>
                  </a:solidFill>
                  <a:latin typeface="BIZ UDゴシック" panose="020B0400000000000000" pitchFamily="49" charset="-128"/>
                  <a:ea typeface="BIZ UDゴシック" panose="020B0400000000000000" pitchFamily="49" charset="-128"/>
                </a:rPr>
                <a:t>実、医療的ケア児の在宅支援を担う人材の養成及び多職種連携体制の構築に取り組む。</a:t>
              </a:r>
              <a:endParaRPr lang="en-US" altLang="ja-JP" sz="1200" spc="-30" dirty="0">
                <a:solidFill>
                  <a:prstClr val="black"/>
                </a:solidFill>
                <a:latin typeface="BIZ UDゴシック" panose="020B0400000000000000" pitchFamily="49" charset="-128"/>
                <a:ea typeface="BIZ UDゴシック" panose="020B0400000000000000" pitchFamily="49" charset="-128"/>
              </a:endParaRPr>
            </a:p>
            <a:p>
              <a:pPr lvl="0" defTabSz="914400">
                <a:lnSpc>
                  <a:spcPts val="1700"/>
                </a:lnSpc>
                <a:spcBef>
                  <a:spcPts val="700"/>
                </a:spcBef>
              </a:pPr>
              <a:r>
                <a:rPr lang="ja-JP" altLang="en-US" sz="1500" b="1" dirty="0">
                  <a:solidFill>
                    <a:schemeClr val="bg1"/>
                  </a:solidFill>
                  <a:highlight>
                    <a:srgbClr val="000000"/>
                  </a:highlight>
                  <a:latin typeface="BIZ UDゴシック" panose="020B0400000000000000" pitchFamily="49" charset="-128"/>
                  <a:ea typeface="BIZ UDゴシック" panose="020B0400000000000000" pitchFamily="49" charset="-128"/>
                </a:rPr>
                <a:t>▶ 感染症医療 </a:t>
              </a:r>
              <a:r>
                <a:rPr lang="ja-JP" altLang="en-US" sz="1500" spc="-20" dirty="0">
                  <a:solidFill>
                    <a:prstClr val="black"/>
                  </a:solidFill>
                  <a:latin typeface="BIZ UDゴシック" panose="020B0400000000000000" pitchFamily="49" charset="-128"/>
                  <a:ea typeface="BIZ UDゴシック" panose="020B0400000000000000" pitchFamily="49" charset="-128"/>
                </a:rPr>
                <a:t>➠ </a:t>
              </a:r>
              <a:r>
                <a:rPr lang="ja-JP" altLang="en-US" sz="1200" spc="-20" dirty="0">
                  <a:latin typeface="BIZ UDゴシック" panose="020B0400000000000000" pitchFamily="49" charset="-128"/>
                  <a:ea typeface="BIZ UDゴシック" panose="020B0400000000000000" pitchFamily="49" charset="-128"/>
                </a:rPr>
                <a:t>関係機関との協定締結により、必要な体制の迅速かつ確実な</a:t>
              </a:r>
              <a:endParaRPr lang="en-US" altLang="ja-JP" sz="1200" spc="-20" dirty="0">
                <a:latin typeface="BIZ UDゴシック" panose="020B0400000000000000" pitchFamily="49" charset="-128"/>
                <a:ea typeface="BIZ UDゴシック" panose="020B0400000000000000" pitchFamily="49" charset="-128"/>
              </a:endParaRPr>
            </a:p>
            <a:p>
              <a:pPr lvl="0" defTabSz="914400">
                <a:lnSpc>
                  <a:spcPts val="1700"/>
                </a:lnSpc>
              </a:pPr>
              <a:r>
                <a:rPr lang="ja-JP" altLang="en-US" sz="1200" spc="-20" dirty="0">
                  <a:latin typeface="BIZ UDゴシック" panose="020B0400000000000000" pitchFamily="49" charset="-128"/>
                  <a:ea typeface="BIZ UDゴシック" panose="020B0400000000000000" pitchFamily="49" charset="-128"/>
                </a:rPr>
                <a:t> 立ち上げを確保するとともに、平時から感染症対応人材を育成し、医療機関の感染症</a:t>
              </a:r>
              <a:endParaRPr lang="en-US" altLang="ja-JP" sz="1200" spc="-20" dirty="0">
                <a:latin typeface="BIZ UDゴシック" panose="020B0400000000000000" pitchFamily="49" charset="-128"/>
                <a:ea typeface="BIZ UDゴシック" panose="020B0400000000000000" pitchFamily="49" charset="-128"/>
              </a:endParaRPr>
            </a:p>
            <a:p>
              <a:pPr lvl="0" defTabSz="914400">
                <a:lnSpc>
                  <a:spcPts val="1700"/>
                </a:lnSpc>
              </a:pPr>
              <a:r>
                <a:rPr lang="ja-JP" altLang="en-US" sz="1200" spc="-20" dirty="0">
                  <a:latin typeface="BIZ UDゴシック" panose="020B0400000000000000" pitchFamily="49" charset="-128"/>
                  <a:ea typeface="BIZ UDゴシック" panose="020B0400000000000000" pitchFamily="49" charset="-128"/>
                </a:rPr>
                <a:t> へ</a:t>
              </a:r>
              <a:r>
                <a:rPr lang="ja-JP" altLang="en-US" sz="1200" spc="-20">
                  <a:latin typeface="BIZ UDゴシック" panose="020B0400000000000000" pitchFamily="49" charset="-128"/>
                  <a:ea typeface="BIZ UDゴシック" panose="020B0400000000000000" pitchFamily="49" charset="-128"/>
                </a:rPr>
                <a:t>の対応力の</a:t>
              </a:r>
              <a:r>
                <a:rPr lang="ja-JP" altLang="en-US" sz="1200" spc="-20" dirty="0">
                  <a:latin typeface="BIZ UDゴシック" panose="020B0400000000000000" pitchFamily="49" charset="-128"/>
                  <a:ea typeface="BIZ UDゴシック" panose="020B0400000000000000" pitchFamily="49" charset="-128"/>
                </a:rPr>
                <a:t>向上を図る</a:t>
              </a:r>
              <a:r>
                <a:rPr lang="ja-JP" altLang="en-US" sz="1200" spc="-20" dirty="0">
                  <a:solidFill>
                    <a:prstClr val="black"/>
                  </a:solidFill>
                  <a:latin typeface="BIZ UDゴシック" panose="020B0400000000000000" pitchFamily="49" charset="-128"/>
                  <a:ea typeface="BIZ UDゴシック" panose="020B0400000000000000" pitchFamily="49" charset="-128"/>
                </a:rPr>
                <a:t>。</a:t>
              </a:r>
              <a:endParaRPr lang="en-US" altLang="ja-JP" sz="1200" spc="-20" dirty="0">
                <a:solidFill>
                  <a:prstClr val="black"/>
                </a:solidFill>
                <a:latin typeface="BIZ UDゴシック" panose="020B0400000000000000" pitchFamily="49" charset="-128"/>
                <a:ea typeface="BIZ UDゴシック" panose="020B0400000000000000" pitchFamily="49" charset="-128"/>
              </a:endParaRPr>
            </a:p>
            <a:p>
              <a:pPr defTabSz="914400">
                <a:lnSpc>
                  <a:spcPts val="1700"/>
                </a:lnSpc>
                <a:spcBef>
                  <a:spcPts val="700"/>
                </a:spcBef>
              </a:pPr>
              <a:r>
                <a:rPr lang="ja-JP" altLang="en-US" sz="1500" b="1" dirty="0">
                  <a:solidFill>
                    <a:schemeClr val="bg1"/>
                  </a:solidFill>
                  <a:highlight>
                    <a:srgbClr val="000000"/>
                  </a:highlight>
                  <a:latin typeface="BIZ UDゴシック" panose="020B0400000000000000" pitchFamily="49" charset="-128"/>
                  <a:ea typeface="BIZ UDゴシック" panose="020B0400000000000000" pitchFamily="49" charset="-128"/>
                </a:rPr>
                <a:t>▶ 在宅医療の推進 </a:t>
              </a:r>
              <a:r>
                <a:rPr lang="ja-JP" altLang="en-US" sz="1500" spc="-20" dirty="0">
                  <a:solidFill>
                    <a:prstClr val="black"/>
                  </a:solidFill>
                  <a:latin typeface="BIZ UDゴシック" panose="020B0400000000000000" pitchFamily="49" charset="-128"/>
                  <a:ea typeface="BIZ UDゴシック" panose="020B0400000000000000" pitchFamily="49" charset="-128"/>
                </a:rPr>
                <a:t>➠ </a:t>
              </a:r>
              <a:r>
                <a:rPr lang="ja-JP" altLang="en-US" sz="1200" spc="-20" dirty="0">
                  <a:solidFill>
                    <a:prstClr val="black"/>
                  </a:solidFill>
                  <a:latin typeface="BIZ UDゴシック" panose="020B0400000000000000" pitchFamily="49" charset="-128"/>
                  <a:ea typeface="BIZ UDゴシック" panose="020B0400000000000000" pitchFamily="49" charset="-128"/>
                </a:rPr>
                <a:t>入退院支援、日常療養生活支援、急変時対応及び在宅で</a:t>
              </a:r>
              <a:endParaRPr lang="en-US" altLang="ja-JP" sz="1200" spc="-20" dirty="0">
                <a:solidFill>
                  <a:prstClr val="black"/>
                </a:solidFill>
                <a:latin typeface="BIZ UDゴシック" panose="020B0400000000000000" pitchFamily="49" charset="-128"/>
                <a:ea typeface="BIZ UDゴシック" panose="020B0400000000000000" pitchFamily="49" charset="-128"/>
              </a:endParaRPr>
            </a:p>
            <a:p>
              <a:pPr defTabSz="914400">
                <a:lnSpc>
                  <a:spcPts val="1700"/>
                </a:lnSpc>
              </a:pPr>
              <a:r>
                <a:rPr lang="ja-JP" altLang="en-US" sz="1200" spc="-20" dirty="0">
                  <a:solidFill>
                    <a:prstClr val="black"/>
                  </a:solidFill>
                  <a:latin typeface="BIZ UDゴシック" panose="020B0400000000000000" pitchFamily="49" charset="-128"/>
                  <a:ea typeface="BIZ UDゴシック" panose="020B0400000000000000" pitchFamily="49" charset="-128"/>
                </a:rPr>
                <a:t> の看取りについて、医療や介護の多職種連携を図り、在宅医療の提供体制を構築する。</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defTabSz="914400">
                <a:lnSpc>
                  <a:spcPts val="1600"/>
                </a:lnSpc>
                <a:spcBef>
                  <a:spcPts val="300"/>
                </a:spcBef>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a:lnSpc>
                  <a:spcPts val="1800"/>
                </a:lnSpc>
              </a:pPr>
              <a:endParaRPr lang="en-US" altLang="ja-JP" sz="1300" spc="-20" dirty="0">
                <a:solidFill>
                  <a:prstClr val="black"/>
                </a:solidFill>
                <a:latin typeface="BIZ UDPゴシック" panose="020B0400000000000000" pitchFamily="50" charset="-128"/>
                <a:ea typeface="BIZ UDPゴシック" panose="020B0400000000000000" pitchFamily="50" charset="-128"/>
              </a:endParaRPr>
            </a:p>
            <a:p>
              <a:pPr>
                <a:lnSpc>
                  <a:spcPts val="1800"/>
                </a:lnSpc>
              </a:pPr>
              <a:endParaRPr lang="en-US" altLang="ja-JP" sz="1300" spc="-20" dirty="0">
                <a:solidFill>
                  <a:prstClr val="black"/>
                </a:solidFill>
                <a:latin typeface="BIZ UDPゴシック" panose="020B0400000000000000" pitchFamily="50" charset="-128"/>
                <a:ea typeface="BIZ UDPゴシック" panose="020B0400000000000000" pitchFamily="50" charset="-128"/>
              </a:endParaRPr>
            </a:p>
            <a:p>
              <a:pPr lvl="0">
                <a:lnSpc>
                  <a:spcPts val="1800"/>
                </a:lnSpc>
              </a:pPr>
              <a:endParaRPr lang="ja-JP" altLang="en-US" sz="1300" spc="-20" dirty="0">
                <a:solidFill>
                  <a:prstClr val="black"/>
                </a:solidFill>
                <a:latin typeface="BIZ UDPゴシック" panose="020B0400000000000000" pitchFamily="50" charset="-128"/>
                <a:ea typeface="BIZ UDPゴシック" panose="020B0400000000000000" pitchFamily="50" charset="-128"/>
              </a:endParaRPr>
            </a:p>
          </p:txBody>
        </p:sp>
        <p:sp>
          <p:nvSpPr>
            <p:cNvPr id="26" name="台形 8">
              <a:extLst>
                <a:ext uri="{FF2B5EF4-FFF2-40B4-BE49-F238E27FC236}">
                  <a16:creationId xmlns:a16="http://schemas.microsoft.com/office/drawing/2014/main" id="{5AEF9F13-2AEC-4F49-AADE-3F2E3F28C403}"/>
                </a:ext>
              </a:extLst>
            </p:cNvPr>
            <p:cNvSpPr/>
            <p:nvPr/>
          </p:nvSpPr>
          <p:spPr>
            <a:xfrm>
              <a:off x="63411" y="1400338"/>
              <a:ext cx="3240000" cy="246215"/>
            </a:xfrm>
            <a:custGeom>
              <a:avLst/>
              <a:gdLst>
                <a:gd name="connsiteX0" fmla="*/ 0 w 2582562"/>
                <a:gd name="connsiteY0" fmla="*/ 416552 h 416552"/>
                <a:gd name="connsiteX1" fmla="*/ 104138 w 2582562"/>
                <a:gd name="connsiteY1" fmla="*/ 0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336321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175627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352 w 2582562"/>
                <a:gd name="connsiteY1" fmla="*/ 6179 h 416552"/>
                <a:gd name="connsiteX2" fmla="*/ 2175627 w 2582562"/>
                <a:gd name="connsiteY2" fmla="*/ 0 h 416552"/>
                <a:gd name="connsiteX3" fmla="*/ 2582562 w 2582562"/>
                <a:gd name="connsiteY3" fmla="*/ 416552 h 416552"/>
                <a:gd name="connsiteX4" fmla="*/ 0 w 2582562"/>
                <a:gd name="connsiteY4" fmla="*/ 416552 h 4165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82562" h="416552">
                  <a:moveTo>
                    <a:pt x="0" y="416552"/>
                  </a:moveTo>
                  <a:cubicBezTo>
                    <a:pt x="117" y="279761"/>
                    <a:pt x="235" y="142970"/>
                    <a:pt x="352" y="6179"/>
                  </a:cubicBezTo>
                  <a:lnTo>
                    <a:pt x="2175627" y="0"/>
                  </a:lnTo>
                  <a:lnTo>
                    <a:pt x="2582562" y="416552"/>
                  </a:lnTo>
                  <a:lnTo>
                    <a:pt x="0" y="416552"/>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36000" rIns="36000" bIns="36000" rtlCol="0" anchor="ctr"/>
            <a:lstStyle/>
            <a:p>
              <a:r>
                <a:rPr lang="ja-JP" altLang="en-US" sz="1800" b="1" dirty="0">
                  <a:latin typeface="BIZ UDPゴシック" panose="020B0400000000000000" pitchFamily="50" charset="-128"/>
                  <a:ea typeface="BIZ UDPゴシック" panose="020B0400000000000000" pitchFamily="50" charset="-128"/>
                </a:rPr>
                <a:t>第３部　</a:t>
              </a:r>
              <a:r>
                <a:rPr lang="ja-JP" altLang="en-US" sz="1800" b="1" dirty="0">
                  <a:solidFill>
                    <a:srgbClr val="FFFF00"/>
                  </a:solidFill>
                  <a:latin typeface="BIZ UDPゴシック" panose="020B0400000000000000" pitchFamily="50" charset="-128"/>
                  <a:ea typeface="BIZ UDPゴシック" panose="020B0400000000000000" pitchFamily="50" charset="-128"/>
                </a:rPr>
                <a:t>医療の推進</a:t>
              </a:r>
              <a:endParaRPr kumimoji="1" lang="ja-JP" altLang="en-US" sz="1800" b="1" dirty="0">
                <a:solidFill>
                  <a:srgbClr val="FFFF00"/>
                </a:solidFill>
                <a:latin typeface="BIZ UDPゴシック" panose="020B0400000000000000" pitchFamily="50" charset="-128"/>
                <a:ea typeface="BIZ UDPゴシック" panose="020B0400000000000000" pitchFamily="50" charset="-128"/>
              </a:endParaRPr>
            </a:p>
          </p:txBody>
        </p:sp>
      </p:grpSp>
      <p:grpSp>
        <p:nvGrpSpPr>
          <p:cNvPr id="6" name="グループ化 5">
            <a:extLst>
              <a:ext uri="{FF2B5EF4-FFF2-40B4-BE49-F238E27FC236}">
                <a16:creationId xmlns:a16="http://schemas.microsoft.com/office/drawing/2014/main" id="{49503109-D3D7-4D5E-B312-73E6B604625F}"/>
              </a:ext>
            </a:extLst>
          </p:cNvPr>
          <p:cNvGrpSpPr/>
          <p:nvPr/>
        </p:nvGrpSpPr>
        <p:grpSpPr>
          <a:xfrm>
            <a:off x="6172354" y="432000"/>
            <a:ext cx="6096000" cy="953029"/>
            <a:chOff x="6132412" y="424373"/>
            <a:chExt cx="6096000" cy="953029"/>
          </a:xfrm>
        </p:grpSpPr>
        <p:grpSp>
          <p:nvGrpSpPr>
            <p:cNvPr id="10" name="グループ化 9">
              <a:extLst>
                <a:ext uri="{FF2B5EF4-FFF2-40B4-BE49-F238E27FC236}">
                  <a16:creationId xmlns:a16="http://schemas.microsoft.com/office/drawing/2014/main" id="{C277EDE5-BB08-49E3-A2BD-FF03F83A444A}"/>
                </a:ext>
              </a:extLst>
            </p:cNvPr>
            <p:cNvGrpSpPr/>
            <p:nvPr/>
          </p:nvGrpSpPr>
          <p:grpSpPr>
            <a:xfrm>
              <a:off x="6132412" y="672978"/>
              <a:ext cx="6096000" cy="704424"/>
              <a:chOff x="6084351" y="1878989"/>
              <a:chExt cx="6096000" cy="813112"/>
            </a:xfrm>
          </p:grpSpPr>
          <p:sp>
            <p:nvSpPr>
              <p:cNvPr id="30" name="正方形/長方形 29">
                <a:extLst>
                  <a:ext uri="{FF2B5EF4-FFF2-40B4-BE49-F238E27FC236}">
                    <a16:creationId xmlns:a16="http://schemas.microsoft.com/office/drawing/2014/main" id="{5F4C0B0C-233E-47A3-B65C-0987B419AC7A}"/>
                  </a:ext>
                </a:extLst>
              </p:cNvPr>
              <p:cNvSpPr/>
              <p:nvPr/>
            </p:nvSpPr>
            <p:spPr>
              <a:xfrm>
                <a:off x="6114146" y="1919586"/>
                <a:ext cx="5940000" cy="753317"/>
              </a:xfrm>
              <a:prstGeom prst="rect">
                <a:avLst/>
              </a:prstGeom>
              <a:ln w="25400">
                <a:solidFill>
                  <a:srgbClr val="002060"/>
                </a:solidFill>
              </a:ln>
            </p:spPr>
            <p:txBody>
              <a:bodyPr wrap="square" lIns="72000" tIns="72000" rIns="72000" bIns="36000">
                <a:noAutofit/>
              </a:bodyPr>
              <a:lstStyle/>
              <a:p>
                <a:pPr lvl="0">
                  <a:lnSpc>
                    <a:spcPts val="1800"/>
                  </a:lnSpc>
                </a:pPr>
                <a:r>
                  <a:rPr lang="ja-JP" altLang="en-US" sz="1500" b="1" dirty="0">
                    <a:solidFill>
                      <a:prstClr val="black"/>
                    </a:solidFill>
                    <a:latin typeface="BIZ UDゴシック" panose="020B0400000000000000" pitchFamily="49" charset="-128"/>
                    <a:ea typeface="BIZ UDゴシック" panose="020B0400000000000000" pitchFamily="49" charset="-128"/>
                  </a:rPr>
                  <a:t>　</a:t>
                </a:r>
                <a:endParaRPr lang="ja-JP" altLang="en-US" sz="1300" spc="-20" dirty="0">
                  <a:solidFill>
                    <a:prstClr val="black"/>
                  </a:solidFill>
                  <a:latin typeface="BIZ UDPゴシック" panose="020B0400000000000000" pitchFamily="50" charset="-128"/>
                  <a:ea typeface="BIZ UDPゴシック" panose="020B0400000000000000" pitchFamily="50" charset="-128"/>
                </a:endParaRPr>
              </a:p>
            </p:txBody>
          </p:sp>
          <p:sp>
            <p:nvSpPr>
              <p:cNvPr id="7" name="正方形/長方形 6">
                <a:extLst>
                  <a:ext uri="{FF2B5EF4-FFF2-40B4-BE49-F238E27FC236}">
                    <a16:creationId xmlns:a16="http://schemas.microsoft.com/office/drawing/2014/main" id="{B795E9CF-B4C5-41CB-8AE8-A42E5E365381}"/>
                  </a:ext>
                </a:extLst>
              </p:cNvPr>
              <p:cNvSpPr/>
              <p:nvPr/>
            </p:nvSpPr>
            <p:spPr>
              <a:xfrm>
                <a:off x="6084351" y="1878989"/>
                <a:ext cx="6096000" cy="813112"/>
              </a:xfrm>
              <a:prstGeom prst="rect">
                <a:avLst/>
              </a:prstGeom>
            </p:spPr>
            <p:txBody>
              <a:bodyPr>
                <a:spAutoFit/>
              </a:bodyPr>
              <a:lstStyle/>
              <a:p>
                <a:pPr lvl="0">
                  <a:lnSpc>
                    <a:spcPts val="200"/>
                  </a:lnSpc>
                </a:pPr>
                <a:endParaRPr lang="en-US" altLang="ja-JP" sz="13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ja-JP" altLang="en-US" sz="1200" spc="-30" dirty="0">
                    <a:solidFill>
                      <a:prstClr val="black"/>
                    </a:solidFill>
                    <a:latin typeface="BIZ UDゴシック" panose="020B0400000000000000" pitchFamily="49" charset="-128"/>
                    <a:ea typeface="BIZ UDゴシック" panose="020B0400000000000000" pitchFamily="49" charset="-128"/>
                  </a:rPr>
                  <a:t> 県民が住み慣れた地域で必要なサービスが受けられるよう、令和７年（２０２５年）</a:t>
                </a:r>
                <a:endParaRPr lang="en-US" altLang="ja-JP" sz="1200" spc="-3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en-US" altLang="ja-JP" sz="1200" spc="-30" dirty="0">
                    <a:solidFill>
                      <a:prstClr val="black"/>
                    </a:solidFill>
                    <a:latin typeface="BIZ UDゴシック" panose="020B0400000000000000" pitchFamily="49" charset="-128"/>
                    <a:ea typeface="BIZ UDゴシック" panose="020B0400000000000000" pitchFamily="49" charset="-128"/>
                  </a:rPr>
                  <a:t> </a:t>
                </a:r>
                <a:r>
                  <a:rPr lang="ja-JP" altLang="en-US" sz="1200" spc="-30" dirty="0">
                    <a:solidFill>
                      <a:prstClr val="black"/>
                    </a:solidFill>
                    <a:latin typeface="BIZ UDゴシック" panose="020B0400000000000000" pitchFamily="49" charset="-128"/>
                    <a:ea typeface="BIZ UDゴシック" panose="020B0400000000000000" pitchFamily="49" charset="-128"/>
                  </a:rPr>
                  <a:t>における医療需要を基に、本県の医療提供体制整備の方向性と地域医療構想の推進</a:t>
                </a:r>
                <a:endParaRPr lang="en-US" altLang="ja-JP" sz="1200" spc="-3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en-US" altLang="ja-JP" sz="1200" spc="-30" dirty="0">
                    <a:solidFill>
                      <a:prstClr val="black"/>
                    </a:solidFill>
                    <a:latin typeface="BIZ UDゴシック" panose="020B0400000000000000" pitchFamily="49" charset="-128"/>
                    <a:ea typeface="BIZ UDゴシック" panose="020B0400000000000000" pitchFamily="49" charset="-128"/>
                  </a:rPr>
                  <a:t> </a:t>
                </a:r>
                <a:r>
                  <a:rPr lang="ja-JP" altLang="en-US" sz="1200" spc="-30" dirty="0">
                    <a:solidFill>
                      <a:prstClr val="black"/>
                    </a:solidFill>
                    <a:latin typeface="BIZ UDゴシック" panose="020B0400000000000000" pitchFamily="49" charset="-128"/>
                    <a:ea typeface="BIZ UDゴシック" panose="020B0400000000000000" pitchFamily="49" charset="-128"/>
                  </a:rPr>
                  <a:t>体制を示す。</a:t>
                </a:r>
                <a:endParaRPr lang="ja-JP" altLang="en-US" sz="1200" dirty="0">
                  <a:solidFill>
                    <a:prstClr val="black"/>
                  </a:solidFill>
                  <a:latin typeface="BIZ UDゴシック" panose="020B0400000000000000" pitchFamily="49" charset="-128"/>
                  <a:ea typeface="BIZ UDゴシック" panose="020B0400000000000000" pitchFamily="49" charset="-128"/>
                </a:endParaRPr>
              </a:p>
            </p:txBody>
          </p:sp>
        </p:grpSp>
        <p:sp>
          <p:nvSpPr>
            <p:cNvPr id="28" name="台形 8">
              <a:extLst>
                <a:ext uri="{FF2B5EF4-FFF2-40B4-BE49-F238E27FC236}">
                  <a16:creationId xmlns:a16="http://schemas.microsoft.com/office/drawing/2014/main" id="{ADF72C51-BB84-4670-9F8F-8A6DD070A78F}"/>
                </a:ext>
              </a:extLst>
            </p:cNvPr>
            <p:cNvSpPr/>
            <p:nvPr/>
          </p:nvSpPr>
          <p:spPr>
            <a:xfrm>
              <a:off x="6152058" y="424373"/>
              <a:ext cx="3240000" cy="288000"/>
            </a:xfrm>
            <a:custGeom>
              <a:avLst/>
              <a:gdLst>
                <a:gd name="connsiteX0" fmla="*/ 0 w 2582562"/>
                <a:gd name="connsiteY0" fmla="*/ 416552 h 416552"/>
                <a:gd name="connsiteX1" fmla="*/ 104138 w 2582562"/>
                <a:gd name="connsiteY1" fmla="*/ 0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336321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175627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352 w 2582562"/>
                <a:gd name="connsiteY1" fmla="*/ 6179 h 416552"/>
                <a:gd name="connsiteX2" fmla="*/ 2175627 w 2582562"/>
                <a:gd name="connsiteY2" fmla="*/ 0 h 416552"/>
                <a:gd name="connsiteX3" fmla="*/ 2582562 w 2582562"/>
                <a:gd name="connsiteY3" fmla="*/ 416552 h 416552"/>
                <a:gd name="connsiteX4" fmla="*/ 0 w 2582562"/>
                <a:gd name="connsiteY4" fmla="*/ 416552 h 4165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82562" h="416552">
                  <a:moveTo>
                    <a:pt x="0" y="416552"/>
                  </a:moveTo>
                  <a:cubicBezTo>
                    <a:pt x="117" y="279761"/>
                    <a:pt x="235" y="142970"/>
                    <a:pt x="352" y="6179"/>
                  </a:cubicBezTo>
                  <a:lnTo>
                    <a:pt x="2175627" y="0"/>
                  </a:lnTo>
                  <a:lnTo>
                    <a:pt x="2582562" y="416552"/>
                  </a:lnTo>
                  <a:lnTo>
                    <a:pt x="0" y="416552"/>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36000" rIns="36000" bIns="36000" rtlCol="0" anchor="ctr"/>
            <a:lstStyle/>
            <a:p>
              <a:r>
                <a:rPr lang="ja-JP" altLang="en-US" sz="1800" b="1" dirty="0">
                  <a:latin typeface="BIZ UDPゴシック" panose="020B0400000000000000" pitchFamily="50" charset="-128"/>
                  <a:ea typeface="BIZ UDPゴシック" panose="020B0400000000000000" pitchFamily="50" charset="-128"/>
                </a:rPr>
                <a:t>第４部　</a:t>
              </a:r>
              <a:r>
                <a:rPr lang="ja-JP" altLang="en-US" sz="1800" b="1" dirty="0">
                  <a:solidFill>
                    <a:srgbClr val="FFFF00"/>
                  </a:solidFill>
                  <a:latin typeface="BIZ UDPゴシック" panose="020B0400000000000000" pitchFamily="50" charset="-128"/>
                  <a:ea typeface="BIZ UDPゴシック" panose="020B0400000000000000" pitchFamily="50" charset="-128"/>
                </a:rPr>
                <a:t>地域医療構想</a:t>
              </a:r>
              <a:endParaRPr kumimoji="1" lang="ja-JP" altLang="en-US" sz="1800" b="1" dirty="0">
                <a:solidFill>
                  <a:srgbClr val="FFFF00"/>
                </a:solidFill>
                <a:latin typeface="BIZ UDPゴシック" panose="020B0400000000000000" pitchFamily="50" charset="-128"/>
                <a:ea typeface="BIZ UDPゴシック" panose="020B0400000000000000" pitchFamily="50" charset="-128"/>
              </a:endParaRPr>
            </a:p>
          </p:txBody>
        </p:sp>
      </p:grpSp>
      <p:grpSp>
        <p:nvGrpSpPr>
          <p:cNvPr id="12" name="グループ化 11">
            <a:extLst>
              <a:ext uri="{FF2B5EF4-FFF2-40B4-BE49-F238E27FC236}">
                <a16:creationId xmlns:a16="http://schemas.microsoft.com/office/drawing/2014/main" id="{3ABA0EA0-2B82-45BA-801F-D4F369A5DD3A}"/>
              </a:ext>
            </a:extLst>
          </p:cNvPr>
          <p:cNvGrpSpPr/>
          <p:nvPr/>
        </p:nvGrpSpPr>
        <p:grpSpPr>
          <a:xfrm>
            <a:off x="6192000" y="1405325"/>
            <a:ext cx="5943640" cy="2112572"/>
            <a:chOff x="6124210" y="1405325"/>
            <a:chExt cx="5947285" cy="2112572"/>
          </a:xfrm>
        </p:grpSpPr>
        <p:sp>
          <p:nvSpPr>
            <p:cNvPr id="25" name="正方形/長方形 24">
              <a:extLst>
                <a:ext uri="{FF2B5EF4-FFF2-40B4-BE49-F238E27FC236}">
                  <a16:creationId xmlns:a16="http://schemas.microsoft.com/office/drawing/2014/main" id="{7F3B60FC-5DA2-4BBE-AC85-1E9202102854}"/>
                </a:ext>
              </a:extLst>
            </p:cNvPr>
            <p:cNvSpPr/>
            <p:nvPr/>
          </p:nvSpPr>
          <p:spPr>
            <a:xfrm>
              <a:off x="6127852" y="1681295"/>
              <a:ext cx="5943643" cy="1836602"/>
            </a:xfrm>
            <a:prstGeom prst="rect">
              <a:avLst/>
            </a:prstGeom>
            <a:ln w="25400">
              <a:solidFill>
                <a:srgbClr val="002060"/>
              </a:solidFill>
            </a:ln>
          </p:spPr>
          <p:txBody>
            <a:bodyPr wrap="square" lIns="72000" tIns="108000" rIns="72000" bIns="36000">
              <a:noAutofit/>
            </a:bodyPr>
            <a:lstStyle/>
            <a:p>
              <a:pPr lvl="0">
                <a:lnSpc>
                  <a:spcPts val="1800"/>
                </a:lnSpc>
              </a:pPr>
              <a:r>
                <a:rPr lang="ja-JP" altLang="en-US" sz="1500" b="1" dirty="0">
                  <a:highlight>
                    <a:srgbClr val="FFFF00"/>
                  </a:highlight>
                  <a:latin typeface="BIZ UDゴシック" panose="020B0400000000000000" pitchFamily="49" charset="-128"/>
                  <a:ea typeface="BIZ UDゴシック" panose="020B0400000000000000" pitchFamily="49" charset="-128"/>
                </a:rPr>
                <a:t> 今後増大する多様な医療需要に対応できる医療従事者を確保する</a:t>
              </a:r>
              <a:endParaRPr lang="en-US" altLang="ja-JP" sz="1500" b="1" dirty="0">
                <a:highlight>
                  <a:srgbClr val="FFFF00"/>
                </a:highlight>
                <a:latin typeface="BIZ UDゴシック" panose="020B0400000000000000" pitchFamily="49" charset="-128"/>
                <a:ea typeface="BIZ UDゴシック" panose="020B0400000000000000" pitchFamily="49" charset="-128"/>
              </a:endParaRPr>
            </a:p>
            <a:p>
              <a:pPr lvl="0">
                <a:lnSpc>
                  <a:spcPts val="1700"/>
                </a:lnSpc>
                <a:spcBef>
                  <a:spcPts val="600"/>
                </a:spcBef>
              </a:pPr>
              <a:r>
                <a:rPr lang="ja-JP" altLang="en-US" sz="1500" b="1" dirty="0">
                  <a:solidFill>
                    <a:schemeClr val="bg1"/>
                  </a:solidFill>
                  <a:highlight>
                    <a:srgbClr val="000000"/>
                  </a:highlight>
                  <a:latin typeface="BIZ UDゴシック" panose="020B0400000000000000" pitchFamily="49" charset="-128"/>
                  <a:ea typeface="BIZ UDゴシック" panose="020B0400000000000000" pitchFamily="49" charset="-128"/>
                </a:rPr>
                <a:t>▶ 医師の確保 </a:t>
              </a:r>
              <a:r>
                <a:rPr lang="ja-JP" altLang="en-US" sz="1500" spc="-20" dirty="0">
                  <a:solidFill>
                    <a:prstClr val="black"/>
                  </a:solidFill>
                  <a:latin typeface="BIZ UDゴシック" panose="020B0400000000000000" pitchFamily="49" charset="-128"/>
                  <a:ea typeface="BIZ UDゴシック" panose="020B0400000000000000" pitchFamily="49" charset="-128"/>
                </a:rPr>
                <a:t>➠ </a:t>
              </a:r>
              <a:r>
                <a:rPr lang="ja-JP" altLang="en-US" sz="1200" spc="-20" dirty="0">
                  <a:solidFill>
                    <a:prstClr val="black"/>
                  </a:solidFill>
                  <a:latin typeface="BIZ UDゴシック" panose="020B0400000000000000" pitchFamily="49" charset="-128"/>
                  <a:ea typeface="BIZ UDゴシック" panose="020B0400000000000000" pitchFamily="49" charset="-128"/>
                </a:rPr>
                <a:t>今後増大する多様な医療需要や地域偏在や診療科偏在を解消</a:t>
              </a:r>
              <a:endParaRPr lang="en-US" altLang="ja-JP" sz="1200" spc="-20" dirty="0">
                <a:solidFill>
                  <a:prstClr val="black"/>
                </a:solidFill>
                <a:latin typeface="BIZ UDゴシック" panose="020B0400000000000000" pitchFamily="49" charset="-128"/>
                <a:ea typeface="BIZ UDゴシック" panose="020B0400000000000000" pitchFamily="49" charset="-128"/>
              </a:endParaRPr>
            </a:p>
            <a:p>
              <a:pPr lvl="0">
                <a:lnSpc>
                  <a:spcPts val="1700"/>
                </a:lnSpc>
              </a:pPr>
              <a:r>
                <a:rPr lang="ja-JP" altLang="en-US" sz="1200" spc="-20" dirty="0">
                  <a:solidFill>
                    <a:prstClr val="black"/>
                  </a:solidFill>
                  <a:latin typeface="BIZ UDゴシック" panose="020B0400000000000000" pitchFamily="49" charset="-128"/>
                  <a:ea typeface="BIZ UDゴシック" panose="020B0400000000000000" pitchFamily="49" charset="-128"/>
                </a:rPr>
                <a:t> するため、医学生向け奨学金制度の活用等による医師確保を図るとともに、臨床</a:t>
              </a:r>
              <a:endParaRPr lang="en-US" altLang="ja-JP" sz="1200" spc="-20" dirty="0">
                <a:solidFill>
                  <a:prstClr val="black"/>
                </a:solidFill>
                <a:latin typeface="BIZ UDゴシック" panose="020B0400000000000000" pitchFamily="49" charset="-128"/>
                <a:ea typeface="BIZ UDゴシック" panose="020B0400000000000000" pitchFamily="49" charset="-128"/>
              </a:endParaRPr>
            </a:p>
            <a:p>
              <a:pPr lvl="0">
                <a:lnSpc>
                  <a:spcPts val="1700"/>
                </a:lnSpc>
              </a:pPr>
              <a:r>
                <a:rPr lang="en-US" altLang="ja-JP" sz="1200" spc="-20" dirty="0">
                  <a:solidFill>
                    <a:prstClr val="black"/>
                  </a:solidFill>
                  <a:latin typeface="BIZ UDゴシック" panose="020B0400000000000000" pitchFamily="49" charset="-128"/>
                  <a:ea typeface="BIZ UDゴシック" panose="020B0400000000000000" pitchFamily="49" charset="-128"/>
                </a:rPr>
                <a:t> </a:t>
              </a:r>
              <a:r>
                <a:rPr lang="ja-JP" altLang="en-US" sz="1200" spc="-20" dirty="0">
                  <a:solidFill>
                    <a:prstClr val="black"/>
                  </a:solidFill>
                  <a:latin typeface="BIZ UDゴシック" panose="020B0400000000000000" pitchFamily="49" charset="-128"/>
                  <a:ea typeface="BIZ UDゴシック" panose="020B0400000000000000" pitchFamily="49" charset="-128"/>
                </a:rPr>
                <a:t>研修医や専攻医の確保の取組を促進する。</a:t>
              </a:r>
              <a:endParaRPr lang="en-US" altLang="ja-JP" sz="1200" spc="-20" dirty="0">
                <a:solidFill>
                  <a:prstClr val="black"/>
                </a:solidFill>
                <a:latin typeface="BIZ UDゴシック" panose="020B0400000000000000" pitchFamily="49" charset="-128"/>
                <a:ea typeface="BIZ UDゴシック" panose="020B0400000000000000" pitchFamily="49" charset="-128"/>
              </a:endParaRPr>
            </a:p>
            <a:p>
              <a:pPr>
                <a:lnSpc>
                  <a:spcPts val="1700"/>
                </a:lnSpc>
                <a:spcBef>
                  <a:spcPts val="600"/>
                </a:spcBef>
              </a:pPr>
              <a:r>
                <a:rPr lang="ja-JP" altLang="en-US" sz="1500" b="1" dirty="0">
                  <a:solidFill>
                    <a:schemeClr val="bg1"/>
                  </a:solidFill>
                  <a:highlight>
                    <a:srgbClr val="000000"/>
                  </a:highlight>
                  <a:latin typeface="BIZ UDゴシック" panose="020B0400000000000000" pitchFamily="49" charset="-128"/>
                  <a:ea typeface="BIZ UDゴシック" panose="020B0400000000000000" pitchFamily="49" charset="-128"/>
                </a:rPr>
                <a:t>▶ 医療従事者等の確保 </a:t>
              </a:r>
              <a:r>
                <a:rPr lang="ja-JP" altLang="en-US" sz="1500" spc="-20" dirty="0">
                  <a:solidFill>
                    <a:prstClr val="black"/>
                  </a:solidFill>
                  <a:latin typeface="BIZ UDゴシック" panose="020B0400000000000000" pitchFamily="49" charset="-128"/>
                  <a:ea typeface="BIZ UDゴシック" panose="020B0400000000000000" pitchFamily="49" charset="-128"/>
                </a:rPr>
                <a:t>➠ </a:t>
              </a:r>
              <a:r>
                <a:rPr lang="ja-JP" altLang="en-US" sz="1200" spc="-20" dirty="0">
                  <a:solidFill>
                    <a:prstClr val="black"/>
                  </a:solidFill>
                  <a:latin typeface="BIZ UDゴシック" panose="020B0400000000000000" pitchFamily="49" charset="-128"/>
                  <a:ea typeface="BIZ UDゴシック" panose="020B0400000000000000" pitchFamily="49" charset="-128"/>
                </a:rPr>
                <a:t>認定看護師資格取得や特定行為研修の受講支援等に</a:t>
              </a:r>
              <a:endParaRPr lang="en-US" altLang="ja-JP" sz="1200" spc="-20" dirty="0">
                <a:solidFill>
                  <a:prstClr val="black"/>
                </a:solidFill>
                <a:latin typeface="BIZ UDゴシック" panose="020B0400000000000000" pitchFamily="49" charset="-128"/>
                <a:ea typeface="BIZ UDゴシック" panose="020B0400000000000000" pitchFamily="49" charset="-128"/>
              </a:endParaRPr>
            </a:p>
            <a:p>
              <a:pPr>
                <a:lnSpc>
                  <a:spcPts val="1700"/>
                </a:lnSpc>
              </a:pPr>
              <a:r>
                <a:rPr lang="en-US" altLang="ja-JP" sz="1200" spc="-20" dirty="0">
                  <a:solidFill>
                    <a:prstClr val="black"/>
                  </a:solidFill>
                  <a:latin typeface="BIZ UDゴシック" panose="020B0400000000000000" pitchFamily="49" charset="-128"/>
                  <a:ea typeface="BIZ UDゴシック" panose="020B0400000000000000" pitchFamily="49" charset="-128"/>
                </a:rPr>
                <a:t> </a:t>
              </a:r>
              <a:r>
                <a:rPr lang="ja-JP" altLang="en-US" sz="1200" spc="-20" dirty="0">
                  <a:solidFill>
                    <a:prstClr val="black"/>
                  </a:solidFill>
                  <a:latin typeface="BIZ UDゴシック" panose="020B0400000000000000" pitchFamily="49" charset="-128"/>
                  <a:ea typeface="BIZ UDゴシック" panose="020B0400000000000000" pitchFamily="49" charset="-128"/>
                </a:rPr>
                <a:t>より、専門性の高い看護職員を</a:t>
              </a:r>
              <a:r>
                <a:rPr lang="ja-JP" altLang="en-US" sz="1200" spc="-20" dirty="0">
                  <a:latin typeface="BIZ UDゴシック" panose="020B0400000000000000" pitchFamily="49" charset="-128"/>
                  <a:ea typeface="BIZ UDゴシック" panose="020B0400000000000000" pitchFamily="49" charset="-128"/>
                </a:rPr>
                <a:t>育成・</a:t>
              </a:r>
              <a:r>
                <a:rPr lang="ja-JP" altLang="en-US" sz="1200" spc="-20" dirty="0">
                  <a:solidFill>
                    <a:prstClr val="black"/>
                  </a:solidFill>
                  <a:latin typeface="BIZ UDゴシック" panose="020B0400000000000000" pitchFamily="49" charset="-128"/>
                  <a:ea typeface="BIZ UDゴシック" panose="020B0400000000000000" pitchFamily="49" charset="-128"/>
                </a:rPr>
                <a:t>確保する。また、薬剤師の資質向上を図ると</a:t>
              </a:r>
              <a:endParaRPr lang="en-US" altLang="ja-JP" sz="1200" spc="-20" dirty="0">
                <a:solidFill>
                  <a:prstClr val="black"/>
                </a:solidFill>
                <a:latin typeface="BIZ UDゴシック" panose="020B0400000000000000" pitchFamily="49" charset="-128"/>
                <a:ea typeface="BIZ UDゴシック" panose="020B0400000000000000" pitchFamily="49" charset="-128"/>
              </a:endParaRPr>
            </a:p>
            <a:p>
              <a:pPr>
                <a:lnSpc>
                  <a:spcPts val="1700"/>
                </a:lnSpc>
              </a:pPr>
              <a:r>
                <a:rPr lang="en-US" altLang="ja-JP" sz="1200" spc="-20" dirty="0">
                  <a:solidFill>
                    <a:prstClr val="black"/>
                  </a:solidFill>
                  <a:latin typeface="BIZ UDゴシック" panose="020B0400000000000000" pitchFamily="49" charset="-128"/>
                  <a:ea typeface="BIZ UDゴシック" panose="020B0400000000000000" pitchFamily="49" charset="-128"/>
                </a:rPr>
                <a:t> </a:t>
              </a:r>
              <a:r>
                <a:rPr lang="ja-JP" altLang="en-US" sz="1200" spc="-20" dirty="0">
                  <a:solidFill>
                    <a:prstClr val="black"/>
                  </a:solidFill>
                  <a:latin typeface="BIZ UDゴシック" panose="020B0400000000000000" pitchFamily="49" charset="-128"/>
                  <a:ea typeface="BIZ UDゴシック" panose="020B0400000000000000" pitchFamily="49" charset="-128"/>
                </a:rPr>
                <a:t>ともに、薬剤師の就労状況を把握し、必要な確保策を検討する。</a:t>
              </a:r>
            </a:p>
            <a:p>
              <a:pPr lvl="0">
                <a:lnSpc>
                  <a:spcPts val="1800"/>
                </a:lnSpc>
              </a:pPr>
              <a:endParaRPr lang="ja-JP" altLang="en-US" sz="1300" spc="-20" dirty="0">
                <a:solidFill>
                  <a:prstClr val="black"/>
                </a:solidFill>
                <a:latin typeface="BIZ UDPゴシック" panose="020B0400000000000000" pitchFamily="50" charset="-128"/>
                <a:ea typeface="BIZ UDPゴシック" panose="020B0400000000000000" pitchFamily="50" charset="-128"/>
              </a:endParaRPr>
            </a:p>
            <a:p>
              <a:pPr lvl="0">
                <a:lnSpc>
                  <a:spcPts val="1800"/>
                </a:lnSpc>
              </a:pPr>
              <a:endParaRPr lang="en-US" altLang="ja-JP" sz="1300" spc="-20" dirty="0">
                <a:solidFill>
                  <a:prstClr val="black"/>
                </a:solidFill>
                <a:latin typeface="BIZ UDPゴシック" panose="020B0400000000000000" pitchFamily="50" charset="-128"/>
                <a:ea typeface="BIZ UDPゴシック" panose="020B0400000000000000" pitchFamily="50" charset="-128"/>
              </a:endParaRPr>
            </a:p>
            <a:p>
              <a:pPr>
                <a:lnSpc>
                  <a:spcPts val="1800"/>
                </a:lnSpc>
              </a:pPr>
              <a:endParaRPr lang="ja-JP" altLang="en-US" sz="1500" dirty="0">
                <a:latin typeface="BIZ UDゴシック" panose="020B0400000000000000" pitchFamily="49" charset="-128"/>
                <a:ea typeface="BIZ UDゴシック" panose="020B0400000000000000" pitchFamily="49" charset="-128"/>
              </a:endParaRPr>
            </a:p>
          </p:txBody>
        </p:sp>
        <p:sp>
          <p:nvSpPr>
            <p:cNvPr id="35" name="台形 8">
              <a:extLst>
                <a:ext uri="{FF2B5EF4-FFF2-40B4-BE49-F238E27FC236}">
                  <a16:creationId xmlns:a16="http://schemas.microsoft.com/office/drawing/2014/main" id="{83F25745-2995-4EAE-8ED6-E8432FA3CA4F}"/>
                </a:ext>
              </a:extLst>
            </p:cNvPr>
            <p:cNvSpPr/>
            <p:nvPr/>
          </p:nvSpPr>
          <p:spPr>
            <a:xfrm>
              <a:off x="6124210" y="1405325"/>
              <a:ext cx="3634599" cy="288000"/>
            </a:xfrm>
            <a:custGeom>
              <a:avLst/>
              <a:gdLst>
                <a:gd name="connsiteX0" fmla="*/ 0 w 2582562"/>
                <a:gd name="connsiteY0" fmla="*/ 416552 h 416552"/>
                <a:gd name="connsiteX1" fmla="*/ 104138 w 2582562"/>
                <a:gd name="connsiteY1" fmla="*/ 0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336321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175627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352 w 2582562"/>
                <a:gd name="connsiteY1" fmla="*/ 6179 h 416552"/>
                <a:gd name="connsiteX2" fmla="*/ 2175627 w 2582562"/>
                <a:gd name="connsiteY2" fmla="*/ 0 h 416552"/>
                <a:gd name="connsiteX3" fmla="*/ 2582562 w 2582562"/>
                <a:gd name="connsiteY3" fmla="*/ 416552 h 416552"/>
                <a:gd name="connsiteX4" fmla="*/ 0 w 2582562"/>
                <a:gd name="connsiteY4" fmla="*/ 416552 h 4165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82562" h="416552">
                  <a:moveTo>
                    <a:pt x="0" y="416552"/>
                  </a:moveTo>
                  <a:cubicBezTo>
                    <a:pt x="117" y="279761"/>
                    <a:pt x="235" y="142970"/>
                    <a:pt x="352" y="6179"/>
                  </a:cubicBezTo>
                  <a:lnTo>
                    <a:pt x="2175627" y="0"/>
                  </a:lnTo>
                  <a:lnTo>
                    <a:pt x="2582562" y="416552"/>
                  </a:lnTo>
                  <a:lnTo>
                    <a:pt x="0" y="416552"/>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36000" rIns="36000" bIns="36000" rtlCol="0" anchor="ctr"/>
            <a:lstStyle/>
            <a:p>
              <a:r>
                <a:rPr lang="ja-JP" altLang="en-US" sz="1800" b="1" dirty="0">
                  <a:latin typeface="BIZ UDPゴシック" panose="020B0400000000000000" pitchFamily="50" charset="-128"/>
                  <a:ea typeface="BIZ UDPゴシック" panose="020B0400000000000000" pitchFamily="50" charset="-128"/>
                </a:rPr>
                <a:t>第５部　</a:t>
              </a:r>
              <a:r>
                <a:rPr lang="ja-JP" altLang="en-US" sz="1800" b="1" dirty="0">
                  <a:solidFill>
                    <a:srgbClr val="FFFF00"/>
                  </a:solidFill>
                  <a:latin typeface="BIZ UDPゴシック" panose="020B0400000000000000" pitchFamily="50" charset="-128"/>
                  <a:ea typeface="BIZ UDPゴシック" panose="020B0400000000000000" pitchFamily="50" charset="-128"/>
                </a:rPr>
                <a:t>医療従事者の確保等</a:t>
              </a:r>
              <a:endParaRPr kumimoji="1" lang="ja-JP" altLang="en-US" sz="1800" b="1" dirty="0">
                <a:solidFill>
                  <a:srgbClr val="FFFF00"/>
                </a:solidFill>
                <a:latin typeface="BIZ UDPゴシック" panose="020B0400000000000000" pitchFamily="50" charset="-128"/>
                <a:ea typeface="BIZ UDPゴシック" panose="020B0400000000000000" pitchFamily="50" charset="-128"/>
              </a:endParaRPr>
            </a:p>
          </p:txBody>
        </p:sp>
      </p:grpSp>
      <p:grpSp>
        <p:nvGrpSpPr>
          <p:cNvPr id="8" name="グループ化 7">
            <a:extLst>
              <a:ext uri="{FF2B5EF4-FFF2-40B4-BE49-F238E27FC236}">
                <a16:creationId xmlns:a16="http://schemas.microsoft.com/office/drawing/2014/main" id="{D347FB59-FB6C-4902-802A-B4D0C81DC478}"/>
              </a:ext>
            </a:extLst>
          </p:cNvPr>
          <p:cNvGrpSpPr/>
          <p:nvPr/>
        </p:nvGrpSpPr>
        <p:grpSpPr>
          <a:xfrm>
            <a:off x="6192000" y="3626285"/>
            <a:ext cx="5940000" cy="2110128"/>
            <a:chOff x="6192000" y="3515453"/>
            <a:chExt cx="5940000" cy="2110128"/>
          </a:xfrm>
        </p:grpSpPr>
        <p:sp>
          <p:nvSpPr>
            <p:cNvPr id="32" name="正方形/長方形 31">
              <a:extLst>
                <a:ext uri="{FF2B5EF4-FFF2-40B4-BE49-F238E27FC236}">
                  <a16:creationId xmlns:a16="http://schemas.microsoft.com/office/drawing/2014/main" id="{2AE73B6B-E1E8-42DD-9FD3-EFB51AFFB84A}"/>
                </a:ext>
              </a:extLst>
            </p:cNvPr>
            <p:cNvSpPr/>
            <p:nvPr/>
          </p:nvSpPr>
          <p:spPr>
            <a:xfrm>
              <a:off x="6192000" y="3805976"/>
              <a:ext cx="5940000" cy="1819605"/>
            </a:xfrm>
            <a:prstGeom prst="rect">
              <a:avLst/>
            </a:prstGeom>
            <a:ln w="25400">
              <a:solidFill>
                <a:srgbClr val="002060"/>
              </a:solidFill>
            </a:ln>
          </p:spPr>
          <p:txBody>
            <a:bodyPr wrap="square" lIns="72000" tIns="108000" rIns="72000" bIns="36000">
              <a:noAutofit/>
            </a:bodyPr>
            <a:lstStyle/>
            <a:p>
              <a:pPr lvl="0">
                <a:lnSpc>
                  <a:spcPts val="1700"/>
                </a:lnSpc>
              </a:pPr>
              <a:r>
                <a:rPr lang="ja-JP" altLang="en-US" sz="1500" b="1" dirty="0">
                  <a:solidFill>
                    <a:schemeClr val="bg1"/>
                  </a:solidFill>
                  <a:highlight>
                    <a:srgbClr val="FFFF00"/>
                  </a:highlight>
                  <a:latin typeface="BIZ UDゴシック" panose="020B0400000000000000" pitchFamily="49" charset="-128"/>
                  <a:ea typeface="BIZ UDゴシック" panose="020B0400000000000000" pitchFamily="49" charset="-128"/>
                </a:rPr>
                <a:t> </a:t>
              </a:r>
              <a:r>
                <a:rPr lang="ja-JP" altLang="en-US" sz="1500" b="1" dirty="0">
                  <a:highlight>
                    <a:srgbClr val="FFFF00"/>
                  </a:highlight>
                  <a:latin typeface="BIZ UDゴシック" panose="020B0400000000000000" pitchFamily="49" charset="-128"/>
                  <a:ea typeface="BIZ UDゴシック" panose="020B0400000000000000" pitchFamily="49" charset="-128"/>
                </a:rPr>
                <a:t>県民の生活の維持・向上を図りながら医療費の適正を図る</a:t>
              </a:r>
              <a:endParaRPr lang="en-US" altLang="ja-JP" sz="1500" b="1" dirty="0">
                <a:solidFill>
                  <a:schemeClr val="bg1"/>
                </a:solidFill>
                <a:highlight>
                  <a:srgbClr val="FFFF00"/>
                </a:highlight>
                <a:latin typeface="BIZ UDゴシック" panose="020B0400000000000000" pitchFamily="49" charset="-128"/>
                <a:ea typeface="BIZ UDゴシック" panose="020B0400000000000000" pitchFamily="49" charset="-128"/>
              </a:endParaRPr>
            </a:p>
            <a:p>
              <a:pPr lvl="0">
                <a:lnSpc>
                  <a:spcPts val="1700"/>
                </a:lnSpc>
                <a:spcBef>
                  <a:spcPts val="600"/>
                </a:spcBef>
              </a:pPr>
              <a:r>
                <a:rPr lang="ja-JP" altLang="en-US" sz="1500" b="1" dirty="0">
                  <a:solidFill>
                    <a:schemeClr val="bg1"/>
                  </a:solidFill>
                  <a:highlight>
                    <a:srgbClr val="000000"/>
                  </a:highlight>
                  <a:latin typeface="BIZ UDゴシック" panose="020B0400000000000000" pitchFamily="49" charset="-128"/>
                  <a:ea typeface="BIZ UDゴシック" panose="020B0400000000000000" pitchFamily="49" charset="-128"/>
                </a:rPr>
                <a:t>▶ 住民の健康の保持の推進 </a:t>
              </a:r>
              <a:r>
                <a:rPr lang="ja-JP" altLang="en-US" sz="1500" spc="-20" dirty="0">
                  <a:solidFill>
                    <a:prstClr val="black"/>
                  </a:solidFill>
                  <a:latin typeface="BIZ UDゴシック" panose="020B0400000000000000" pitchFamily="49" charset="-128"/>
                  <a:ea typeface="BIZ UDゴシック" panose="020B0400000000000000" pitchFamily="49" charset="-128"/>
                </a:rPr>
                <a:t>➠ </a:t>
              </a:r>
              <a:r>
                <a:rPr lang="ja-JP" altLang="en-US" sz="1200" spc="-20" dirty="0">
                  <a:solidFill>
                    <a:prstClr val="black"/>
                  </a:solidFill>
                  <a:latin typeface="BIZ UDゴシック" panose="020B0400000000000000" pitchFamily="49" charset="-128"/>
                  <a:ea typeface="BIZ UDゴシック" panose="020B0400000000000000" pitchFamily="49" charset="-128"/>
                </a:rPr>
                <a:t>医療保険者による特定健康診査・特定保健</a:t>
              </a:r>
              <a:endParaRPr lang="en-US" altLang="ja-JP" sz="1200" spc="-20" dirty="0">
                <a:solidFill>
                  <a:prstClr val="black"/>
                </a:solidFill>
                <a:latin typeface="BIZ UDゴシック" panose="020B0400000000000000" pitchFamily="49" charset="-128"/>
                <a:ea typeface="BIZ UDゴシック" panose="020B0400000000000000" pitchFamily="49" charset="-128"/>
              </a:endParaRPr>
            </a:p>
            <a:p>
              <a:pPr lvl="0">
                <a:lnSpc>
                  <a:spcPts val="1700"/>
                </a:lnSpc>
              </a:pPr>
              <a:r>
                <a:rPr lang="en-US" altLang="ja-JP" sz="1200" spc="-20" dirty="0">
                  <a:solidFill>
                    <a:prstClr val="black"/>
                  </a:solidFill>
                  <a:latin typeface="BIZ UDゴシック" panose="020B0400000000000000" pitchFamily="49" charset="-128"/>
                  <a:ea typeface="BIZ UDゴシック" panose="020B0400000000000000" pitchFamily="49" charset="-128"/>
                </a:rPr>
                <a:t> </a:t>
              </a:r>
              <a:r>
                <a:rPr lang="ja-JP" altLang="en-US" sz="1200" spc="-20" dirty="0">
                  <a:solidFill>
                    <a:prstClr val="black"/>
                  </a:solidFill>
                  <a:latin typeface="BIZ UDゴシック" panose="020B0400000000000000" pitchFamily="49" charset="-128"/>
                  <a:ea typeface="BIZ UDゴシック" panose="020B0400000000000000" pitchFamily="49" charset="-128"/>
                </a:rPr>
                <a:t>指導の推進、市町村による健康増進事業の支援、保険者協議会を通じた連携体制の</a:t>
              </a:r>
              <a:endParaRPr lang="en-US" altLang="ja-JP" sz="1200" spc="-20" dirty="0">
                <a:solidFill>
                  <a:prstClr val="black"/>
                </a:solidFill>
                <a:latin typeface="BIZ UDゴシック" panose="020B0400000000000000" pitchFamily="49" charset="-128"/>
                <a:ea typeface="BIZ UDゴシック" panose="020B0400000000000000" pitchFamily="49" charset="-128"/>
              </a:endParaRPr>
            </a:p>
            <a:p>
              <a:pPr lvl="0">
                <a:lnSpc>
                  <a:spcPts val="1700"/>
                </a:lnSpc>
              </a:pPr>
              <a:r>
                <a:rPr lang="ja-JP" altLang="en-US" sz="1200" spc="-20" dirty="0">
                  <a:solidFill>
                    <a:prstClr val="black"/>
                  </a:solidFill>
                  <a:latin typeface="BIZ UDゴシック" panose="020B0400000000000000" pitchFamily="49" charset="-128"/>
                  <a:ea typeface="BIZ UDゴシック" panose="020B0400000000000000" pitchFamily="49" charset="-128"/>
                </a:rPr>
                <a:t> 推進等により、県民一人一人が望ましい生活習慣を実践できるよう取り組む。</a:t>
              </a:r>
              <a:endParaRPr lang="en-US" altLang="ja-JP" sz="1200" spc="-20" dirty="0">
                <a:solidFill>
                  <a:prstClr val="black"/>
                </a:solidFill>
                <a:latin typeface="BIZ UDゴシック" panose="020B0400000000000000" pitchFamily="49" charset="-128"/>
                <a:ea typeface="BIZ UDゴシック" panose="020B0400000000000000" pitchFamily="49" charset="-128"/>
              </a:endParaRPr>
            </a:p>
            <a:p>
              <a:pPr>
                <a:lnSpc>
                  <a:spcPts val="1700"/>
                </a:lnSpc>
                <a:spcBef>
                  <a:spcPts val="600"/>
                </a:spcBef>
              </a:pPr>
              <a:r>
                <a:rPr lang="ja-JP" altLang="en-US" sz="1500" b="1" dirty="0">
                  <a:solidFill>
                    <a:schemeClr val="bg1"/>
                  </a:solidFill>
                  <a:highlight>
                    <a:srgbClr val="000000"/>
                  </a:highlight>
                  <a:latin typeface="BIZ UDゴシック" panose="020B0400000000000000" pitchFamily="49" charset="-128"/>
                  <a:ea typeface="BIZ UDゴシック" panose="020B0400000000000000" pitchFamily="49" charset="-128"/>
                </a:rPr>
                <a:t>▶ 医療の効率的な提供の推進 </a:t>
              </a:r>
              <a:r>
                <a:rPr lang="ja-JP" altLang="en-US" sz="1500" spc="-20" dirty="0">
                  <a:solidFill>
                    <a:prstClr val="black"/>
                  </a:solidFill>
                  <a:latin typeface="BIZ UDゴシック" panose="020B0400000000000000" pitchFamily="49" charset="-128"/>
                  <a:ea typeface="BIZ UDゴシック" panose="020B0400000000000000" pitchFamily="49" charset="-128"/>
                </a:rPr>
                <a:t>➠ </a:t>
              </a:r>
              <a:r>
                <a:rPr lang="ja-JP" altLang="en-US" sz="1200" spc="-20" dirty="0">
                  <a:solidFill>
                    <a:prstClr val="black"/>
                  </a:solidFill>
                  <a:latin typeface="BIZ UDゴシック" panose="020B0400000000000000" pitchFamily="49" charset="-128"/>
                  <a:ea typeface="BIZ UDゴシック" panose="020B0400000000000000" pitchFamily="49" charset="-128"/>
                </a:rPr>
                <a:t>医療機能の分化・連携や、医療・介護の</a:t>
              </a:r>
              <a:endParaRPr lang="en-US" altLang="ja-JP" sz="1200" spc="-20" dirty="0">
                <a:solidFill>
                  <a:prstClr val="black"/>
                </a:solidFill>
                <a:latin typeface="BIZ UDゴシック" panose="020B0400000000000000" pitchFamily="49" charset="-128"/>
                <a:ea typeface="BIZ UDゴシック" panose="020B0400000000000000" pitchFamily="49" charset="-128"/>
              </a:endParaRPr>
            </a:p>
            <a:p>
              <a:pPr>
                <a:lnSpc>
                  <a:spcPts val="1700"/>
                </a:lnSpc>
              </a:pPr>
              <a:r>
                <a:rPr lang="en-US" altLang="ja-JP" sz="1200" spc="-20" dirty="0">
                  <a:solidFill>
                    <a:prstClr val="black"/>
                  </a:solidFill>
                  <a:latin typeface="BIZ UDゴシック" panose="020B0400000000000000" pitchFamily="49" charset="-128"/>
                  <a:ea typeface="BIZ UDゴシック" panose="020B0400000000000000" pitchFamily="49" charset="-128"/>
                </a:rPr>
                <a:t> </a:t>
              </a:r>
              <a:r>
                <a:rPr lang="ja-JP" altLang="en-US" sz="1200" spc="-20" dirty="0">
                  <a:solidFill>
                    <a:prstClr val="black"/>
                  </a:solidFill>
                  <a:latin typeface="BIZ UDゴシック" panose="020B0400000000000000" pitchFamily="49" charset="-128"/>
                  <a:ea typeface="BIZ UDゴシック" panose="020B0400000000000000" pitchFamily="49" charset="-128"/>
                </a:rPr>
                <a:t>連携により、限られた医療資源を効率的に活用するとともに、多剤・重複投薬の防止</a:t>
              </a:r>
              <a:endParaRPr lang="en-US" altLang="ja-JP" sz="1200" spc="-20" dirty="0">
                <a:solidFill>
                  <a:prstClr val="black"/>
                </a:solidFill>
                <a:latin typeface="BIZ UDゴシック" panose="020B0400000000000000" pitchFamily="49" charset="-128"/>
                <a:ea typeface="BIZ UDゴシック" panose="020B0400000000000000" pitchFamily="49" charset="-128"/>
              </a:endParaRPr>
            </a:p>
            <a:p>
              <a:pPr>
                <a:lnSpc>
                  <a:spcPts val="1700"/>
                </a:lnSpc>
              </a:pPr>
              <a:r>
                <a:rPr lang="en-US" altLang="ja-JP" sz="1200" spc="-20" dirty="0">
                  <a:solidFill>
                    <a:prstClr val="black"/>
                  </a:solidFill>
                  <a:latin typeface="BIZ UDゴシック" panose="020B0400000000000000" pitchFamily="49" charset="-128"/>
                  <a:ea typeface="BIZ UDゴシック" panose="020B0400000000000000" pitchFamily="49" charset="-128"/>
                </a:rPr>
                <a:t> </a:t>
              </a:r>
              <a:r>
                <a:rPr lang="ja-JP" altLang="en-US" sz="1200" spc="-20" dirty="0" err="1">
                  <a:solidFill>
                    <a:prstClr val="black"/>
                  </a:solidFill>
                  <a:latin typeface="BIZ UDゴシック" panose="020B0400000000000000" pitchFamily="49" charset="-128"/>
                  <a:ea typeface="BIZ UDゴシック" panose="020B0400000000000000" pitchFamily="49" charset="-128"/>
                </a:rPr>
                <a:t>や残</a:t>
              </a:r>
              <a:r>
                <a:rPr lang="ja-JP" altLang="en-US" sz="1200" spc="-20" dirty="0">
                  <a:solidFill>
                    <a:prstClr val="black"/>
                  </a:solidFill>
                  <a:latin typeface="BIZ UDゴシック" panose="020B0400000000000000" pitchFamily="49" charset="-128"/>
                  <a:ea typeface="BIZ UDゴシック" panose="020B0400000000000000" pitchFamily="49" charset="-128"/>
                </a:rPr>
                <a:t>薬対策の推進、ジェネリック医薬品の使用推進に取り組む。</a:t>
              </a:r>
              <a:endParaRPr lang="ja-JP" altLang="en-US" sz="1300" spc="-20" dirty="0">
                <a:solidFill>
                  <a:prstClr val="black"/>
                </a:solidFill>
                <a:latin typeface="BIZ UDPゴシック" panose="020B0400000000000000" pitchFamily="50" charset="-128"/>
                <a:ea typeface="BIZ UDPゴシック" panose="020B0400000000000000" pitchFamily="50" charset="-128"/>
              </a:endParaRPr>
            </a:p>
            <a:p>
              <a:pPr lvl="0">
                <a:lnSpc>
                  <a:spcPts val="1800"/>
                </a:lnSpc>
              </a:pPr>
              <a:endParaRPr lang="en-US" altLang="ja-JP" sz="1300" spc="-20" dirty="0">
                <a:solidFill>
                  <a:prstClr val="black"/>
                </a:solidFill>
                <a:latin typeface="BIZ UDPゴシック" panose="020B0400000000000000" pitchFamily="50" charset="-128"/>
                <a:ea typeface="BIZ UDPゴシック" panose="020B0400000000000000" pitchFamily="50" charset="-128"/>
              </a:endParaRPr>
            </a:p>
            <a:p>
              <a:pPr>
                <a:lnSpc>
                  <a:spcPts val="1800"/>
                </a:lnSpc>
              </a:pPr>
              <a:endParaRPr lang="ja-JP" altLang="en-US" sz="1500" dirty="0">
                <a:latin typeface="BIZ UDゴシック" panose="020B0400000000000000" pitchFamily="49" charset="-128"/>
                <a:ea typeface="BIZ UDゴシック" panose="020B0400000000000000" pitchFamily="49" charset="-128"/>
              </a:endParaRPr>
            </a:p>
          </p:txBody>
        </p:sp>
        <p:sp>
          <p:nvSpPr>
            <p:cNvPr id="36" name="台形 8">
              <a:extLst>
                <a:ext uri="{FF2B5EF4-FFF2-40B4-BE49-F238E27FC236}">
                  <a16:creationId xmlns:a16="http://schemas.microsoft.com/office/drawing/2014/main" id="{AEDEE1CF-64B3-4A22-AAAF-260EF219C338}"/>
                </a:ext>
              </a:extLst>
            </p:cNvPr>
            <p:cNvSpPr/>
            <p:nvPr/>
          </p:nvSpPr>
          <p:spPr>
            <a:xfrm>
              <a:off x="6192000" y="3515453"/>
              <a:ext cx="3634599" cy="288000"/>
            </a:xfrm>
            <a:custGeom>
              <a:avLst/>
              <a:gdLst>
                <a:gd name="connsiteX0" fmla="*/ 0 w 2582562"/>
                <a:gd name="connsiteY0" fmla="*/ 416552 h 416552"/>
                <a:gd name="connsiteX1" fmla="*/ 104138 w 2582562"/>
                <a:gd name="connsiteY1" fmla="*/ 0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336321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175627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352 w 2582562"/>
                <a:gd name="connsiteY1" fmla="*/ 6179 h 416552"/>
                <a:gd name="connsiteX2" fmla="*/ 2175627 w 2582562"/>
                <a:gd name="connsiteY2" fmla="*/ 0 h 416552"/>
                <a:gd name="connsiteX3" fmla="*/ 2582562 w 2582562"/>
                <a:gd name="connsiteY3" fmla="*/ 416552 h 416552"/>
                <a:gd name="connsiteX4" fmla="*/ 0 w 2582562"/>
                <a:gd name="connsiteY4" fmla="*/ 416552 h 4165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82562" h="416552">
                  <a:moveTo>
                    <a:pt x="0" y="416552"/>
                  </a:moveTo>
                  <a:cubicBezTo>
                    <a:pt x="117" y="279761"/>
                    <a:pt x="235" y="142970"/>
                    <a:pt x="352" y="6179"/>
                  </a:cubicBezTo>
                  <a:lnTo>
                    <a:pt x="2175627" y="0"/>
                  </a:lnTo>
                  <a:lnTo>
                    <a:pt x="2582562" y="416552"/>
                  </a:lnTo>
                  <a:lnTo>
                    <a:pt x="0" y="416552"/>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36000" rIns="36000" bIns="36000" rtlCol="0" anchor="ctr"/>
            <a:lstStyle/>
            <a:p>
              <a:r>
                <a:rPr lang="ja-JP" altLang="en-US" sz="1800" b="1" dirty="0">
                  <a:latin typeface="BIZ UDPゴシック" panose="020B0400000000000000" pitchFamily="50" charset="-128"/>
                  <a:ea typeface="BIZ UDPゴシック" panose="020B0400000000000000" pitchFamily="50" charset="-128"/>
                </a:rPr>
                <a:t>第６部　</a:t>
              </a:r>
              <a:r>
                <a:rPr lang="ja-JP" altLang="en-US" sz="1800" b="1" dirty="0">
                  <a:solidFill>
                    <a:srgbClr val="FFFF00"/>
                  </a:solidFill>
                  <a:latin typeface="BIZ UDPゴシック" panose="020B0400000000000000" pitchFamily="50" charset="-128"/>
                  <a:ea typeface="BIZ UDPゴシック" panose="020B0400000000000000" pitchFamily="50" charset="-128"/>
                </a:rPr>
                <a:t>医療費適正化計画</a:t>
              </a:r>
              <a:endParaRPr kumimoji="1" lang="ja-JP" altLang="en-US" sz="1800" b="1" dirty="0">
                <a:solidFill>
                  <a:srgbClr val="FFFF00"/>
                </a:solidFill>
                <a:latin typeface="BIZ UDPゴシック" panose="020B0400000000000000" pitchFamily="50" charset="-128"/>
                <a:ea typeface="BIZ UDPゴシック" panose="020B0400000000000000" pitchFamily="50" charset="-128"/>
              </a:endParaRPr>
            </a:p>
          </p:txBody>
        </p:sp>
      </p:grpSp>
      <p:grpSp>
        <p:nvGrpSpPr>
          <p:cNvPr id="13" name="グループ化 12">
            <a:extLst>
              <a:ext uri="{FF2B5EF4-FFF2-40B4-BE49-F238E27FC236}">
                <a16:creationId xmlns:a16="http://schemas.microsoft.com/office/drawing/2014/main" id="{D3CD18B3-2F1B-4EFD-B619-531FD24C8AC3}"/>
              </a:ext>
            </a:extLst>
          </p:cNvPr>
          <p:cNvGrpSpPr/>
          <p:nvPr/>
        </p:nvGrpSpPr>
        <p:grpSpPr>
          <a:xfrm>
            <a:off x="6192000" y="5802594"/>
            <a:ext cx="5952757" cy="1010579"/>
            <a:chOff x="6192000" y="5802594"/>
            <a:chExt cx="5952757" cy="1010579"/>
          </a:xfrm>
        </p:grpSpPr>
        <p:sp>
          <p:nvSpPr>
            <p:cNvPr id="41" name="テキスト ボックス 40">
              <a:extLst>
                <a:ext uri="{FF2B5EF4-FFF2-40B4-BE49-F238E27FC236}">
                  <a16:creationId xmlns:a16="http://schemas.microsoft.com/office/drawing/2014/main" id="{3F98D34B-6E7E-4746-ABEE-16DD8EA7A796}"/>
                </a:ext>
              </a:extLst>
            </p:cNvPr>
            <p:cNvSpPr txBox="1"/>
            <p:nvPr/>
          </p:nvSpPr>
          <p:spPr>
            <a:xfrm>
              <a:off x="9054791" y="6182603"/>
              <a:ext cx="3033132" cy="568096"/>
            </a:xfrm>
            <a:prstGeom prst="rect">
              <a:avLst/>
            </a:prstGeom>
            <a:solidFill>
              <a:schemeClr val="accent4">
                <a:lumMod val="40000"/>
                <a:lumOff val="60000"/>
              </a:schemeClr>
            </a:solidFill>
          </p:spPr>
          <p:txBody>
            <a:bodyPr wrap="square" lIns="36000" tIns="36000" rIns="36000" bIns="36000" rtlCol="0">
              <a:noAutofit/>
            </a:bodyPr>
            <a:lstStyle/>
            <a:p>
              <a:pPr>
                <a:lnSpc>
                  <a:spcPts val="1300"/>
                </a:lnSpc>
              </a:pPr>
              <a:r>
                <a:rPr lang="en-US" altLang="ja-JP" sz="1200" b="1" dirty="0">
                  <a:latin typeface="BIZ UDゴシック" panose="020B0400000000000000" pitchFamily="49" charset="-128"/>
                  <a:ea typeface="BIZ UDゴシック" panose="020B0400000000000000" pitchFamily="49" charset="-128"/>
                </a:rPr>
                <a:t>【</a:t>
              </a:r>
              <a:r>
                <a:rPr lang="ja-JP" altLang="en-US" sz="1200" b="1" dirty="0">
                  <a:latin typeface="BIZ UDゴシック" panose="020B0400000000000000" pitchFamily="49" charset="-128"/>
                  <a:ea typeface="BIZ UDゴシック" panose="020B0400000000000000" pitchFamily="49" charset="-128"/>
                </a:rPr>
                <a:t>新たに設定する 主な</a:t>
              </a:r>
              <a:r>
                <a:rPr kumimoji="1" lang="ja-JP" altLang="en-US" sz="1200" b="1" dirty="0">
                  <a:latin typeface="BIZ UDゴシック" panose="020B0400000000000000" pitchFamily="49" charset="-128"/>
                  <a:ea typeface="BIZ UDゴシック" panose="020B0400000000000000" pitchFamily="49" charset="-128"/>
                </a:rPr>
                <a:t>指標例</a:t>
              </a:r>
              <a:r>
                <a:rPr lang="en-US" altLang="ja-JP" sz="1200" b="1" dirty="0">
                  <a:latin typeface="BIZ UDゴシック" panose="020B0400000000000000" pitchFamily="49" charset="-128"/>
                  <a:ea typeface="BIZ UDゴシック" panose="020B0400000000000000" pitchFamily="49" charset="-128"/>
                </a:rPr>
                <a:t>】</a:t>
              </a:r>
              <a:endParaRPr kumimoji="1" lang="en-US" altLang="ja-JP" sz="1200" b="1" dirty="0">
                <a:latin typeface="BIZ UDゴシック" panose="020B0400000000000000" pitchFamily="49" charset="-128"/>
                <a:ea typeface="BIZ UDゴシック" panose="020B0400000000000000" pitchFamily="49" charset="-128"/>
              </a:endParaRPr>
            </a:p>
            <a:p>
              <a:pPr>
                <a:lnSpc>
                  <a:spcPts val="1300"/>
                </a:lnSpc>
              </a:pPr>
              <a:r>
                <a:rPr lang="ja-JP" altLang="en-US" sz="1100" dirty="0">
                  <a:latin typeface="BIZ UDゴシック" panose="020B0400000000000000" pitchFamily="49" charset="-128"/>
                  <a:ea typeface="BIZ UDゴシック" panose="020B0400000000000000" pitchFamily="49" charset="-128"/>
                </a:rPr>
                <a:t>　・新興感染症発生時における病床の確保数</a:t>
              </a:r>
              <a:endParaRPr lang="en-US" altLang="ja-JP" sz="1100" dirty="0">
                <a:latin typeface="BIZ UDゴシック" panose="020B0400000000000000" pitchFamily="49" charset="-128"/>
                <a:ea typeface="BIZ UDゴシック" panose="020B0400000000000000" pitchFamily="49" charset="-128"/>
              </a:endParaRPr>
            </a:p>
            <a:p>
              <a:pPr>
                <a:lnSpc>
                  <a:spcPts val="1300"/>
                </a:lnSpc>
              </a:pPr>
              <a:r>
                <a:rPr lang="ja-JP" altLang="en-US" sz="1100" dirty="0">
                  <a:latin typeface="BIZ UDゴシック" panose="020B0400000000000000" pitchFamily="49" charset="-128"/>
                  <a:ea typeface="BIZ UDゴシック" panose="020B0400000000000000" pitchFamily="49" charset="-128"/>
                </a:rPr>
                <a:t>　・看護師の特定行為研修修了者　等</a:t>
              </a:r>
              <a:endParaRPr kumimoji="1" lang="ja-JP" altLang="en-US" sz="1100" dirty="0">
                <a:latin typeface="BIZ UDゴシック" panose="020B0400000000000000" pitchFamily="49" charset="-128"/>
                <a:ea typeface="BIZ UDゴシック" panose="020B0400000000000000" pitchFamily="49" charset="-128"/>
              </a:endParaRPr>
            </a:p>
          </p:txBody>
        </p:sp>
        <p:sp>
          <p:nvSpPr>
            <p:cNvPr id="39" name="正方形/長方形 38">
              <a:extLst>
                <a:ext uri="{FF2B5EF4-FFF2-40B4-BE49-F238E27FC236}">
                  <a16:creationId xmlns:a16="http://schemas.microsoft.com/office/drawing/2014/main" id="{EB4E9554-1849-4F4C-9EC0-6A40BA4E29C0}"/>
                </a:ext>
              </a:extLst>
            </p:cNvPr>
            <p:cNvSpPr/>
            <p:nvPr/>
          </p:nvSpPr>
          <p:spPr>
            <a:xfrm>
              <a:off x="6204757" y="6069419"/>
              <a:ext cx="5940000" cy="743754"/>
            </a:xfrm>
            <a:prstGeom prst="rect">
              <a:avLst/>
            </a:prstGeom>
            <a:ln w="25400">
              <a:solidFill>
                <a:srgbClr val="00B050"/>
              </a:solidFill>
            </a:ln>
          </p:spPr>
          <p:txBody>
            <a:bodyPr wrap="square" lIns="72000" tIns="72000" rIns="72000" bIns="36000">
              <a:noAutofit/>
            </a:bodyPr>
            <a:lstStyle/>
            <a:p>
              <a:pPr>
                <a:lnSpc>
                  <a:spcPts val="1700"/>
                </a:lnSpc>
                <a:spcBef>
                  <a:spcPts val="300"/>
                </a:spcBef>
              </a:pPr>
              <a:r>
                <a:rPr lang="ja-JP" altLang="en-US" sz="1400" b="1" u="sng" dirty="0">
                  <a:latin typeface="BIZ UDゴシック" panose="020B0400000000000000" pitchFamily="49" charset="-128"/>
                  <a:ea typeface="BIZ UDゴシック" panose="020B0400000000000000" pitchFamily="49" charset="-128"/>
                </a:rPr>
                <a:t>▶</a:t>
              </a:r>
              <a:r>
                <a:rPr lang="ja-JP" altLang="en-US" sz="1400" b="1" u="sng" dirty="0">
                  <a:highlight>
                    <a:srgbClr val="FFFF00"/>
                  </a:highlight>
                  <a:latin typeface="BIZ UDゴシック" panose="020B0400000000000000" pitchFamily="49" charset="-128"/>
                  <a:ea typeface="BIZ UDゴシック" panose="020B0400000000000000" pitchFamily="49" charset="-128"/>
                </a:rPr>
                <a:t> </a:t>
              </a:r>
              <a:r>
                <a:rPr lang="zh-TW" altLang="en-US" sz="1400" b="1" u="sng" dirty="0">
                  <a:highlight>
                    <a:srgbClr val="FFFF00"/>
                  </a:highlight>
                  <a:latin typeface="BIZ UDゴシック" panose="020B0400000000000000" pitchFamily="49" charset="-128"/>
                  <a:ea typeface="BIZ UDゴシック" panose="020B0400000000000000" pitchFamily="49" charset="-128"/>
                </a:rPr>
                <a:t>４２指標</a:t>
              </a:r>
              <a:r>
                <a:rPr lang="ja-JP" altLang="en-US" sz="1400" b="1" u="sng">
                  <a:highlight>
                    <a:srgbClr val="FFFF00"/>
                  </a:highlight>
                  <a:latin typeface="BIZ UDゴシック" panose="020B0400000000000000" pitchFamily="49" charset="-128"/>
                  <a:ea typeface="BIZ UDゴシック" panose="020B0400000000000000" pitchFamily="49" charset="-128"/>
                </a:rPr>
                <a:t> </a:t>
              </a:r>
              <a:r>
                <a:rPr lang="ja-JP" altLang="en-US" sz="1200">
                  <a:latin typeface="BIZ UDゴシック" panose="020B0400000000000000" pitchFamily="49" charset="-128"/>
                  <a:ea typeface="BIZ UDゴシック" panose="020B0400000000000000" pitchFamily="49" charset="-128"/>
                </a:rPr>
                <a:t>を</a:t>
              </a:r>
              <a:r>
                <a:rPr lang="ja-JP" altLang="en-US" sz="1200" dirty="0">
                  <a:latin typeface="BIZ UDゴシック" panose="020B0400000000000000" pitchFamily="49" charset="-128"/>
                  <a:ea typeface="BIZ UDゴシック" panose="020B0400000000000000" pitchFamily="49" charset="-128"/>
                </a:rPr>
                <a:t>設定（別紙のとおり）。</a:t>
              </a:r>
              <a:endParaRPr lang="en-US" altLang="ja-JP" sz="1200" dirty="0">
                <a:latin typeface="BIZ UDゴシック" panose="020B0400000000000000" pitchFamily="49" charset="-128"/>
                <a:ea typeface="BIZ UDゴシック" panose="020B0400000000000000" pitchFamily="49" charset="-128"/>
              </a:endParaRPr>
            </a:p>
            <a:p>
              <a:pPr>
                <a:lnSpc>
                  <a:spcPts val="1700"/>
                </a:lnSpc>
              </a:pPr>
              <a:r>
                <a:rPr lang="ja-JP" altLang="en-US" sz="1200" dirty="0">
                  <a:latin typeface="BIZ UDゴシック" panose="020B0400000000000000" pitchFamily="49" charset="-128"/>
                  <a:ea typeface="BIZ UDゴシック" panose="020B0400000000000000" pitchFamily="49" charset="-128"/>
                </a:rPr>
                <a:t> 達成状況を評価しＰＤＣＡサイクルを</a:t>
              </a:r>
              <a:endParaRPr lang="en-US" altLang="ja-JP" sz="1200" dirty="0">
                <a:latin typeface="BIZ UDゴシック" panose="020B0400000000000000" pitchFamily="49" charset="-128"/>
                <a:ea typeface="BIZ UDゴシック" panose="020B0400000000000000" pitchFamily="49" charset="-128"/>
              </a:endParaRPr>
            </a:p>
            <a:p>
              <a:pPr>
                <a:lnSpc>
                  <a:spcPts val="1700"/>
                </a:lnSpc>
              </a:pPr>
              <a:r>
                <a:rPr lang="ja-JP" altLang="en-US" sz="1200" dirty="0">
                  <a:latin typeface="BIZ UDゴシック" panose="020B0400000000000000" pitchFamily="49" charset="-128"/>
                  <a:ea typeface="BIZ UDゴシック" panose="020B0400000000000000" pitchFamily="49" charset="-128"/>
                </a:rPr>
                <a:t> 活用して計画を着実に推進していく。 　</a:t>
              </a:r>
              <a:endParaRPr lang="en-US" altLang="ja-JP" sz="1200" dirty="0">
                <a:latin typeface="BIZ UDゴシック" panose="020B0400000000000000" pitchFamily="49" charset="-128"/>
                <a:ea typeface="BIZ UDゴシック" panose="020B0400000000000000" pitchFamily="49" charset="-128"/>
              </a:endParaRPr>
            </a:p>
          </p:txBody>
        </p:sp>
        <p:sp>
          <p:nvSpPr>
            <p:cNvPr id="40" name="台形 8">
              <a:extLst>
                <a:ext uri="{FF2B5EF4-FFF2-40B4-BE49-F238E27FC236}">
                  <a16:creationId xmlns:a16="http://schemas.microsoft.com/office/drawing/2014/main" id="{8BC82E62-0012-47AD-8593-A30FDDC51CDB}"/>
                </a:ext>
              </a:extLst>
            </p:cNvPr>
            <p:cNvSpPr/>
            <p:nvPr/>
          </p:nvSpPr>
          <p:spPr>
            <a:xfrm>
              <a:off x="6192000" y="5802594"/>
              <a:ext cx="2623038" cy="287999"/>
            </a:xfrm>
            <a:custGeom>
              <a:avLst/>
              <a:gdLst>
                <a:gd name="connsiteX0" fmla="*/ 0 w 2582562"/>
                <a:gd name="connsiteY0" fmla="*/ 416552 h 416552"/>
                <a:gd name="connsiteX1" fmla="*/ 104138 w 2582562"/>
                <a:gd name="connsiteY1" fmla="*/ 0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336321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175627 w 2582562"/>
                <a:gd name="connsiteY2" fmla="*/ 0 h 416552"/>
                <a:gd name="connsiteX3" fmla="*/ 2582562 w 2582562"/>
                <a:gd name="connsiteY3" fmla="*/ 416552 h 416552"/>
                <a:gd name="connsiteX4" fmla="*/ 0 w 2582562"/>
                <a:gd name="connsiteY4" fmla="*/ 416552 h 4165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82562" h="416552">
                  <a:moveTo>
                    <a:pt x="0" y="416552"/>
                  </a:moveTo>
                  <a:lnTo>
                    <a:pt x="11462" y="6179"/>
                  </a:lnTo>
                  <a:lnTo>
                    <a:pt x="2175627" y="0"/>
                  </a:lnTo>
                  <a:lnTo>
                    <a:pt x="2582562" y="416552"/>
                  </a:lnTo>
                  <a:lnTo>
                    <a:pt x="0" y="416552"/>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36000" rIns="36000" bIns="72000" rtlCol="0" anchor="ctr"/>
            <a:lstStyle/>
            <a:p>
              <a:r>
                <a:rPr lang="ja-JP" altLang="en-US" sz="1800" b="1" dirty="0">
                  <a:latin typeface="BIZ UDPゴシック" panose="020B0400000000000000" pitchFamily="50" charset="-128"/>
                  <a:ea typeface="BIZ UDPゴシック" panose="020B0400000000000000" pitchFamily="50" charset="-128"/>
                </a:rPr>
                <a:t>計画の進捗評価</a:t>
              </a:r>
              <a:endParaRPr kumimoji="1" lang="ja-JP" altLang="en-US" sz="1800" b="1" dirty="0">
                <a:latin typeface="BIZ UDPゴシック" panose="020B0400000000000000" pitchFamily="50" charset="-128"/>
                <a:ea typeface="BIZ UDPゴシック" panose="020B0400000000000000" pitchFamily="50" charset="-128"/>
              </a:endParaRPr>
            </a:p>
          </p:txBody>
        </p:sp>
      </p:grpSp>
    </p:spTree>
    <p:extLst>
      <p:ext uri="{BB962C8B-B14F-4D97-AF65-F5344CB8AC3E}">
        <p14:creationId xmlns:p14="http://schemas.microsoft.com/office/powerpoint/2010/main" val="3775931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FB7B110A-6188-4337-8810-7638803AFE1B}"/>
              </a:ext>
            </a:extLst>
          </p:cNvPr>
          <p:cNvSpPr>
            <a:spLocks noGrp="1"/>
          </p:cNvSpPr>
          <p:nvPr>
            <p:ph type="sldNum" sz="quarter" idx="12"/>
          </p:nvPr>
        </p:nvSpPr>
        <p:spPr/>
        <p:txBody>
          <a:bodyPr/>
          <a:lstStyle/>
          <a:p>
            <a:fld id="{49840FBB-71E4-45F5-A08D-92AB7DEBC60F}" type="slidenum">
              <a:rPr kumimoji="1" lang="ja-JP" altLang="en-US" smtClean="0"/>
              <a:t>3</a:t>
            </a:fld>
            <a:endParaRPr kumimoji="1" lang="ja-JP" altLang="en-US"/>
          </a:p>
        </p:txBody>
      </p:sp>
      <p:sp>
        <p:nvSpPr>
          <p:cNvPr id="5" name="正方形/長方形 4">
            <a:extLst>
              <a:ext uri="{FF2B5EF4-FFF2-40B4-BE49-F238E27FC236}">
                <a16:creationId xmlns:a16="http://schemas.microsoft.com/office/drawing/2014/main" id="{C7924B7D-7AC9-4B06-8B47-11AE40066EA6}"/>
              </a:ext>
            </a:extLst>
          </p:cNvPr>
          <p:cNvSpPr/>
          <p:nvPr/>
        </p:nvSpPr>
        <p:spPr>
          <a:xfrm>
            <a:off x="0" y="0"/>
            <a:ext cx="12192000" cy="416552"/>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埼玉県 </a:t>
            </a:r>
            <a:r>
              <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地域保健医療計画（第８次）</a:t>
            </a:r>
            <a:r>
              <a:rPr lang="ja-JP" altLang="en-US" sz="2400" b="1" dirty="0">
                <a:solidFill>
                  <a:srgbClr val="FFFF00"/>
                </a:solidFill>
                <a:latin typeface="Meiryo UI" panose="020B0604030504040204" pitchFamily="50" charset="-128"/>
                <a:ea typeface="Meiryo UI" panose="020B0604030504040204" pitchFamily="50" charset="-128"/>
                <a:cs typeface="Meiryo UI" panose="020B0604030504040204" pitchFamily="50" charset="-128"/>
              </a:rPr>
              <a:t>指標一覧</a:t>
            </a:r>
            <a:endParaRPr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 name="表 5">
            <a:extLst>
              <a:ext uri="{FF2B5EF4-FFF2-40B4-BE49-F238E27FC236}">
                <a16:creationId xmlns:a16="http://schemas.microsoft.com/office/drawing/2014/main" id="{0BF6FDE8-69F5-4D08-9831-4BC6ACD703A0}"/>
              </a:ext>
            </a:extLst>
          </p:cNvPr>
          <p:cNvGraphicFramePr>
            <a:graphicFrameLocks noGrp="1"/>
          </p:cNvGraphicFramePr>
          <p:nvPr>
            <p:extLst>
              <p:ext uri="{D42A27DB-BD31-4B8C-83A1-F6EECF244321}">
                <p14:modId xmlns:p14="http://schemas.microsoft.com/office/powerpoint/2010/main" val="2053473225"/>
              </p:ext>
            </p:extLst>
          </p:nvPr>
        </p:nvGraphicFramePr>
        <p:xfrm>
          <a:off x="49489" y="452124"/>
          <a:ext cx="6056434" cy="6319147"/>
        </p:xfrm>
        <a:graphic>
          <a:graphicData uri="http://schemas.openxmlformats.org/drawingml/2006/table">
            <a:tbl>
              <a:tblPr>
                <a:tableStyleId>{5C22544A-7EE6-4342-B048-85BDC9FD1C3A}</a:tableStyleId>
              </a:tblPr>
              <a:tblGrid>
                <a:gridCol w="3032026">
                  <a:extLst>
                    <a:ext uri="{9D8B030D-6E8A-4147-A177-3AD203B41FA5}">
                      <a16:colId xmlns:a16="http://schemas.microsoft.com/office/drawing/2014/main" val="4077469697"/>
                    </a:ext>
                  </a:extLst>
                </a:gridCol>
                <a:gridCol w="3024408">
                  <a:extLst>
                    <a:ext uri="{9D8B030D-6E8A-4147-A177-3AD203B41FA5}">
                      <a16:colId xmlns:a16="http://schemas.microsoft.com/office/drawing/2014/main" val="2780346641"/>
                    </a:ext>
                  </a:extLst>
                </a:gridCol>
              </a:tblGrid>
              <a:tr h="258414">
                <a:tc>
                  <a:txBody>
                    <a:bodyPr/>
                    <a:lstStyle/>
                    <a:p>
                      <a:pPr algn="ctr" fontAlgn="ctr"/>
                      <a:r>
                        <a:rPr lang="ja-JP" altLang="en-US" sz="1200" b="1" i="0" u="none" strike="noStrike" dirty="0">
                          <a:solidFill>
                            <a:schemeClr val="bg1"/>
                          </a:solidFill>
                          <a:effectLst/>
                          <a:latin typeface="BIZ UDゴシック" panose="020B0400000000000000" pitchFamily="49" charset="-128"/>
                          <a:ea typeface="BIZ UDゴシック" panose="020B0400000000000000" pitchFamily="49" charset="-128"/>
                        </a:rPr>
                        <a:t>指　標　名</a:t>
                      </a:r>
                    </a:p>
                  </a:txBody>
                  <a:tcPr marL="7620" marR="7620" marT="36000" marB="36000" anchor="ctr">
                    <a:solidFill>
                      <a:schemeClr val="accent6">
                        <a:lumMod val="75000"/>
                      </a:schemeClr>
                    </a:solidFill>
                  </a:tcPr>
                </a:tc>
                <a:tc>
                  <a:txBody>
                    <a:bodyPr/>
                    <a:lstStyle/>
                    <a:p>
                      <a:pPr algn="ctr" fontAlgn="ctr"/>
                      <a:r>
                        <a:rPr lang="ja-JP" altLang="en-US" sz="1200" b="1" i="0" u="none" strike="noStrike" dirty="0">
                          <a:solidFill>
                            <a:schemeClr val="bg1"/>
                          </a:solidFill>
                          <a:effectLst/>
                          <a:latin typeface="BIZ UDゴシック" panose="020B0400000000000000" pitchFamily="49" charset="-128"/>
                          <a:ea typeface="BIZ UDゴシック" panose="020B0400000000000000" pitchFamily="49" charset="-128"/>
                        </a:rPr>
                        <a:t>数　値</a:t>
                      </a:r>
                    </a:p>
                  </a:txBody>
                  <a:tcPr marL="7620" marR="7620" marT="36000" marB="36000" anchor="ctr">
                    <a:solidFill>
                      <a:schemeClr val="accent6">
                        <a:lumMod val="75000"/>
                      </a:schemeClr>
                    </a:solidFill>
                  </a:tcPr>
                </a:tc>
                <a:extLst>
                  <a:ext uri="{0D108BD9-81ED-4DB2-BD59-A6C34878D82A}">
                    <a16:rowId xmlns:a16="http://schemas.microsoft.com/office/drawing/2014/main" val="154658651"/>
                  </a:ext>
                </a:extLst>
              </a:tr>
              <a:tr h="394062">
                <a:tc>
                  <a:txBody>
                    <a:bodyPr/>
                    <a:lstStyle/>
                    <a:p>
                      <a:pPr algn="l" rtl="0" fontAlgn="ctr"/>
                      <a:r>
                        <a:rPr lang="ja-JP" altLang="en-US" sz="1000" u="none" strike="noStrike" dirty="0">
                          <a:effectLst/>
                          <a:latin typeface="BIZ UDゴシック" panose="020B0400000000000000" pitchFamily="49" charset="-128"/>
                          <a:ea typeface="BIZ UDゴシック" panose="020B0400000000000000" pitchFamily="49" charset="-128"/>
                        </a:rPr>
                        <a:t>①健康寿命  </a:t>
                      </a: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６５歳に到達した人が「要介護２」</a:t>
                      </a:r>
                      <a:endParaRPr lang="en-US" altLang="ja-JP" sz="1000" u="none" strike="noStrike" dirty="0">
                        <a:effectLst/>
                        <a:latin typeface="BIZ UDゴシック" panose="020B0400000000000000" pitchFamily="49" charset="-128"/>
                        <a:ea typeface="BIZ UDゴシック" panose="020B0400000000000000" pitchFamily="49" charset="-128"/>
                      </a:endParaRPr>
                    </a:p>
                    <a:p>
                      <a:pPr algn="l" rtl="0" fontAlgn="ctr"/>
                      <a:r>
                        <a:rPr lang="ja-JP" altLang="en-US" sz="1000" u="none" strike="noStrike" dirty="0">
                          <a:effectLst/>
                          <a:latin typeface="BIZ UDゴシック" panose="020B0400000000000000" pitchFamily="49" charset="-128"/>
                          <a:ea typeface="BIZ UDゴシック" panose="020B0400000000000000" pitchFamily="49" charset="-128"/>
                        </a:rPr>
                        <a:t>　以上になるまでの期間）</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7620" marT="7620" marB="0" anchor="ctr"/>
                </a:tc>
                <a:tc>
                  <a:txBody>
                    <a:bodyPr/>
                    <a:lstStyle/>
                    <a:p>
                      <a:pPr algn="l" fontAlgn="ct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現状</a:t>
                      </a:r>
                      <a:r>
                        <a:rPr lang="en-US" altLang="ja-JP" sz="1000" u="none" strike="noStrike" dirty="0">
                          <a:effectLst/>
                          <a:latin typeface="BIZ UDゴシック" panose="020B0400000000000000" pitchFamily="49" charset="-128"/>
                          <a:ea typeface="BIZ UDゴシック" panose="020B0400000000000000" pitchFamily="49" charset="-128"/>
                        </a:rPr>
                        <a:t>〕 </a:t>
                      </a:r>
                      <a:r>
                        <a:rPr lang="ja-JP" altLang="en-US" sz="1000" u="none" strike="noStrike" dirty="0">
                          <a:effectLst/>
                          <a:latin typeface="BIZ UDゴシック" panose="020B0400000000000000" pitchFamily="49" charset="-128"/>
                          <a:ea typeface="BIZ UDゴシック" panose="020B0400000000000000" pitchFamily="49" charset="-128"/>
                        </a:rPr>
                        <a:t>男性：</a:t>
                      </a:r>
                      <a:r>
                        <a:rPr lang="en-US" altLang="ja-JP" sz="1000" u="none" strike="noStrike" dirty="0">
                          <a:effectLst/>
                          <a:latin typeface="BIZ UDゴシック" panose="020B0400000000000000" pitchFamily="49" charset="-128"/>
                          <a:ea typeface="BIZ UDゴシック" panose="020B0400000000000000" pitchFamily="49" charset="-128"/>
                        </a:rPr>
                        <a:t>18.01</a:t>
                      </a:r>
                      <a:r>
                        <a:rPr lang="ja-JP" altLang="en-US" sz="1000" u="none" strike="noStrike" dirty="0">
                          <a:effectLst/>
                          <a:latin typeface="BIZ UDゴシック" panose="020B0400000000000000" pitchFamily="49" charset="-128"/>
                          <a:ea typeface="BIZ UDゴシック" panose="020B0400000000000000" pitchFamily="49" charset="-128"/>
                        </a:rPr>
                        <a:t>年、女性：</a:t>
                      </a:r>
                      <a:r>
                        <a:rPr lang="en-US" altLang="ja-JP" sz="1000" u="none" strike="noStrike" dirty="0">
                          <a:effectLst/>
                          <a:latin typeface="BIZ UDゴシック" panose="020B0400000000000000" pitchFamily="49" charset="-128"/>
                          <a:ea typeface="BIZ UDゴシック" panose="020B0400000000000000" pitchFamily="49" charset="-128"/>
                        </a:rPr>
                        <a:t>20.86</a:t>
                      </a:r>
                      <a:r>
                        <a:rPr lang="ja-JP" altLang="en-US" sz="1000" u="none" strike="noStrike" dirty="0">
                          <a:effectLst/>
                          <a:latin typeface="BIZ UDゴシック" panose="020B0400000000000000" pitchFamily="49" charset="-128"/>
                          <a:ea typeface="BIZ UDゴシック" panose="020B0400000000000000" pitchFamily="49" charset="-128"/>
                        </a:rPr>
                        <a:t>年  </a:t>
                      </a:r>
                      <a:endParaRPr lang="en-US" altLang="ja-JP" sz="1000" u="none" strike="noStrike" dirty="0">
                        <a:effectLst/>
                        <a:latin typeface="BIZ UDゴシック" panose="020B0400000000000000" pitchFamily="49" charset="-128"/>
                        <a:ea typeface="BIZ UDゴシック" panose="020B0400000000000000" pitchFamily="49" charset="-128"/>
                      </a:endParaRPr>
                    </a:p>
                    <a:p>
                      <a:pPr algn="l" fontAlgn="ctr"/>
                      <a:r>
                        <a:rPr lang="ja-JP" altLang="en-US" sz="1000" u="none" strike="noStrike" dirty="0">
                          <a:effectLst/>
                          <a:latin typeface="BIZ UDゴシック" panose="020B0400000000000000" pitchFamily="49" charset="-128"/>
                          <a:ea typeface="BIZ UDゴシック" panose="020B0400000000000000" pitchFamily="49" charset="-128"/>
                        </a:rPr>
                        <a:t>　➠  </a:t>
                      </a:r>
                      <a:r>
                        <a:rPr lang="en-US" altLang="ja-JP" sz="1000" u="none" strike="noStrike" dirty="0">
                          <a:effectLst/>
                          <a:latin typeface="BIZ UDゴシック" panose="020B0400000000000000" pitchFamily="49" charset="-128"/>
                          <a:ea typeface="BIZ UDゴシック" panose="020B0400000000000000" pitchFamily="49" charset="-128"/>
                        </a:rPr>
                        <a:t>〔R11〕</a:t>
                      </a:r>
                      <a:r>
                        <a:rPr lang="ja-JP" altLang="en-US" sz="1000" u="none" strike="noStrike" dirty="0">
                          <a:effectLst/>
                          <a:latin typeface="BIZ UDゴシック" panose="020B0400000000000000" pitchFamily="49" charset="-128"/>
                          <a:ea typeface="BIZ UDゴシック" panose="020B0400000000000000" pitchFamily="49" charset="-128"/>
                        </a:rPr>
                        <a:t> 男性：</a:t>
                      </a:r>
                      <a:r>
                        <a:rPr lang="en-US" altLang="ja-JP" sz="1000" u="none" strike="noStrike" dirty="0">
                          <a:effectLst/>
                          <a:latin typeface="BIZ UDゴシック" panose="020B0400000000000000" pitchFamily="49" charset="-128"/>
                          <a:ea typeface="BIZ UDゴシック" panose="020B0400000000000000" pitchFamily="49" charset="-128"/>
                        </a:rPr>
                        <a:t>18.83</a:t>
                      </a:r>
                      <a:r>
                        <a:rPr lang="ja-JP" altLang="en-US" sz="1000" u="none" strike="noStrike" dirty="0">
                          <a:effectLst/>
                          <a:latin typeface="BIZ UDゴシック" panose="020B0400000000000000" pitchFamily="49" charset="-128"/>
                          <a:ea typeface="BIZ UDゴシック" panose="020B0400000000000000" pitchFamily="49" charset="-128"/>
                        </a:rPr>
                        <a:t>年、女性：</a:t>
                      </a:r>
                      <a:r>
                        <a:rPr lang="en-US" altLang="ja-JP" sz="1000" u="none" strike="noStrike" dirty="0">
                          <a:effectLst/>
                          <a:latin typeface="BIZ UDゴシック" panose="020B0400000000000000" pitchFamily="49" charset="-128"/>
                          <a:ea typeface="BIZ UDゴシック" panose="020B0400000000000000" pitchFamily="49" charset="-128"/>
                        </a:rPr>
                        <a:t>21.58</a:t>
                      </a:r>
                      <a:r>
                        <a:rPr lang="ja-JP" altLang="en-US" sz="1000" u="none" strike="noStrike" dirty="0">
                          <a:effectLst/>
                          <a:latin typeface="BIZ UDゴシック" panose="020B0400000000000000" pitchFamily="49" charset="-128"/>
                          <a:ea typeface="BIZ UDゴシック" panose="020B0400000000000000" pitchFamily="49" charset="-128"/>
                        </a:rPr>
                        <a:t>年 </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7620" marT="7620" marB="0" anchor="ctr"/>
                </a:tc>
                <a:extLst>
                  <a:ext uri="{0D108BD9-81ED-4DB2-BD59-A6C34878D82A}">
                    <a16:rowId xmlns:a16="http://schemas.microsoft.com/office/drawing/2014/main" val="1295066875"/>
                  </a:ext>
                </a:extLst>
              </a:tr>
              <a:tr h="394062">
                <a:tc>
                  <a:txBody>
                    <a:bodyPr/>
                    <a:lstStyle/>
                    <a:p>
                      <a:pPr algn="l" fontAlgn="ctr"/>
                      <a:r>
                        <a:rPr lang="ja-JP" altLang="en-US" sz="1000" u="none" strike="noStrike" dirty="0">
                          <a:effectLst/>
                          <a:latin typeface="BIZ UDゴシック" panose="020B0400000000000000" pitchFamily="49" charset="-128"/>
                          <a:ea typeface="BIZ UDゴシック" panose="020B0400000000000000" pitchFamily="49" charset="-128"/>
                        </a:rPr>
                        <a:t>②日常生活に制限のない期間の平均 （年）</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7620" marT="7620" marB="0" anchor="ctr"/>
                </a:tc>
                <a:tc>
                  <a:txBody>
                    <a:bodyPr/>
                    <a:lstStyle/>
                    <a:p>
                      <a:pPr algn="l" fontAlgn="ct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現状</a:t>
                      </a:r>
                      <a:r>
                        <a:rPr lang="en-US" altLang="ja-JP" sz="1000" u="none" strike="noStrike" dirty="0">
                          <a:effectLst/>
                          <a:latin typeface="BIZ UDゴシック" panose="020B0400000000000000" pitchFamily="49" charset="-128"/>
                          <a:ea typeface="BIZ UDゴシック" panose="020B0400000000000000" pitchFamily="49" charset="-128"/>
                        </a:rPr>
                        <a:t>〕 </a:t>
                      </a:r>
                      <a:r>
                        <a:rPr lang="ja-JP" altLang="en-US" sz="1000" u="none" strike="noStrike" dirty="0">
                          <a:effectLst/>
                          <a:latin typeface="BIZ UDゴシック" panose="020B0400000000000000" pitchFamily="49" charset="-128"/>
                          <a:ea typeface="BIZ UDゴシック" panose="020B0400000000000000" pitchFamily="49" charset="-128"/>
                        </a:rPr>
                        <a:t>男性：</a:t>
                      </a:r>
                      <a:r>
                        <a:rPr lang="en-US" altLang="ja-JP" sz="1000" u="none" strike="noStrike" dirty="0">
                          <a:effectLst/>
                          <a:latin typeface="BIZ UDゴシック" panose="020B0400000000000000" pitchFamily="49" charset="-128"/>
                          <a:ea typeface="BIZ UDゴシック" panose="020B0400000000000000" pitchFamily="49" charset="-128"/>
                        </a:rPr>
                        <a:t>73.48</a:t>
                      </a:r>
                      <a:r>
                        <a:rPr lang="ja-JP" altLang="en-US" sz="1000" u="none" strike="noStrike" dirty="0">
                          <a:effectLst/>
                          <a:latin typeface="BIZ UDゴシック" panose="020B0400000000000000" pitchFamily="49" charset="-128"/>
                          <a:ea typeface="BIZ UDゴシック" panose="020B0400000000000000" pitchFamily="49" charset="-128"/>
                        </a:rPr>
                        <a:t>年、女性：</a:t>
                      </a:r>
                      <a:r>
                        <a:rPr lang="en-US" altLang="ja-JP" sz="1000" u="none" strike="noStrike" dirty="0">
                          <a:effectLst/>
                          <a:latin typeface="BIZ UDゴシック" panose="020B0400000000000000" pitchFamily="49" charset="-128"/>
                          <a:ea typeface="BIZ UDゴシック" panose="020B0400000000000000" pitchFamily="49" charset="-128"/>
                        </a:rPr>
                        <a:t>75.73</a:t>
                      </a:r>
                      <a:r>
                        <a:rPr lang="ja-JP" altLang="en-US" sz="1000" u="none" strike="noStrike" dirty="0">
                          <a:effectLst/>
                          <a:latin typeface="BIZ UDゴシック" panose="020B0400000000000000" pitchFamily="49" charset="-128"/>
                          <a:ea typeface="BIZ UDゴシック" panose="020B0400000000000000" pitchFamily="49" charset="-128"/>
                        </a:rPr>
                        <a:t>年 </a:t>
                      </a:r>
                      <a:endParaRPr lang="en-US" altLang="ja-JP" sz="1000" u="none" strike="noStrike" dirty="0">
                        <a:effectLst/>
                        <a:latin typeface="BIZ UDゴシック" panose="020B0400000000000000" pitchFamily="49" charset="-128"/>
                        <a:ea typeface="BIZ UDゴシック" panose="020B0400000000000000" pitchFamily="49" charset="-128"/>
                      </a:endParaRPr>
                    </a:p>
                    <a:p>
                      <a:pPr algn="l" fontAlgn="ctr"/>
                      <a:r>
                        <a:rPr lang="ja-JP" altLang="en-US" sz="1000" u="none" strike="noStrike" dirty="0">
                          <a:effectLst/>
                          <a:latin typeface="BIZ UDゴシック" panose="020B0400000000000000" pitchFamily="49" charset="-128"/>
                          <a:ea typeface="BIZ UDゴシック" panose="020B0400000000000000" pitchFamily="49" charset="-128"/>
                        </a:rPr>
                        <a:t>　➠  </a:t>
                      </a:r>
                      <a:r>
                        <a:rPr lang="en-US" altLang="ja-JP" sz="1000" u="none" strike="noStrike" dirty="0">
                          <a:effectLst/>
                          <a:latin typeface="BIZ UDゴシック" panose="020B0400000000000000" pitchFamily="49" charset="-128"/>
                          <a:ea typeface="BIZ UDゴシック" panose="020B0400000000000000" pitchFamily="49" charset="-128"/>
                        </a:rPr>
                        <a:t>〔R10</a:t>
                      </a:r>
                      <a:r>
                        <a:rPr lang="en-US" sz="1000" u="none" strike="noStrike" dirty="0">
                          <a:effectLst/>
                          <a:latin typeface="BIZ UDゴシック" panose="020B0400000000000000" pitchFamily="49" charset="-128"/>
                          <a:ea typeface="BIZ UDゴシック" panose="020B0400000000000000" pitchFamily="49" charset="-128"/>
                        </a:rPr>
                        <a:t>〕 </a:t>
                      </a:r>
                      <a:r>
                        <a:rPr lang="ja-JP" altLang="en-US" sz="1000" u="none" strike="noStrike" dirty="0">
                          <a:effectLst/>
                          <a:latin typeface="BIZ UDゴシック" panose="020B0400000000000000" pitchFamily="49" charset="-128"/>
                          <a:ea typeface="BIZ UDゴシック" panose="020B0400000000000000" pitchFamily="49" charset="-128"/>
                        </a:rPr>
                        <a:t>男性：</a:t>
                      </a:r>
                      <a:r>
                        <a:rPr lang="en-US" altLang="ja-JP" sz="1000" u="none" strike="noStrike" dirty="0">
                          <a:effectLst/>
                          <a:latin typeface="BIZ UDゴシック" panose="020B0400000000000000" pitchFamily="49" charset="-128"/>
                          <a:ea typeface="BIZ UDゴシック" panose="020B0400000000000000" pitchFamily="49" charset="-128"/>
                        </a:rPr>
                        <a:t>74.60</a:t>
                      </a:r>
                      <a:r>
                        <a:rPr lang="ja-JP" altLang="en-US" sz="1000" u="none" strike="noStrike" dirty="0">
                          <a:effectLst/>
                          <a:latin typeface="BIZ UDゴシック" panose="020B0400000000000000" pitchFamily="49" charset="-128"/>
                          <a:ea typeface="BIZ UDゴシック" panose="020B0400000000000000" pitchFamily="49" charset="-128"/>
                        </a:rPr>
                        <a:t>年、女性：</a:t>
                      </a:r>
                      <a:r>
                        <a:rPr lang="en-US" altLang="ja-JP" sz="1000" u="none" strike="noStrike" dirty="0">
                          <a:effectLst/>
                          <a:latin typeface="BIZ UDゴシック" panose="020B0400000000000000" pitchFamily="49" charset="-128"/>
                          <a:ea typeface="BIZ UDゴシック" panose="020B0400000000000000" pitchFamily="49" charset="-128"/>
                        </a:rPr>
                        <a:t>76.17</a:t>
                      </a:r>
                      <a:r>
                        <a:rPr lang="ja-JP" altLang="en-US" sz="1000" u="none" strike="noStrike" dirty="0">
                          <a:effectLst/>
                          <a:latin typeface="BIZ UDゴシック" panose="020B0400000000000000" pitchFamily="49" charset="-128"/>
                          <a:ea typeface="BIZ UDゴシック" panose="020B0400000000000000" pitchFamily="49" charset="-128"/>
                        </a:rPr>
                        <a:t>年 </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7620" marT="7620" marB="0" anchor="ctr"/>
                </a:tc>
                <a:extLst>
                  <a:ext uri="{0D108BD9-81ED-4DB2-BD59-A6C34878D82A}">
                    <a16:rowId xmlns:a16="http://schemas.microsoft.com/office/drawing/2014/main" val="1916907216"/>
                  </a:ext>
                </a:extLst>
              </a:tr>
              <a:tr h="201613">
                <a:tc>
                  <a:txBody>
                    <a:bodyPr/>
                    <a:lstStyle/>
                    <a:p>
                      <a:pPr algn="l" fontAlgn="ctr"/>
                      <a:r>
                        <a:rPr lang="ja-JP" altLang="en-US" sz="1000" u="none" strike="noStrike" dirty="0">
                          <a:effectLst/>
                          <a:latin typeface="BIZ UDゴシック" panose="020B0400000000000000" pitchFamily="49" charset="-128"/>
                          <a:ea typeface="BIZ UDゴシック" panose="020B0400000000000000" pitchFamily="49" charset="-128"/>
                        </a:rPr>
                        <a:t>③</a:t>
                      </a:r>
                      <a:r>
                        <a:rPr lang="en-US" altLang="ja-JP" sz="1000" u="none" strike="noStrike" dirty="0">
                          <a:solidFill>
                            <a:srgbClr val="FF0000"/>
                          </a:solidFill>
                          <a:effectLst/>
                          <a:latin typeface="BIZ UDゴシック" panose="020B0400000000000000" pitchFamily="49" charset="-128"/>
                          <a:ea typeface="BIZ UDゴシック" panose="020B0400000000000000" pitchFamily="49" charset="-128"/>
                        </a:rPr>
                        <a:t>【</a:t>
                      </a:r>
                      <a:r>
                        <a:rPr lang="ja-JP" altLang="en-US" sz="1000" u="none" strike="noStrike" dirty="0">
                          <a:solidFill>
                            <a:srgbClr val="FF0000"/>
                          </a:solidFill>
                          <a:effectLst/>
                          <a:latin typeface="BIZ UDゴシック" panose="020B0400000000000000" pitchFamily="49" charset="-128"/>
                          <a:ea typeface="BIZ UDゴシック" panose="020B0400000000000000" pitchFamily="49" charset="-128"/>
                        </a:rPr>
                        <a:t>新</a:t>
                      </a:r>
                      <a:r>
                        <a:rPr lang="en-US" altLang="ja-JP" sz="1000" u="none" strike="noStrike" dirty="0">
                          <a:solidFill>
                            <a:srgbClr val="FF0000"/>
                          </a:solidFill>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食塩摂取量</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7620" marT="7620" marB="0" anchor="ctr"/>
                </a:tc>
                <a:tc>
                  <a:txBody>
                    <a:bodyPr/>
                    <a:lstStyle/>
                    <a:p>
                      <a:pPr algn="l" fontAlgn="ct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現状</a:t>
                      </a:r>
                      <a:r>
                        <a:rPr lang="en-US" altLang="ja-JP" sz="1000" u="none" strike="noStrike" dirty="0">
                          <a:effectLst/>
                          <a:latin typeface="BIZ UDゴシック" panose="020B0400000000000000" pitchFamily="49" charset="-128"/>
                          <a:ea typeface="BIZ UDゴシック" panose="020B0400000000000000" pitchFamily="49" charset="-128"/>
                        </a:rPr>
                        <a:t>〕 10.2</a:t>
                      </a:r>
                      <a:r>
                        <a:rPr lang="ja-JP" altLang="en-US" sz="1000" u="none" strike="noStrike" dirty="0" err="1">
                          <a:effectLst/>
                          <a:latin typeface="BIZ UDゴシック" panose="020B0400000000000000" pitchFamily="49" charset="-128"/>
                          <a:ea typeface="BIZ UDゴシック" panose="020B0400000000000000" pitchFamily="49" charset="-128"/>
                        </a:rPr>
                        <a:t>ｇ</a:t>
                      </a: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日  ➠  </a:t>
                      </a:r>
                      <a:r>
                        <a:rPr lang="en-US" altLang="ja-JP" sz="1000" u="none" strike="noStrike" dirty="0">
                          <a:effectLst/>
                          <a:latin typeface="BIZ UDゴシック" panose="020B0400000000000000" pitchFamily="49" charset="-128"/>
                          <a:ea typeface="BIZ UDゴシック" panose="020B0400000000000000" pitchFamily="49" charset="-128"/>
                        </a:rPr>
                        <a:t>〔R11</a:t>
                      </a:r>
                      <a:r>
                        <a:rPr lang="en-US" sz="1000" u="none" strike="noStrike" dirty="0">
                          <a:effectLst/>
                          <a:latin typeface="BIZ UDゴシック" panose="020B0400000000000000" pitchFamily="49" charset="-128"/>
                          <a:ea typeface="BIZ UDゴシック" panose="020B0400000000000000" pitchFamily="49" charset="-128"/>
                        </a:rPr>
                        <a:t>〕 </a:t>
                      </a:r>
                      <a:r>
                        <a:rPr lang="en-US" altLang="ja-JP" sz="1000" u="none" strike="noStrike" dirty="0">
                          <a:effectLst/>
                          <a:latin typeface="BIZ UDゴシック" panose="020B0400000000000000" pitchFamily="49" charset="-128"/>
                          <a:ea typeface="BIZ UDゴシック" panose="020B0400000000000000" pitchFamily="49" charset="-128"/>
                        </a:rPr>
                        <a:t>7.5</a:t>
                      </a:r>
                      <a:r>
                        <a:rPr lang="ja-JP" altLang="en-US" sz="1000" u="none" strike="noStrike" dirty="0" err="1">
                          <a:effectLst/>
                          <a:latin typeface="BIZ UDゴシック" panose="020B0400000000000000" pitchFamily="49" charset="-128"/>
                          <a:ea typeface="BIZ UDゴシック" panose="020B0400000000000000" pitchFamily="49" charset="-128"/>
                        </a:rPr>
                        <a:t>ｇ</a:t>
                      </a: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日 未満 </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7620" marT="7620" marB="0" anchor="ctr"/>
                </a:tc>
                <a:extLst>
                  <a:ext uri="{0D108BD9-81ED-4DB2-BD59-A6C34878D82A}">
                    <a16:rowId xmlns:a16="http://schemas.microsoft.com/office/drawing/2014/main" val="855831574"/>
                  </a:ext>
                </a:extLst>
              </a:tr>
              <a:tr h="201613">
                <a:tc>
                  <a:txBody>
                    <a:bodyPr/>
                    <a:lstStyle/>
                    <a:p>
                      <a:pPr algn="l" fontAlgn="ctr"/>
                      <a:r>
                        <a:rPr lang="ja-JP" altLang="en-US" sz="1000" u="none" strike="noStrike" dirty="0">
                          <a:effectLst/>
                          <a:latin typeface="BIZ UDゴシック" panose="020B0400000000000000" pitchFamily="49" charset="-128"/>
                          <a:ea typeface="BIZ UDゴシック" panose="020B0400000000000000" pitchFamily="49" charset="-128"/>
                        </a:rPr>
                        <a:t>④１２歳児で </a:t>
                      </a:r>
                      <a:r>
                        <a:rPr lang="ja-JP" altLang="en-US" sz="1000" u="none" strike="noStrike" dirty="0" err="1">
                          <a:effectLst/>
                          <a:latin typeface="BIZ UDゴシック" panose="020B0400000000000000" pitchFamily="49" charset="-128"/>
                          <a:ea typeface="BIZ UDゴシック" panose="020B0400000000000000" pitchFamily="49" charset="-128"/>
                        </a:rPr>
                        <a:t>う蝕</a:t>
                      </a:r>
                      <a:r>
                        <a:rPr lang="ja-JP" altLang="en-US" sz="1000" u="none" strike="noStrike" dirty="0">
                          <a:effectLst/>
                          <a:latin typeface="BIZ UDゴシック" panose="020B0400000000000000" pitchFamily="49" charset="-128"/>
                          <a:ea typeface="BIZ UDゴシック" panose="020B0400000000000000" pitchFamily="49" charset="-128"/>
                        </a:rPr>
                        <a:t> のない者の割合</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7620" marT="7620" marB="0" anchor="ctr"/>
                </a:tc>
                <a:tc>
                  <a:txBody>
                    <a:bodyPr/>
                    <a:lstStyle/>
                    <a:p>
                      <a:pPr algn="l" fontAlgn="ct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現状</a:t>
                      </a:r>
                      <a:r>
                        <a:rPr lang="en-US" altLang="ja-JP" sz="1000" u="none" strike="noStrike" dirty="0">
                          <a:effectLst/>
                          <a:latin typeface="BIZ UDゴシック" panose="020B0400000000000000" pitchFamily="49" charset="-128"/>
                          <a:ea typeface="BIZ UDゴシック" panose="020B0400000000000000" pitchFamily="49" charset="-128"/>
                        </a:rPr>
                        <a:t>〕 78.2 </a:t>
                      </a:r>
                      <a:r>
                        <a:rPr lang="ja-JP" altLang="en-US" sz="1000" u="none" strike="noStrike" dirty="0">
                          <a:effectLst/>
                          <a:latin typeface="BIZ UDゴシック" panose="020B0400000000000000" pitchFamily="49" charset="-128"/>
                          <a:ea typeface="BIZ UDゴシック" panose="020B0400000000000000" pitchFamily="49" charset="-128"/>
                        </a:rPr>
                        <a:t>％ 　 ➠  </a:t>
                      </a:r>
                      <a:r>
                        <a:rPr lang="en-US" altLang="ja-JP" sz="1000" u="none" strike="noStrike" dirty="0">
                          <a:effectLst/>
                          <a:latin typeface="BIZ UDゴシック" panose="020B0400000000000000" pitchFamily="49" charset="-128"/>
                          <a:ea typeface="BIZ UDゴシック" panose="020B0400000000000000" pitchFamily="49" charset="-128"/>
                        </a:rPr>
                        <a:t>〔R11〕</a:t>
                      </a:r>
                      <a:r>
                        <a:rPr lang="ja-JP" altLang="en-US" sz="1000" u="none" strike="noStrike" dirty="0">
                          <a:effectLst/>
                          <a:latin typeface="BIZ UDゴシック" panose="020B0400000000000000" pitchFamily="49" charset="-128"/>
                          <a:ea typeface="BIZ UDゴシック" panose="020B0400000000000000" pitchFamily="49" charset="-128"/>
                        </a:rPr>
                        <a:t> </a:t>
                      </a:r>
                      <a:r>
                        <a:rPr lang="en-US" altLang="ja-JP" sz="1000" u="none" strike="noStrike" dirty="0">
                          <a:effectLst/>
                          <a:latin typeface="BIZ UDゴシック" panose="020B0400000000000000" pitchFamily="49" charset="-128"/>
                          <a:ea typeface="BIZ UDゴシック" panose="020B0400000000000000" pitchFamily="49" charset="-128"/>
                        </a:rPr>
                        <a:t>87.0 </a:t>
                      </a:r>
                      <a:r>
                        <a:rPr lang="ja-JP" altLang="en-US" sz="1000" u="none" strike="noStrike" dirty="0">
                          <a:effectLst/>
                          <a:latin typeface="BIZ UDゴシック" panose="020B0400000000000000" pitchFamily="49" charset="-128"/>
                          <a:ea typeface="BIZ UDゴシック" panose="020B0400000000000000" pitchFamily="49" charset="-128"/>
                        </a:rPr>
                        <a:t>％</a:t>
                      </a:r>
                      <a:endParaRPr 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7620" marT="7620" marB="0" anchor="ctr"/>
                </a:tc>
                <a:extLst>
                  <a:ext uri="{0D108BD9-81ED-4DB2-BD59-A6C34878D82A}">
                    <a16:rowId xmlns:a16="http://schemas.microsoft.com/office/drawing/2014/main" val="3435107599"/>
                  </a:ext>
                </a:extLst>
              </a:tr>
              <a:tr h="355143">
                <a:tc>
                  <a:txBody>
                    <a:bodyPr/>
                    <a:lstStyle/>
                    <a:p>
                      <a:pPr algn="l" fontAlgn="ctr"/>
                      <a:r>
                        <a:rPr lang="ja-JP" altLang="en-US" sz="1000" u="none" strike="noStrike" dirty="0">
                          <a:effectLst/>
                          <a:latin typeface="BIZ UDゴシック" panose="020B0400000000000000" pitchFamily="49" charset="-128"/>
                          <a:ea typeface="BIZ UDゴシック" panose="020B0400000000000000" pitchFamily="49" charset="-128"/>
                        </a:rPr>
                        <a:t>⑤生活習慣病（がん、心疾患、脳卒中等）、</a:t>
                      </a:r>
                      <a:endParaRPr lang="en-US" altLang="ja-JP" sz="1000" u="none" strike="noStrike" dirty="0">
                        <a:effectLst/>
                        <a:latin typeface="BIZ UDゴシック" panose="020B0400000000000000" pitchFamily="49" charset="-128"/>
                        <a:ea typeface="BIZ UDゴシック" panose="020B0400000000000000" pitchFamily="49" charset="-128"/>
                      </a:endParaRPr>
                    </a:p>
                    <a:p>
                      <a:pPr algn="l" fontAlgn="ctr"/>
                      <a:r>
                        <a:rPr lang="ja-JP" altLang="en-US" sz="1000" u="none" strike="noStrike" dirty="0">
                          <a:effectLst/>
                          <a:latin typeface="BIZ UDゴシック" panose="020B0400000000000000" pitchFamily="49" charset="-128"/>
                          <a:ea typeface="BIZ UDゴシック" panose="020B0400000000000000" pitchFamily="49" charset="-128"/>
                        </a:rPr>
                        <a:t>　認知症に対応可能な歯科医療機関数</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7620" marT="7620" marB="0" anchor="ctr"/>
                </a:tc>
                <a:tc>
                  <a:txBody>
                    <a:bodyPr/>
                    <a:lstStyle/>
                    <a:p>
                      <a:pPr algn="l" fontAlgn="ct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現状</a:t>
                      </a:r>
                      <a:r>
                        <a:rPr lang="en-US" altLang="ja-JP" sz="1000" u="none" strike="noStrike" dirty="0">
                          <a:effectLst/>
                          <a:latin typeface="BIZ UDゴシック" panose="020B0400000000000000" pitchFamily="49" charset="-128"/>
                          <a:ea typeface="BIZ UDゴシック" panose="020B0400000000000000" pitchFamily="49" charset="-128"/>
                        </a:rPr>
                        <a:t>〕 2,266</a:t>
                      </a:r>
                      <a:r>
                        <a:rPr lang="ja-JP" altLang="en-US" sz="1000" u="none" strike="noStrike" dirty="0">
                          <a:effectLst/>
                          <a:latin typeface="BIZ UDゴシック" panose="020B0400000000000000" pitchFamily="49" charset="-128"/>
                          <a:ea typeface="BIZ UDゴシック" panose="020B0400000000000000" pitchFamily="49" charset="-128"/>
                        </a:rPr>
                        <a:t> 機関 ➠  </a:t>
                      </a:r>
                      <a:r>
                        <a:rPr lang="en-US" altLang="ja-JP" sz="1000" u="none" strike="noStrike" dirty="0">
                          <a:effectLst/>
                          <a:latin typeface="BIZ UDゴシック" panose="020B0400000000000000" pitchFamily="49" charset="-128"/>
                          <a:ea typeface="BIZ UDゴシック" panose="020B0400000000000000" pitchFamily="49" charset="-128"/>
                        </a:rPr>
                        <a:t>〔R11〕 3,600</a:t>
                      </a:r>
                      <a:r>
                        <a:rPr lang="ja-JP" altLang="en-US" sz="1000" u="none" strike="noStrike" dirty="0">
                          <a:effectLst/>
                          <a:latin typeface="BIZ UDゴシック" panose="020B0400000000000000" pitchFamily="49" charset="-128"/>
                          <a:ea typeface="BIZ UDゴシック" panose="020B0400000000000000" pitchFamily="49" charset="-128"/>
                        </a:rPr>
                        <a:t> 機関</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7620" marT="7620" marB="0" anchor="ctr"/>
                </a:tc>
                <a:extLst>
                  <a:ext uri="{0D108BD9-81ED-4DB2-BD59-A6C34878D82A}">
                    <a16:rowId xmlns:a16="http://schemas.microsoft.com/office/drawing/2014/main" val="2775824963"/>
                  </a:ext>
                </a:extLst>
              </a:tr>
              <a:tr h="394062">
                <a:tc>
                  <a:txBody>
                    <a:bodyPr/>
                    <a:lstStyle/>
                    <a:p>
                      <a:pPr algn="l" fontAlgn="ctr"/>
                      <a:r>
                        <a:rPr lang="ja-JP" altLang="en-US" sz="1000" u="none" strike="noStrike" dirty="0">
                          <a:effectLst/>
                          <a:latin typeface="BIZ UDゴシック" panose="020B0400000000000000" pitchFamily="49" charset="-128"/>
                          <a:ea typeface="BIZ UDゴシック" panose="020B0400000000000000" pitchFamily="49" charset="-128"/>
                        </a:rPr>
                        <a:t>⑥糖尿病と歯周病に係る医科歯科連携協力</a:t>
                      </a:r>
                      <a:endParaRPr lang="en-US" altLang="ja-JP" sz="1000" u="none" strike="noStrike" dirty="0">
                        <a:effectLst/>
                        <a:latin typeface="BIZ UDゴシック" panose="020B0400000000000000" pitchFamily="49" charset="-128"/>
                        <a:ea typeface="BIZ UDゴシック" panose="020B0400000000000000" pitchFamily="49" charset="-128"/>
                      </a:endParaRPr>
                    </a:p>
                    <a:p>
                      <a:pPr algn="l" fontAlgn="ctr"/>
                      <a:r>
                        <a:rPr lang="ja-JP" altLang="en-US" sz="1000" u="none" strike="noStrike" dirty="0">
                          <a:effectLst/>
                          <a:latin typeface="BIZ UDゴシック" panose="020B0400000000000000" pitchFamily="49" charset="-128"/>
                          <a:ea typeface="BIZ UDゴシック" panose="020B0400000000000000" pitchFamily="49" charset="-128"/>
                        </a:rPr>
                        <a:t>　歯科医療機関数</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7620" marT="7620" marB="0" anchor="ctr"/>
                </a:tc>
                <a:tc>
                  <a:txBody>
                    <a:bodyPr/>
                    <a:lstStyle/>
                    <a:p>
                      <a:pPr algn="l" fontAlgn="ctr"/>
                      <a:r>
                        <a:rPr lang="en-US" altLang="zh-TW" sz="1000" u="none" strike="noStrike" dirty="0">
                          <a:effectLst/>
                          <a:latin typeface="BIZ UDゴシック" panose="020B0400000000000000" pitchFamily="49" charset="-128"/>
                          <a:ea typeface="BIZ UDゴシック" panose="020B0400000000000000" pitchFamily="49" charset="-128"/>
                        </a:rPr>
                        <a:t>〔</a:t>
                      </a:r>
                      <a:r>
                        <a:rPr lang="zh-TW" altLang="en-US" sz="1000" u="none" strike="noStrike" dirty="0">
                          <a:effectLst/>
                          <a:latin typeface="BIZ UDゴシック" panose="020B0400000000000000" pitchFamily="49" charset="-128"/>
                          <a:ea typeface="BIZ UDゴシック" panose="020B0400000000000000" pitchFamily="49" charset="-128"/>
                        </a:rPr>
                        <a:t>現状</a:t>
                      </a:r>
                      <a:r>
                        <a:rPr lang="en-US" altLang="zh-TW" sz="1000" u="none" strike="noStrike" dirty="0">
                          <a:effectLst/>
                          <a:latin typeface="BIZ UDゴシック" panose="020B0400000000000000" pitchFamily="49" charset="-128"/>
                          <a:ea typeface="BIZ UDゴシック" panose="020B0400000000000000" pitchFamily="49" charset="-128"/>
                        </a:rPr>
                        <a:t>〕 </a:t>
                      </a:r>
                      <a:r>
                        <a:rPr lang="en-US" altLang="ja-JP" sz="1000" u="none" strike="noStrike" dirty="0">
                          <a:effectLst/>
                          <a:latin typeface="BIZ UDゴシック" panose="020B0400000000000000" pitchFamily="49" charset="-128"/>
                          <a:ea typeface="BIZ UDゴシック" panose="020B0400000000000000" pitchFamily="49" charset="-128"/>
                        </a:rPr>
                        <a:t>700</a:t>
                      </a:r>
                      <a:r>
                        <a:rPr lang="ja-JP" altLang="en-US" sz="1000" u="none" strike="noStrike" dirty="0">
                          <a:effectLst/>
                          <a:latin typeface="BIZ UDゴシック" panose="020B0400000000000000" pitchFamily="49" charset="-128"/>
                          <a:ea typeface="BIZ UDゴシック" panose="020B0400000000000000" pitchFamily="49" charset="-128"/>
                        </a:rPr>
                        <a:t> </a:t>
                      </a:r>
                      <a:r>
                        <a:rPr lang="zh-TW" altLang="en-US" sz="1000" u="none" strike="noStrike" dirty="0">
                          <a:effectLst/>
                          <a:latin typeface="BIZ UDゴシック" panose="020B0400000000000000" pitchFamily="49" charset="-128"/>
                          <a:ea typeface="BIZ UDゴシック" panose="020B0400000000000000" pitchFamily="49" charset="-128"/>
                        </a:rPr>
                        <a:t>機関　</a:t>
                      </a:r>
                      <a:r>
                        <a:rPr lang="ja-JP" altLang="en-US" sz="1000" u="none" strike="noStrike" dirty="0">
                          <a:effectLst/>
                          <a:latin typeface="BIZ UDゴシック" panose="020B0400000000000000" pitchFamily="49" charset="-128"/>
                          <a:ea typeface="BIZ UDゴシック" panose="020B0400000000000000" pitchFamily="49" charset="-128"/>
                        </a:rPr>
                        <a:t> </a:t>
                      </a:r>
                      <a:r>
                        <a:rPr lang="zh-TW" altLang="en-US" sz="1000" u="none" strike="noStrike" dirty="0">
                          <a:effectLst/>
                          <a:latin typeface="BIZ UDゴシック" panose="020B0400000000000000" pitchFamily="49" charset="-128"/>
                          <a:ea typeface="BIZ UDゴシック" panose="020B0400000000000000" pitchFamily="49" charset="-128"/>
                        </a:rPr>
                        <a:t>➠  </a:t>
                      </a:r>
                      <a:r>
                        <a:rPr lang="en-US" altLang="ja-JP" sz="1000" u="none" strike="noStrike" dirty="0">
                          <a:effectLst/>
                          <a:latin typeface="BIZ UDゴシック" panose="020B0400000000000000" pitchFamily="49" charset="-128"/>
                          <a:ea typeface="BIZ UDゴシック" panose="020B0400000000000000" pitchFamily="49" charset="-128"/>
                        </a:rPr>
                        <a:t>〔R11〕</a:t>
                      </a:r>
                      <a:r>
                        <a:rPr lang="ja-JP" altLang="en-US" sz="1000" u="none" strike="noStrike" dirty="0">
                          <a:effectLst/>
                          <a:latin typeface="BIZ UDゴシック" panose="020B0400000000000000" pitchFamily="49" charset="-128"/>
                          <a:ea typeface="BIZ UDゴシック" panose="020B0400000000000000" pitchFamily="49" charset="-128"/>
                        </a:rPr>
                        <a:t> </a:t>
                      </a:r>
                      <a:r>
                        <a:rPr lang="en-US" altLang="ja-JP" sz="1000" u="none" strike="noStrike" dirty="0">
                          <a:effectLst/>
                          <a:latin typeface="BIZ UDゴシック" panose="020B0400000000000000" pitchFamily="49" charset="-128"/>
                          <a:ea typeface="BIZ UDゴシック" panose="020B0400000000000000" pitchFamily="49" charset="-128"/>
                        </a:rPr>
                        <a:t>1,200</a:t>
                      </a:r>
                      <a:r>
                        <a:rPr lang="zh-TW" altLang="en-US" sz="1000" u="none" strike="noStrike" dirty="0">
                          <a:effectLst/>
                          <a:latin typeface="BIZ UDゴシック" panose="020B0400000000000000" pitchFamily="49" charset="-128"/>
                          <a:ea typeface="BIZ UDゴシック" panose="020B0400000000000000" pitchFamily="49" charset="-128"/>
                        </a:rPr>
                        <a:t> 機関</a:t>
                      </a:r>
                      <a:endParaRPr lang="zh-TW"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7620" marT="7620" marB="0" anchor="ctr"/>
                </a:tc>
                <a:extLst>
                  <a:ext uri="{0D108BD9-81ED-4DB2-BD59-A6C34878D82A}">
                    <a16:rowId xmlns:a16="http://schemas.microsoft.com/office/drawing/2014/main" val="2480968304"/>
                  </a:ext>
                </a:extLst>
              </a:tr>
              <a:tr h="201613">
                <a:tc>
                  <a:txBody>
                    <a:bodyPr/>
                    <a:lstStyle/>
                    <a:p>
                      <a:pPr algn="l" fontAlgn="ctr"/>
                      <a:r>
                        <a:rPr lang="ja-JP" altLang="en-US" sz="1000" u="none" strike="noStrike" dirty="0">
                          <a:effectLst/>
                          <a:latin typeface="BIZ UDゴシック" panose="020B0400000000000000" pitchFamily="49" charset="-128"/>
                          <a:ea typeface="BIZ UDゴシック" panose="020B0400000000000000" pitchFamily="49" charset="-128"/>
                        </a:rPr>
                        <a:t>⑦在宅歯科医療実施登録機関数</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7620" marT="7620" marB="0" anchor="ctr"/>
                </a:tc>
                <a:tc>
                  <a:txBody>
                    <a:bodyPr/>
                    <a:lstStyle/>
                    <a:p>
                      <a:pPr algn="l" fontAlgn="ctr"/>
                      <a:r>
                        <a:rPr lang="en-US" altLang="zh-TW" sz="1000" u="none" strike="noStrike" dirty="0">
                          <a:effectLst/>
                          <a:latin typeface="BIZ UDゴシック" panose="020B0400000000000000" pitchFamily="49" charset="-128"/>
                          <a:ea typeface="BIZ UDゴシック" panose="020B0400000000000000" pitchFamily="49" charset="-128"/>
                        </a:rPr>
                        <a:t>〔</a:t>
                      </a:r>
                      <a:r>
                        <a:rPr lang="zh-TW" altLang="en-US" sz="1000" u="none" strike="noStrike" dirty="0">
                          <a:effectLst/>
                          <a:latin typeface="BIZ UDゴシック" panose="020B0400000000000000" pitchFamily="49" charset="-128"/>
                          <a:ea typeface="BIZ UDゴシック" panose="020B0400000000000000" pitchFamily="49" charset="-128"/>
                        </a:rPr>
                        <a:t>現状</a:t>
                      </a:r>
                      <a:r>
                        <a:rPr lang="en-US" altLang="zh-TW" sz="1000" u="none" strike="noStrike" dirty="0">
                          <a:effectLst/>
                          <a:latin typeface="BIZ UDゴシック" panose="020B0400000000000000" pitchFamily="49" charset="-128"/>
                          <a:ea typeface="BIZ UDゴシック" panose="020B0400000000000000" pitchFamily="49" charset="-128"/>
                        </a:rPr>
                        <a:t>〕 </a:t>
                      </a:r>
                      <a:r>
                        <a:rPr lang="en-US" altLang="ja-JP" sz="1000" u="none" strike="noStrike" dirty="0">
                          <a:effectLst/>
                          <a:latin typeface="BIZ UDゴシック" panose="020B0400000000000000" pitchFamily="49" charset="-128"/>
                          <a:ea typeface="BIZ UDゴシック" panose="020B0400000000000000" pitchFamily="49" charset="-128"/>
                        </a:rPr>
                        <a:t>874</a:t>
                      </a:r>
                      <a:r>
                        <a:rPr lang="zh-TW" altLang="en-US" sz="1000" u="none" strike="noStrike" dirty="0">
                          <a:effectLst/>
                          <a:latin typeface="BIZ UDゴシック" panose="020B0400000000000000" pitchFamily="49" charset="-128"/>
                          <a:ea typeface="BIZ UDゴシック" panose="020B0400000000000000" pitchFamily="49" charset="-128"/>
                        </a:rPr>
                        <a:t> 機関　</a:t>
                      </a:r>
                      <a:r>
                        <a:rPr lang="ja-JP" altLang="en-US" sz="1000" u="none" strike="noStrike" dirty="0">
                          <a:effectLst/>
                          <a:latin typeface="BIZ UDゴシック" panose="020B0400000000000000" pitchFamily="49" charset="-128"/>
                          <a:ea typeface="BIZ UDゴシック" panose="020B0400000000000000" pitchFamily="49" charset="-128"/>
                        </a:rPr>
                        <a:t> </a:t>
                      </a:r>
                      <a:r>
                        <a:rPr lang="zh-TW" altLang="en-US" sz="1000" u="none" strike="noStrike" dirty="0">
                          <a:effectLst/>
                          <a:latin typeface="BIZ UDゴシック" panose="020B0400000000000000" pitchFamily="49" charset="-128"/>
                          <a:ea typeface="BIZ UDゴシック" panose="020B0400000000000000" pitchFamily="49" charset="-128"/>
                        </a:rPr>
                        <a:t>➠  </a:t>
                      </a:r>
                      <a:r>
                        <a:rPr lang="en-US" altLang="ja-JP" sz="1000" u="none" strike="noStrike" dirty="0">
                          <a:effectLst/>
                          <a:latin typeface="BIZ UDゴシック" panose="020B0400000000000000" pitchFamily="49" charset="-128"/>
                          <a:ea typeface="BIZ UDゴシック" panose="020B0400000000000000" pitchFamily="49" charset="-128"/>
                        </a:rPr>
                        <a:t>〔R11〕 1,200</a:t>
                      </a:r>
                      <a:r>
                        <a:rPr lang="ja-JP" altLang="en-US" sz="1000" u="none" strike="noStrike" dirty="0">
                          <a:effectLst/>
                          <a:latin typeface="BIZ UDゴシック" panose="020B0400000000000000" pitchFamily="49" charset="-128"/>
                          <a:ea typeface="BIZ UDゴシック" panose="020B0400000000000000" pitchFamily="49" charset="-128"/>
                        </a:rPr>
                        <a:t> </a:t>
                      </a:r>
                      <a:r>
                        <a:rPr lang="zh-TW" altLang="en-US" sz="1000" u="none" strike="noStrike" dirty="0">
                          <a:effectLst/>
                          <a:latin typeface="BIZ UDゴシック" panose="020B0400000000000000" pitchFamily="49" charset="-128"/>
                          <a:ea typeface="BIZ UDゴシック" panose="020B0400000000000000" pitchFamily="49" charset="-128"/>
                        </a:rPr>
                        <a:t>機関</a:t>
                      </a:r>
                      <a:endParaRPr lang="zh-TW"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7620" marT="7620" marB="0" anchor="ctr"/>
                </a:tc>
                <a:extLst>
                  <a:ext uri="{0D108BD9-81ED-4DB2-BD59-A6C34878D82A}">
                    <a16:rowId xmlns:a16="http://schemas.microsoft.com/office/drawing/2014/main" val="2452427940"/>
                  </a:ext>
                </a:extLst>
              </a:tr>
              <a:tr h="201613">
                <a:tc>
                  <a:txBody>
                    <a:bodyPr/>
                    <a:lstStyle/>
                    <a:p>
                      <a:pPr algn="l" fontAlgn="ctr"/>
                      <a:r>
                        <a:rPr lang="ja-JP" altLang="en-US" sz="1000" u="none" strike="noStrike" dirty="0">
                          <a:effectLst/>
                          <a:latin typeface="BIZ UDゴシック" panose="020B0400000000000000" pitchFamily="49" charset="-128"/>
                          <a:ea typeface="BIZ UDゴシック" panose="020B0400000000000000" pitchFamily="49" charset="-128"/>
                        </a:rPr>
                        <a:t>⑧食品関連事業所における製品等の自主検査実施率</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7620" marT="7620" marB="0" anchor="ctr"/>
                </a:tc>
                <a:tc>
                  <a:txBody>
                    <a:bodyPr/>
                    <a:lstStyle/>
                    <a:p>
                      <a:pPr algn="l" fontAlgn="ct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現状</a:t>
                      </a:r>
                      <a:r>
                        <a:rPr lang="en-US" altLang="ja-JP" sz="1000" u="none" strike="noStrike" dirty="0">
                          <a:effectLst/>
                          <a:latin typeface="BIZ UDゴシック" panose="020B0400000000000000" pitchFamily="49" charset="-128"/>
                          <a:ea typeface="BIZ UDゴシック" panose="020B0400000000000000" pitchFamily="49" charset="-128"/>
                        </a:rPr>
                        <a:t>〕 66.5</a:t>
                      </a:r>
                      <a:r>
                        <a:rPr lang="ja-JP" altLang="en-US" sz="1000" u="none" strike="noStrike" dirty="0">
                          <a:effectLst/>
                          <a:latin typeface="BIZ UDゴシック" panose="020B0400000000000000" pitchFamily="49" charset="-128"/>
                          <a:ea typeface="BIZ UDゴシック" panose="020B0400000000000000" pitchFamily="49" charset="-128"/>
                        </a:rPr>
                        <a:t> ％ 　 ➠  </a:t>
                      </a:r>
                      <a:r>
                        <a:rPr lang="en-US" altLang="ja-JP" sz="1000" u="none" strike="noStrike" dirty="0">
                          <a:effectLst/>
                          <a:latin typeface="BIZ UDゴシック" panose="020B0400000000000000" pitchFamily="49" charset="-128"/>
                          <a:ea typeface="BIZ UDゴシック" panose="020B0400000000000000" pitchFamily="49" charset="-128"/>
                        </a:rPr>
                        <a:t>〔R8〕</a:t>
                      </a:r>
                      <a:r>
                        <a:rPr lang="ja-JP" altLang="en-US" sz="1000" u="none" strike="noStrike" dirty="0">
                          <a:effectLst/>
                          <a:latin typeface="BIZ UDゴシック" panose="020B0400000000000000" pitchFamily="49" charset="-128"/>
                          <a:ea typeface="BIZ UDゴシック" panose="020B0400000000000000" pitchFamily="49" charset="-128"/>
                        </a:rPr>
                        <a:t> </a:t>
                      </a:r>
                      <a:r>
                        <a:rPr lang="en-US" sz="1000" u="none" strike="noStrike" dirty="0">
                          <a:effectLst/>
                          <a:latin typeface="BIZ UDゴシック" panose="020B0400000000000000" pitchFamily="49" charset="-128"/>
                          <a:ea typeface="BIZ UDゴシック" panose="020B0400000000000000" pitchFamily="49" charset="-128"/>
                        </a:rPr>
                        <a:t> </a:t>
                      </a:r>
                      <a:r>
                        <a:rPr lang="en-US" altLang="ja-JP" sz="1000" u="none" strike="noStrike" dirty="0">
                          <a:effectLst/>
                          <a:latin typeface="BIZ UDゴシック" panose="020B0400000000000000" pitchFamily="49" charset="-128"/>
                          <a:ea typeface="BIZ UDゴシック" panose="020B0400000000000000" pitchFamily="49" charset="-128"/>
                        </a:rPr>
                        <a:t>100</a:t>
                      </a:r>
                      <a:r>
                        <a:rPr lang="ja-JP" altLang="en-US" sz="1000" u="none" strike="noStrike" dirty="0">
                          <a:effectLst/>
                          <a:latin typeface="BIZ UDゴシック" panose="020B0400000000000000" pitchFamily="49" charset="-128"/>
                          <a:ea typeface="BIZ UDゴシック" panose="020B0400000000000000" pitchFamily="49" charset="-128"/>
                        </a:rPr>
                        <a:t> ％</a:t>
                      </a:r>
                      <a:r>
                        <a:rPr lang="en-US" sz="1000" u="none" strike="noStrike" dirty="0">
                          <a:effectLst/>
                          <a:latin typeface="BIZ UDゴシック" panose="020B0400000000000000" pitchFamily="49" charset="-128"/>
                          <a:ea typeface="BIZ UDゴシック" panose="020B0400000000000000" pitchFamily="49" charset="-128"/>
                        </a:rPr>
                        <a:t> </a:t>
                      </a:r>
                      <a:endParaRPr 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7620" marT="7620" marB="0" anchor="ctr"/>
                </a:tc>
                <a:extLst>
                  <a:ext uri="{0D108BD9-81ED-4DB2-BD59-A6C34878D82A}">
                    <a16:rowId xmlns:a16="http://schemas.microsoft.com/office/drawing/2014/main" val="3867297058"/>
                  </a:ext>
                </a:extLst>
              </a:tr>
              <a:tr h="884035">
                <a:tc>
                  <a:txBody>
                    <a:bodyPr/>
                    <a:lstStyle/>
                    <a:p>
                      <a:pPr algn="l" fontAlgn="ctr"/>
                      <a:r>
                        <a:rPr lang="ja-JP" altLang="en-US" sz="1000" u="none" strike="noStrike" dirty="0">
                          <a:effectLst/>
                          <a:latin typeface="BIZ UDゴシック" panose="020B0400000000000000" pitchFamily="49" charset="-128"/>
                          <a:ea typeface="BIZ UDゴシック" panose="020B0400000000000000" pitchFamily="49" charset="-128"/>
                        </a:rPr>
                        <a:t>⑨がん検診受診率</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7620" marT="7620" marB="0" anchor="ctr"/>
                </a:tc>
                <a:tc>
                  <a:txBody>
                    <a:bodyPr/>
                    <a:lstStyle/>
                    <a:p>
                      <a:pPr algn="l" fontAlgn="ct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現状</a:t>
                      </a:r>
                      <a:r>
                        <a:rPr lang="en-US" altLang="ja-JP" sz="1000" u="none" strike="noStrike" dirty="0">
                          <a:effectLst/>
                          <a:latin typeface="BIZ UDゴシック" panose="020B0400000000000000" pitchFamily="49" charset="-128"/>
                          <a:ea typeface="BIZ UDゴシック" panose="020B0400000000000000" pitchFamily="49" charset="-128"/>
                        </a:rPr>
                        <a:t>〕 </a:t>
                      </a:r>
                      <a:r>
                        <a:rPr lang="ja-JP" altLang="en-US" sz="1000" u="none" strike="noStrike" dirty="0">
                          <a:effectLst/>
                          <a:latin typeface="BIZ UDゴシック" panose="020B0400000000000000" pitchFamily="49" charset="-128"/>
                          <a:ea typeface="BIZ UDゴシック" panose="020B0400000000000000" pitchFamily="49" charset="-128"/>
                        </a:rPr>
                        <a:t>胃がん　 男性：</a:t>
                      </a:r>
                      <a:r>
                        <a:rPr lang="en-US" altLang="ja-JP" sz="1000" u="none" strike="noStrike" dirty="0">
                          <a:effectLst/>
                          <a:latin typeface="BIZ UDゴシック" panose="020B0400000000000000" pitchFamily="49" charset="-128"/>
                          <a:ea typeface="BIZ UDゴシック" panose="020B0400000000000000" pitchFamily="49" charset="-128"/>
                        </a:rPr>
                        <a:t>42.3 </a:t>
                      </a:r>
                      <a:r>
                        <a:rPr lang="ja-JP" altLang="en-US" sz="1000" u="none" strike="noStrike" dirty="0">
                          <a:effectLst/>
                          <a:latin typeface="BIZ UDゴシック" panose="020B0400000000000000" pitchFamily="49" charset="-128"/>
                          <a:ea typeface="BIZ UDゴシック" panose="020B0400000000000000" pitchFamily="49" charset="-128"/>
                        </a:rPr>
                        <a:t>％、女性：</a:t>
                      </a:r>
                      <a:r>
                        <a:rPr lang="en-US" altLang="ja-JP" sz="1000" u="none" strike="noStrike" dirty="0">
                          <a:effectLst/>
                          <a:latin typeface="BIZ UDゴシック" panose="020B0400000000000000" pitchFamily="49" charset="-128"/>
                          <a:ea typeface="BIZ UDゴシック" panose="020B0400000000000000" pitchFamily="49" charset="-128"/>
                        </a:rPr>
                        <a:t>33.1 </a:t>
                      </a:r>
                      <a:r>
                        <a:rPr lang="ja-JP" altLang="en-US" sz="1000" u="none" strike="noStrike" dirty="0">
                          <a:effectLst/>
                          <a:latin typeface="BIZ UDゴシック" panose="020B0400000000000000" pitchFamily="49" charset="-128"/>
                          <a:ea typeface="BIZ UDゴシック" panose="020B0400000000000000" pitchFamily="49" charset="-128"/>
                        </a:rPr>
                        <a:t>％　　　　　 　　</a:t>
                      </a:r>
                      <a:br>
                        <a:rPr lang="ja-JP" altLang="en-US" sz="1000" u="none" strike="noStrike" dirty="0">
                          <a:effectLst/>
                          <a:latin typeface="BIZ UDゴシック" panose="020B0400000000000000" pitchFamily="49" charset="-128"/>
                          <a:ea typeface="BIZ UDゴシック" panose="020B0400000000000000" pitchFamily="49" charset="-128"/>
                        </a:rPr>
                      </a:br>
                      <a:r>
                        <a:rPr lang="ja-JP" altLang="en-US" sz="1000" u="none" strike="noStrike" dirty="0">
                          <a:effectLst/>
                          <a:latin typeface="BIZ UDゴシック" panose="020B0400000000000000" pitchFamily="49" charset="-128"/>
                          <a:ea typeface="BIZ UDゴシック" panose="020B0400000000000000" pitchFamily="49" charset="-128"/>
                        </a:rPr>
                        <a:t>　 　　　肺がん　 男性：</a:t>
                      </a:r>
                      <a:r>
                        <a:rPr lang="en-US" altLang="ja-JP" sz="1000" u="none" strike="noStrike" dirty="0">
                          <a:effectLst/>
                          <a:latin typeface="BIZ UDゴシック" panose="020B0400000000000000" pitchFamily="49" charset="-128"/>
                          <a:ea typeface="BIZ UDゴシック" panose="020B0400000000000000" pitchFamily="49" charset="-128"/>
                        </a:rPr>
                        <a:t>48.6 </a:t>
                      </a:r>
                      <a:r>
                        <a:rPr lang="ja-JP" altLang="en-US" sz="1000" u="none" strike="noStrike" dirty="0">
                          <a:effectLst/>
                          <a:latin typeface="BIZ UDゴシック" panose="020B0400000000000000" pitchFamily="49" charset="-128"/>
                          <a:ea typeface="BIZ UDゴシック" panose="020B0400000000000000" pitchFamily="49" charset="-128"/>
                        </a:rPr>
                        <a:t>％、女性：</a:t>
                      </a:r>
                      <a:r>
                        <a:rPr lang="en-US" altLang="ja-JP" sz="1000" u="none" strike="noStrike" dirty="0">
                          <a:effectLst/>
                          <a:latin typeface="BIZ UDゴシック" panose="020B0400000000000000" pitchFamily="49" charset="-128"/>
                          <a:ea typeface="BIZ UDゴシック" panose="020B0400000000000000" pitchFamily="49" charset="-128"/>
                        </a:rPr>
                        <a:t>43.4 </a:t>
                      </a:r>
                      <a:r>
                        <a:rPr lang="ja-JP" altLang="en-US" sz="1000" u="none" strike="noStrike" dirty="0">
                          <a:effectLst/>
                          <a:latin typeface="BIZ UDゴシック" panose="020B0400000000000000" pitchFamily="49" charset="-128"/>
                          <a:ea typeface="BIZ UDゴシック" panose="020B0400000000000000" pitchFamily="49" charset="-128"/>
                        </a:rPr>
                        <a:t>％　　　 　　　　　</a:t>
                      </a:r>
                      <a:br>
                        <a:rPr lang="ja-JP" altLang="en-US" sz="1000" u="none" strike="noStrike" dirty="0">
                          <a:effectLst/>
                          <a:latin typeface="BIZ UDゴシック" panose="020B0400000000000000" pitchFamily="49" charset="-128"/>
                          <a:ea typeface="BIZ UDゴシック" panose="020B0400000000000000" pitchFamily="49" charset="-128"/>
                        </a:rPr>
                      </a:br>
                      <a:r>
                        <a:rPr lang="ja-JP" altLang="en-US" sz="1000" u="none" strike="noStrike" dirty="0">
                          <a:effectLst/>
                          <a:latin typeface="BIZ UDゴシック" panose="020B0400000000000000" pitchFamily="49" charset="-128"/>
                          <a:ea typeface="BIZ UDゴシック" panose="020B0400000000000000" pitchFamily="49" charset="-128"/>
                        </a:rPr>
                        <a:t>　 　　　大腸がん 男性：</a:t>
                      </a:r>
                      <a:r>
                        <a:rPr lang="en-US" altLang="ja-JP" sz="1000" u="none" strike="noStrike" dirty="0">
                          <a:effectLst/>
                          <a:latin typeface="BIZ UDゴシック" panose="020B0400000000000000" pitchFamily="49" charset="-128"/>
                          <a:ea typeface="BIZ UDゴシック" panose="020B0400000000000000" pitchFamily="49" charset="-128"/>
                        </a:rPr>
                        <a:t>44.8 </a:t>
                      </a:r>
                      <a:r>
                        <a:rPr lang="ja-JP" altLang="en-US" sz="1000" u="none" strike="noStrike" dirty="0">
                          <a:effectLst/>
                          <a:latin typeface="BIZ UDゴシック" panose="020B0400000000000000" pitchFamily="49" charset="-128"/>
                          <a:ea typeface="BIZ UDゴシック" panose="020B0400000000000000" pitchFamily="49" charset="-128"/>
                        </a:rPr>
                        <a:t>％、女性：</a:t>
                      </a:r>
                      <a:r>
                        <a:rPr lang="en-US" altLang="ja-JP" sz="1000" u="none" strike="noStrike" dirty="0">
                          <a:effectLst/>
                          <a:latin typeface="BIZ UDゴシック" panose="020B0400000000000000" pitchFamily="49" charset="-128"/>
                          <a:ea typeface="BIZ UDゴシック" panose="020B0400000000000000" pitchFamily="49" charset="-128"/>
                        </a:rPr>
                        <a:t>41.3 </a:t>
                      </a:r>
                      <a:r>
                        <a:rPr lang="ja-JP" altLang="en-US" sz="1000" u="none" strike="noStrike" dirty="0">
                          <a:effectLst/>
                          <a:latin typeface="BIZ UDゴシック" panose="020B0400000000000000" pitchFamily="49" charset="-128"/>
                          <a:ea typeface="BIZ UDゴシック" panose="020B0400000000000000" pitchFamily="49" charset="-128"/>
                        </a:rPr>
                        <a:t>％　　　  　　　　　　</a:t>
                      </a:r>
                      <a:br>
                        <a:rPr lang="ja-JP" altLang="en-US" sz="1000" u="none" strike="noStrike" dirty="0">
                          <a:effectLst/>
                          <a:latin typeface="BIZ UDゴシック" panose="020B0400000000000000" pitchFamily="49" charset="-128"/>
                          <a:ea typeface="BIZ UDゴシック" panose="020B0400000000000000" pitchFamily="49" charset="-128"/>
                        </a:rPr>
                      </a:br>
                      <a:r>
                        <a:rPr lang="ja-JP" altLang="en-US" sz="1000" u="none" strike="noStrike" dirty="0">
                          <a:effectLst/>
                          <a:latin typeface="BIZ UDゴシック" panose="020B0400000000000000" pitchFamily="49" charset="-128"/>
                          <a:ea typeface="BIZ UDゴシック" panose="020B0400000000000000" pitchFamily="49" charset="-128"/>
                        </a:rPr>
                        <a:t>   　　　乳がん　 </a:t>
                      </a:r>
                      <a:r>
                        <a:rPr lang="en-US" altLang="ja-JP" sz="1000" u="none" strike="noStrike" dirty="0">
                          <a:effectLst/>
                          <a:latin typeface="BIZ UDゴシック" panose="020B0400000000000000" pitchFamily="49" charset="-128"/>
                          <a:ea typeface="BIZ UDゴシック" panose="020B0400000000000000" pitchFamily="49" charset="-128"/>
                        </a:rPr>
                        <a:t>42.5 </a:t>
                      </a:r>
                      <a:r>
                        <a:rPr lang="ja-JP" altLang="en-US" sz="1000" u="none" strike="noStrike" dirty="0">
                          <a:effectLst/>
                          <a:latin typeface="BIZ UDゴシック" panose="020B0400000000000000" pitchFamily="49" charset="-128"/>
                          <a:ea typeface="BIZ UDゴシック" panose="020B0400000000000000" pitchFamily="49" charset="-128"/>
                        </a:rPr>
                        <a:t>％、子宮頸がん　</a:t>
                      </a:r>
                      <a:r>
                        <a:rPr lang="en-US" altLang="ja-JP" sz="1000" u="none" strike="noStrike" dirty="0">
                          <a:effectLst/>
                          <a:latin typeface="BIZ UDゴシック" panose="020B0400000000000000" pitchFamily="49" charset="-128"/>
                          <a:ea typeface="BIZ UDゴシック" panose="020B0400000000000000" pitchFamily="49" charset="-128"/>
                        </a:rPr>
                        <a:t>38.2 </a:t>
                      </a:r>
                      <a:r>
                        <a:rPr lang="ja-JP" altLang="en-US" sz="1000" u="none" strike="noStrike" dirty="0">
                          <a:effectLst/>
                          <a:latin typeface="BIZ UDゴシック" panose="020B0400000000000000" pitchFamily="49" charset="-128"/>
                          <a:ea typeface="BIZ UDゴシック" panose="020B0400000000000000" pitchFamily="49" charset="-128"/>
                        </a:rPr>
                        <a:t>％</a:t>
                      </a:r>
                      <a:endParaRPr lang="en-US" altLang="ja-JP" sz="1000" u="none" strike="noStrike" dirty="0">
                        <a:effectLst/>
                        <a:latin typeface="BIZ UDゴシック" panose="020B0400000000000000" pitchFamily="49" charset="-128"/>
                        <a:ea typeface="BIZ UDゴシック" panose="020B0400000000000000" pitchFamily="49" charset="-128"/>
                      </a:endParaRPr>
                    </a:p>
                    <a:p>
                      <a:pPr algn="l" fontAlgn="ctr"/>
                      <a:r>
                        <a:rPr lang="ja-JP" altLang="en-US" sz="1000" u="none" strike="noStrike" dirty="0">
                          <a:effectLst/>
                          <a:latin typeface="BIZ UDゴシック" panose="020B0400000000000000" pitchFamily="49" charset="-128"/>
                          <a:ea typeface="BIZ UDゴシック" panose="020B0400000000000000" pitchFamily="49" charset="-128"/>
                        </a:rPr>
                        <a:t>　➠</a:t>
                      </a:r>
                      <a:r>
                        <a:rPr lang="en-US" altLang="ja-JP" sz="1000" u="none" strike="noStrike" dirty="0">
                          <a:effectLst/>
                          <a:latin typeface="BIZ UDゴシック" panose="020B0400000000000000" pitchFamily="49" charset="-128"/>
                          <a:ea typeface="BIZ UDゴシック" panose="020B0400000000000000" pitchFamily="49" charset="-128"/>
                        </a:rPr>
                        <a:t>〔R10〕</a:t>
                      </a:r>
                      <a:r>
                        <a:rPr lang="ja-JP" altLang="en-US" sz="1000" u="none" strike="noStrike" dirty="0">
                          <a:effectLst/>
                          <a:latin typeface="BIZ UDゴシック" panose="020B0400000000000000" pitchFamily="49" charset="-128"/>
                          <a:ea typeface="BIZ UDゴシック" panose="020B0400000000000000" pitchFamily="49" charset="-128"/>
                        </a:rPr>
                        <a:t>全てのがん種の受診率　</a:t>
                      </a:r>
                      <a:r>
                        <a:rPr lang="en-US" altLang="ja-JP" sz="1000" u="none" strike="noStrike" dirty="0">
                          <a:effectLst/>
                          <a:latin typeface="BIZ UDゴシック" panose="020B0400000000000000" pitchFamily="49" charset="-128"/>
                          <a:ea typeface="BIZ UDゴシック" panose="020B0400000000000000" pitchFamily="49" charset="-128"/>
                        </a:rPr>
                        <a:t>60</a:t>
                      </a:r>
                      <a:r>
                        <a:rPr lang="ja-JP" altLang="en-US" sz="1000" u="none" strike="noStrike" dirty="0">
                          <a:effectLst/>
                          <a:latin typeface="BIZ UDゴシック" panose="020B0400000000000000" pitchFamily="49" charset="-128"/>
                          <a:ea typeface="BIZ UDゴシック" panose="020B0400000000000000" pitchFamily="49" charset="-128"/>
                        </a:rPr>
                        <a:t> ％</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7620" marT="7620" marB="0" anchor="ctr"/>
                </a:tc>
                <a:extLst>
                  <a:ext uri="{0D108BD9-81ED-4DB2-BD59-A6C34878D82A}">
                    <a16:rowId xmlns:a16="http://schemas.microsoft.com/office/drawing/2014/main" val="2075646524"/>
                  </a:ext>
                </a:extLst>
              </a:tr>
              <a:tr h="394062">
                <a:tc>
                  <a:txBody>
                    <a:bodyPr/>
                    <a:lstStyle/>
                    <a:p>
                      <a:pPr algn="l" fontAlgn="ctr"/>
                      <a:r>
                        <a:rPr lang="ja-JP" altLang="en-US" sz="1000" u="none" strike="noStrike" dirty="0">
                          <a:effectLst/>
                          <a:latin typeface="BIZ UDゴシック" panose="020B0400000000000000" pitchFamily="49" charset="-128"/>
                          <a:ea typeface="BIZ UDゴシック" panose="020B0400000000000000" pitchFamily="49" charset="-128"/>
                        </a:rPr>
                        <a:t>⑩救急要請（覚知）から救急医療機関への搬送まで</a:t>
                      </a:r>
                      <a:endParaRPr lang="en-US" altLang="ja-JP" sz="1000" u="none" strike="noStrike" dirty="0">
                        <a:effectLst/>
                        <a:latin typeface="BIZ UDゴシック" panose="020B0400000000000000" pitchFamily="49" charset="-128"/>
                        <a:ea typeface="BIZ UDゴシック" panose="020B0400000000000000" pitchFamily="49" charset="-128"/>
                      </a:endParaRPr>
                    </a:p>
                    <a:p>
                      <a:pPr algn="l" fontAlgn="ctr"/>
                      <a:r>
                        <a:rPr lang="ja-JP" altLang="en-US" sz="1000" u="none" strike="noStrike" dirty="0">
                          <a:effectLst/>
                          <a:latin typeface="BIZ UDゴシック" panose="020B0400000000000000" pitchFamily="49" charset="-128"/>
                          <a:ea typeface="BIZ UDゴシック" panose="020B0400000000000000" pitchFamily="49" charset="-128"/>
                        </a:rPr>
                        <a:t>　に要した時間</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7620" marT="7620" marB="0" anchor="ctr"/>
                </a:tc>
                <a:tc>
                  <a:txBody>
                    <a:bodyPr/>
                    <a:lstStyle/>
                    <a:p>
                      <a:pPr algn="l" fontAlgn="ct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現状</a:t>
                      </a:r>
                      <a:r>
                        <a:rPr lang="en-US" altLang="ja-JP" sz="1000" u="none" strike="noStrike" dirty="0">
                          <a:effectLst/>
                          <a:latin typeface="BIZ UDゴシック" panose="020B0400000000000000" pitchFamily="49" charset="-128"/>
                          <a:ea typeface="BIZ UDゴシック" panose="020B0400000000000000" pitchFamily="49" charset="-128"/>
                        </a:rPr>
                        <a:t>〕 47.4</a:t>
                      </a:r>
                      <a:r>
                        <a:rPr lang="ja-JP" altLang="en-US" sz="1000" u="none" strike="noStrike" dirty="0">
                          <a:effectLst/>
                          <a:latin typeface="BIZ UDゴシック" panose="020B0400000000000000" pitchFamily="49" charset="-128"/>
                          <a:ea typeface="BIZ UDゴシック" panose="020B0400000000000000" pitchFamily="49" charset="-128"/>
                        </a:rPr>
                        <a:t> 分　 ➠   </a:t>
                      </a:r>
                      <a:r>
                        <a:rPr lang="en-US" altLang="ja-JP" sz="1000" u="none" strike="noStrike" dirty="0">
                          <a:effectLst/>
                          <a:latin typeface="BIZ UDゴシック" panose="020B0400000000000000" pitchFamily="49" charset="-128"/>
                          <a:ea typeface="BIZ UDゴシック" panose="020B0400000000000000" pitchFamily="49" charset="-128"/>
                        </a:rPr>
                        <a:t>〔R11〕</a:t>
                      </a:r>
                      <a:r>
                        <a:rPr lang="ja-JP" altLang="en-US" sz="1000" u="none" strike="noStrike" dirty="0">
                          <a:effectLst/>
                          <a:latin typeface="BIZ UDゴシック" panose="020B0400000000000000" pitchFamily="49" charset="-128"/>
                          <a:ea typeface="BIZ UDゴシック" panose="020B0400000000000000" pitchFamily="49" charset="-128"/>
                        </a:rPr>
                        <a:t> </a:t>
                      </a:r>
                      <a:r>
                        <a:rPr lang="en-US" altLang="ja-JP" sz="1000" u="none" strike="noStrike" dirty="0">
                          <a:effectLst/>
                          <a:latin typeface="BIZ UDゴシック" panose="020B0400000000000000" pitchFamily="49" charset="-128"/>
                          <a:ea typeface="BIZ UDゴシック" panose="020B0400000000000000" pitchFamily="49" charset="-128"/>
                        </a:rPr>
                        <a:t>39.4</a:t>
                      </a:r>
                      <a:r>
                        <a:rPr lang="en-US" sz="1000" u="none" strike="noStrike" dirty="0">
                          <a:effectLst/>
                          <a:latin typeface="BIZ UDゴシック" panose="020B0400000000000000" pitchFamily="49" charset="-128"/>
                          <a:ea typeface="BIZ UDゴシック" panose="020B0400000000000000" pitchFamily="49" charset="-128"/>
                        </a:rPr>
                        <a:t> </a:t>
                      </a:r>
                      <a:r>
                        <a:rPr lang="ja-JP" altLang="en-US" sz="1000" u="none" strike="noStrike" dirty="0">
                          <a:effectLst/>
                          <a:latin typeface="BIZ UDゴシック" panose="020B0400000000000000" pitchFamily="49" charset="-128"/>
                          <a:ea typeface="BIZ UDゴシック" panose="020B0400000000000000" pitchFamily="49" charset="-128"/>
                        </a:rPr>
                        <a:t>分</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7620" marT="7620" marB="0" anchor="ctr"/>
                </a:tc>
                <a:extLst>
                  <a:ext uri="{0D108BD9-81ED-4DB2-BD59-A6C34878D82A}">
                    <a16:rowId xmlns:a16="http://schemas.microsoft.com/office/drawing/2014/main" val="2173823941"/>
                  </a:ext>
                </a:extLst>
              </a:tr>
              <a:tr h="316751">
                <a:tc>
                  <a:txBody>
                    <a:bodyPr/>
                    <a:lstStyle/>
                    <a:p>
                      <a:pPr algn="l" fontAlgn="ctr"/>
                      <a:r>
                        <a:rPr lang="ja-JP" altLang="en-US" sz="1000" u="none" strike="noStrike" dirty="0">
                          <a:effectLst/>
                          <a:latin typeface="BIZ UDゴシック" panose="020B0400000000000000" pitchFamily="49" charset="-128"/>
                          <a:ea typeface="BIZ UDゴシック" panose="020B0400000000000000" pitchFamily="49" charset="-128"/>
                        </a:rPr>
                        <a:t>⑪</a:t>
                      </a:r>
                      <a:r>
                        <a:rPr lang="en-US" altLang="ja-JP" sz="1000" u="none" strike="noStrike" dirty="0">
                          <a:solidFill>
                            <a:srgbClr val="FF0000"/>
                          </a:solidFill>
                          <a:effectLst/>
                          <a:latin typeface="BIZ UDゴシック" panose="020B0400000000000000" pitchFamily="49" charset="-128"/>
                          <a:ea typeface="BIZ UDゴシック" panose="020B0400000000000000" pitchFamily="49" charset="-128"/>
                        </a:rPr>
                        <a:t>【</a:t>
                      </a:r>
                      <a:r>
                        <a:rPr lang="ja-JP" altLang="en-US" sz="1000" u="none" strike="noStrike" dirty="0">
                          <a:solidFill>
                            <a:srgbClr val="FF0000"/>
                          </a:solidFill>
                          <a:effectLst/>
                          <a:latin typeface="BIZ UDゴシック" panose="020B0400000000000000" pitchFamily="49" charset="-128"/>
                          <a:ea typeface="BIZ UDゴシック" panose="020B0400000000000000" pitchFamily="49" charset="-128"/>
                        </a:rPr>
                        <a:t>新</a:t>
                      </a:r>
                      <a:r>
                        <a:rPr lang="en-US" altLang="ja-JP" sz="1000" u="none" strike="noStrike" dirty="0">
                          <a:solidFill>
                            <a:srgbClr val="FF0000"/>
                          </a:solidFill>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在宅等生活の場に復帰した脳血管疾患</a:t>
                      </a:r>
                      <a:endParaRPr lang="en-US" altLang="ja-JP" sz="1000" u="none" strike="noStrike" dirty="0">
                        <a:effectLst/>
                        <a:latin typeface="BIZ UDゴシック" panose="020B0400000000000000" pitchFamily="49" charset="-128"/>
                        <a:ea typeface="BIZ UDゴシック" panose="020B0400000000000000" pitchFamily="49" charset="-128"/>
                      </a:endParaRPr>
                    </a:p>
                    <a:p>
                      <a:pPr algn="l" fontAlgn="ctr"/>
                      <a:r>
                        <a:rPr lang="ja-JP" altLang="en-US" sz="1000" u="none" strike="noStrike" dirty="0">
                          <a:effectLst/>
                          <a:latin typeface="BIZ UDゴシック" panose="020B0400000000000000" pitchFamily="49" charset="-128"/>
                          <a:ea typeface="BIZ UDゴシック" panose="020B0400000000000000" pitchFamily="49" charset="-128"/>
                        </a:rPr>
                        <a:t>　　　　患者の割合</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7620" marT="7620" marB="0" anchor="ctr"/>
                </a:tc>
                <a:tc>
                  <a:txBody>
                    <a:bodyPr/>
                    <a:lstStyle/>
                    <a:p>
                      <a:pPr algn="l" fontAlgn="ct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現状</a:t>
                      </a:r>
                      <a:r>
                        <a:rPr lang="en-US" altLang="ja-JP" sz="1000" u="none" strike="noStrike" dirty="0">
                          <a:effectLst/>
                          <a:latin typeface="BIZ UDゴシック" panose="020B0400000000000000" pitchFamily="49" charset="-128"/>
                          <a:ea typeface="BIZ UDゴシック" panose="020B0400000000000000" pitchFamily="49" charset="-128"/>
                        </a:rPr>
                        <a:t>〕 59.2</a:t>
                      </a:r>
                      <a:r>
                        <a:rPr lang="ja-JP" altLang="en-US" sz="1000" u="none" strike="noStrike" dirty="0">
                          <a:effectLst/>
                          <a:latin typeface="BIZ UDゴシック" panose="020B0400000000000000" pitchFamily="49" charset="-128"/>
                          <a:ea typeface="BIZ UDゴシック" panose="020B0400000000000000" pitchFamily="49" charset="-128"/>
                        </a:rPr>
                        <a:t> ％ 　➠   </a:t>
                      </a:r>
                      <a:r>
                        <a:rPr lang="en-US" altLang="ja-JP" sz="1000" u="none" strike="noStrike" dirty="0">
                          <a:effectLst/>
                          <a:latin typeface="BIZ UDゴシック" panose="020B0400000000000000" pitchFamily="49" charset="-128"/>
                          <a:ea typeface="BIZ UDゴシック" panose="020B0400000000000000" pitchFamily="49" charset="-128"/>
                        </a:rPr>
                        <a:t>〔R11〕 62.16</a:t>
                      </a:r>
                      <a:r>
                        <a:rPr lang="en-US" sz="1000" u="none" strike="noStrike" dirty="0">
                          <a:effectLst/>
                          <a:latin typeface="BIZ UDゴシック" panose="020B0400000000000000" pitchFamily="49" charset="-128"/>
                          <a:ea typeface="BIZ UDゴシック" panose="020B0400000000000000" pitchFamily="49" charset="-128"/>
                        </a:rPr>
                        <a:t> ％</a:t>
                      </a:r>
                      <a:endParaRPr 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7620" marT="7620" marB="0" anchor="ctr"/>
                </a:tc>
                <a:extLst>
                  <a:ext uri="{0D108BD9-81ED-4DB2-BD59-A6C34878D82A}">
                    <a16:rowId xmlns:a16="http://schemas.microsoft.com/office/drawing/2014/main" val="3633115432"/>
                  </a:ext>
                </a:extLst>
              </a:tr>
              <a:tr h="316751">
                <a:tc>
                  <a:txBody>
                    <a:bodyPr/>
                    <a:lstStyle/>
                    <a:p>
                      <a:pPr algn="l" fontAlgn="ctr"/>
                      <a:r>
                        <a:rPr lang="ja-JP" altLang="en-US" sz="1000" u="none" strike="noStrike" dirty="0">
                          <a:effectLst/>
                          <a:latin typeface="BIZ UDゴシック" panose="020B0400000000000000" pitchFamily="49" charset="-128"/>
                          <a:ea typeface="BIZ UDゴシック" panose="020B0400000000000000" pitchFamily="49" charset="-128"/>
                        </a:rPr>
                        <a:t>⑫</a:t>
                      </a:r>
                      <a:r>
                        <a:rPr lang="en-US" altLang="ja-JP" sz="1000" u="none" strike="noStrike" dirty="0">
                          <a:solidFill>
                            <a:srgbClr val="FF0000"/>
                          </a:solidFill>
                          <a:effectLst/>
                          <a:latin typeface="BIZ UDゴシック" panose="020B0400000000000000" pitchFamily="49" charset="-128"/>
                          <a:ea typeface="BIZ UDゴシック" panose="020B0400000000000000" pitchFamily="49" charset="-128"/>
                        </a:rPr>
                        <a:t>【</a:t>
                      </a:r>
                      <a:r>
                        <a:rPr lang="ja-JP" altLang="en-US" sz="1000" u="none" strike="noStrike" dirty="0">
                          <a:solidFill>
                            <a:srgbClr val="FF0000"/>
                          </a:solidFill>
                          <a:effectLst/>
                          <a:latin typeface="BIZ UDゴシック" panose="020B0400000000000000" pitchFamily="49" charset="-128"/>
                          <a:ea typeface="BIZ UDゴシック" panose="020B0400000000000000" pitchFamily="49" charset="-128"/>
                        </a:rPr>
                        <a:t>新</a:t>
                      </a:r>
                      <a:r>
                        <a:rPr lang="en-US" altLang="ja-JP" sz="1000" u="none" strike="noStrike" dirty="0">
                          <a:solidFill>
                            <a:srgbClr val="FF0000"/>
                          </a:solidFill>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在宅等生活の場に復帰した虚血性心疾患</a:t>
                      </a:r>
                      <a:endParaRPr lang="en-US" altLang="ja-JP" sz="1000" u="none" strike="noStrike" dirty="0">
                        <a:effectLst/>
                        <a:latin typeface="BIZ UDゴシック" panose="020B0400000000000000" pitchFamily="49" charset="-128"/>
                        <a:ea typeface="BIZ UDゴシック" panose="020B0400000000000000" pitchFamily="49" charset="-128"/>
                      </a:endParaRPr>
                    </a:p>
                    <a:p>
                      <a:pPr algn="l" fontAlgn="ctr"/>
                      <a:r>
                        <a:rPr lang="ja-JP" altLang="en-US" sz="1000" u="none" strike="noStrike" dirty="0">
                          <a:effectLst/>
                          <a:latin typeface="BIZ UDゴシック" panose="020B0400000000000000" pitchFamily="49" charset="-128"/>
                          <a:ea typeface="BIZ UDゴシック" panose="020B0400000000000000" pitchFamily="49" charset="-128"/>
                        </a:rPr>
                        <a:t>　　　　患者の割合</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7620" marT="7620" marB="0" anchor="ctr"/>
                </a:tc>
                <a:tc>
                  <a:txBody>
                    <a:bodyPr/>
                    <a:lstStyle/>
                    <a:p>
                      <a:pPr algn="l" fontAlgn="ct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現状</a:t>
                      </a:r>
                      <a:r>
                        <a:rPr lang="en-US" altLang="ja-JP" sz="1000" u="none" strike="noStrike" dirty="0">
                          <a:effectLst/>
                          <a:latin typeface="BIZ UDゴシック" panose="020B0400000000000000" pitchFamily="49" charset="-128"/>
                          <a:ea typeface="BIZ UDゴシック" panose="020B0400000000000000" pitchFamily="49" charset="-128"/>
                        </a:rPr>
                        <a:t>〕 91.5 </a:t>
                      </a:r>
                      <a:r>
                        <a:rPr lang="ja-JP" altLang="en-US" sz="1000" u="none" strike="noStrike" dirty="0">
                          <a:effectLst/>
                          <a:latin typeface="BIZ UDゴシック" panose="020B0400000000000000" pitchFamily="49" charset="-128"/>
                          <a:ea typeface="BIZ UDゴシック" panose="020B0400000000000000" pitchFamily="49" charset="-128"/>
                        </a:rPr>
                        <a:t>％　 ➠   </a:t>
                      </a:r>
                      <a:r>
                        <a:rPr lang="en-US" altLang="ja-JP" sz="1000" u="none" strike="noStrike" dirty="0">
                          <a:effectLst/>
                          <a:latin typeface="BIZ UDゴシック" panose="020B0400000000000000" pitchFamily="49" charset="-128"/>
                          <a:ea typeface="BIZ UDゴシック" panose="020B0400000000000000" pitchFamily="49" charset="-128"/>
                        </a:rPr>
                        <a:t>〔R11〕 93.0 </a:t>
                      </a:r>
                      <a:r>
                        <a:rPr lang="ja-JP" altLang="en-US" sz="1000" u="none" strike="noStrike" dirty="0">
                          <a:effectLst/>
                          <a:latin typeface="BIZ UDゴシック" panose="020B0400000000000000" pitchFamily="49" charset="-128"/>
                          <a:ea typeface="BIZ UDゴシック" panose="020B0400000000000000" pitchFamily="49" charset="-128"/>
                        </a:rPr>
                        <a:t>％</a:t>
                      </a:r>
                      <a:endParaRPr 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7620" marT="7620" marB="0" anchor="ctr"/>
                </a:tc>
                <a:extLst>
                  <a:ext uri="{0D108BD9-81ED-4DB2-BD59-A6C34878D82A}">
                    <a16:rowId xmlns:a16="http://schemas.microsoft.com/office/drawing/2014/main" val="152598681"/>
                  </a:ext>
                </a:extLst>
              </a:tr>
              <a:tr h="403226">
                <a:tc>
                  <a:txBody>
                    <a:bodyPr/>
                    <a:lstStyle/>
                    <a:p>
                      <a:pPr algn="l" fontAlgn="ctr"/>
                      <a:r>
                        <a:rPr lang="ja-JP" altLang="en-US" sz="1000" u="none" strike="noStrike" dirty="0">
                          <a:effectLst/>
                          <a:latin typeface="BIZ UDゴシック" panose="020B0400000000000000" pitchFamily="49" charset="-128"/>
                          <a:ea typeface="BIZ UDゴシック" panose="020B0400000000000000" pitchFamily="49" charset="-128"/>
                        </a:rPr>
                        <a:t>⑬</a:t>
                      </a:r>
                      <a:r>
                        <a:rPr lang="en-US" altLang="ja-JP" sz="1000" u="none" strike="noStrike" dirty="0">
                          <a:solidFill>
                            <a:srgbClr val="FF0000"/>
                          </a:solidFill>
                          <a:effectLst/>
                          <a:latin typeface="BIZ UDゴシック" panose="020B0400000000000000" pitchFamily="49" charset="-128"/>
                          <a:ea typeface="BIZ UDゴシック" panose="020B0400000000000000" pitchFamily="49" charset="-128"/>
                        </a:rPr>
                        <a:t>【</a:t>
                      </a:r>
                      <a:r>
                        <a:rPr lang="ja-JP" altLang="en-US" sz="1000" u="none" strike="noStrike" dirty="0">
                          <a:solidFill>
                            <a:srgbClr val="FF0000"/>
                          </a:solidFill>
                          <a:effectLst/>
                          <a:latin typeface="BIZ UDゴシック" panose="020B0400000000000000" pitchFamily="49" charset="-128"/>
                          <a:ea typeface="BIZ UDゴシック" panose="020B0400000000000000" pitchFamily="49" charset="-128"/>
                        </a:rPr>
                        <a:t>新</a:t>
                      </a:r>
                      <a:r>
                        <a:rPr lang="en-US" altLang="ja-JP" sz="1000" u="none" strike="noStrike" dirty="0">
                          <a:solidFill>
                            <a:srgbClr val="FF0000"/>
                          </a:solidFill>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糖尿病性腎症重症化予防プログラムに</a:t>
                      </a:r>
                      <a:endParaRPr lang="en-US" altLang="ja-JP" sz="1000" u="none" strike="noStrike" dirty="0">
                        <a:effectLst/>
                        <a:latin typeface="BIZ UDゴシック" panose="020B0400000000000000" pitchFamily="49" charset="-128"/>
                        <a:ea typeface="BIZ UDゴシック" panose="020B0400000000000000" pitchFamily="49" charset="-128"/>
                      </a:endParaRPr>
                    </a:p>
                    <a:p>
                      <a:pPr algn="l" fontAlgn="ctr"/>
                      <a:r>
                        <a:rPr lang="ja-JP" altLang="en-US" sz="1000" u="none" strike="noStrike" dirty="0">
                          <a:effectLst/>
                          <a:latin typeface="BIZ UDゴシック" panose="020B0400000000000000" pitchFamily="49" charset="-128"/>
                          <a:ea typeface="BIZ UDゴシック" panose="020B0400000000000000" pitchFamily="49" charset="-128"/>
                        </a:rPr>
                        <a:t>　　　　基づく受診勧奨に応じた率</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7620" marT="7620" marB="0" anchor="ctr"/>
                </a:tc>
                <a:tc>
                  <a:txBody>
                    <a:bodyPr/>
                    <a:lstStyle/>
                    <a:p>
                      <a:pPr algn="l" fontAlgn="ct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現状</a:t>
                      </a:r>
                      <a:r>
                        <a:rPr lang="en-US" altLang="ja-JP" sz="1000" u="none" strike="noStrike" dirty="0">
                          <a:effectLst/>
                          <a:latin typeface="BIZ UDゴシック" panose="020B0400000000000000" pitchFamily="49" charset="-128"/>
                          <a:ea typeface="BIZ UDゴシック" panose="020B0400000000000000" pitchFamily="49" charset="-128"/>
                        </a:rPr>
                        <a:t>〕 10.4 </a:t>
                      </a:r>
                      <a:r>
                        <a:rPr lang="ja-JP" altLang="en-US" sz="1000" u="none" strike="noStrike" dirty="0">
                          <a:effectLst/>
                          <a:latin typeface="BIZ UDゴシック" panose="020B0400000000000000" pitchFamily="49" charset="-128"/>
                          <a:ea typeface="BIZ UDゴシック" panose="020B0400000000000000" pitchFamily="49" charset="-128"/>
                        </a:rPr>
                        <a:t>％　 ➠   </a:t>
                      </a:r>
                      <a:r>
                        <a:rPr lang="en-US" altLang="ja-JP" sz="1000" u="none" strike="noStrike" dirty="0">
                          <a:effectLst/>
                          <a:latin typeface="BIZ UDゴシック" panose="020B0400000000000000" pitchFamily="49" charset="-128"/>
                          <a:ea typeface="BIZ UDゴシック" panose="020B0400000000000000" pitchFamily="49" charset="-128"/>
                        </a:rPr>
                        <a:t>〔R11〕 14.0 </a:t>
                      </a:r>
                      <a:r>
                        <a:rPr lang="ja-JP" altLang="en-US" sz="1000" u="none" strike="noStrike" dirty="0">
                          <a:effectLst/>
                          <a:latin typeface="BIZ UDゴシック" panose="020B0400000000000000" pitchFamily="49" charset="-128"/>
                          <a:ea typeface="BIZ UDゴシック" panose="020B0400000000000000" pitchFamily="49" charset="-128"/>
                        </a:rPr>
                        <a:t>％</a:t>
                      </a:r>
                      <a:r>
                        <a:rPr lang="en-US" sz="1000" u="none" strike="noStrike" dirty="0">
                          <a:effectLst/>
                          <a:latin typeface="BIZ UDゴシック" panose="020B0400000000000000" pitchFamily="49" charset="-128"/>
                          <a:ea typeface="BIZ UDゴシック" panose="020B0400000000000000" pitchFamily="49" charset="-128"/>
                        </a:rPr>
                        <a:t> </a:t>
                      </a:r>
                      <a:endParaRPr 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7620" marT="7620" marB="0" anchor="ctr"/>
                </a:tc>
                <a:extLst>
                  <a:ext uri="{0D108BD9-81ED-4DB2-BD59-A6C34878D82A}">
                    <a16:rowId xmlns:a16="http://schemas.microsoft.com/office/drawing/2014/main" val="57060955"/>
                  </a:ext>
                </a:extLst>
              </a:tr>
              <a:tr h="201613">
                <a:tc>
                  <a:txBody>
                    <a:bodyPr/>
                    <a:lstStyle/>
                    <a:p>
                      <a:pPr algn="l" fontAlgn="ctr"/>
                      <a:r>
                        <a:rPr lang="ja-JP" altLang="en-US" sz="1000" u="none" strike="noStrike" dirty="0">
                          <a:effectLst/>
                          <a:latin typeface="BIZ UDゴシック" panose="020B0400000000000000" pitchFamily="49" charset="-128"/>
                          <a:ea typeface="BIZ UDゴシック" panose="020B0400000000000000" pitchFamily="49" charset="-128"/>
                        </a:rPr>
                        <a:t>⑭</a:t>
                      </a:r>
                      <a:r>
                        <a:rPr lang="zh-TW" altLang="en-US" sz="1000" u="none" strike="noStrike" dirty="0">
                          <a:effectLst/>
                          <a:latin typeface="BIZ UDゴシック" panose="020B0400000000000000" pitchFamily="49" charset="-128"/>
                          <a:ea typeface="BIZ UDゴシック" panose="020B0400000000000000" pitchFamily="49" charset="-128"/>
                        </a:rPr>
                        <a:t>特定健康診査受診率</a:t>
                      </a:r>
                      <a:endParaRPr lang="zh-TW"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7620" marT="7620" marB="0" anchor="ctr"/>
                </a:tc>
                <a:tc>
                  <a:txBody>
                    <a:bodyPr/>
                    <a:lstStyle/>
                    <a:p>
                      <a:pPr algn="l" fontAlgn="ct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現状</a:t>
                      </a:r>
                      <a:r>
                        <a:rPr lang="en-US" altLang="ja-JP" sz="1000" u="none" strike="noStrike" dirty="0">
                          <a:effectLst/>
                          <a:latin typeface="BIZ UDゴシック" panose="020B0400000000000000" pitchFamily="49" charset="-128"/>
                          <a:ea typeface="BIZ UDゴシック" panose="020B0400000000000000" pitchFamily="49" charset="-128"/>
                        </a:rPr>
                        <a:t>〕 56.0 </a:t>
                      </a:r>
                      <a:r>
                        <a:rPr lang="ja-JP" altLang="en-US" sz="1000" u="none" strike="noStrike" dirty="0">
                          <a:effectLst/>
                          <a:latin typeface="BIZ UDゴシック" panose="020B0400000000000000" pitchFamily="49" charset="-128"/>
                          <a:ea typeface="BIZ UDゴシック" panose="020B0400000000000000" pitchFamily="49" charset="-128"/>
                        </a:rPr>
                        <a:t>％　 ➠   </a:t>
                      </a:r>
                      <a:r>
                        <a:rPr lang="en-US" altLang="ja-JP" sz="1000" u="none" strike="noStrike" dirty="0">
                          <a:effectLst/>
                          <a:latin typeface="BIZ UDゴシック" panose="020B0400000000000000" pitchFamily="49" charset="-128"/>
                          <a:ea typeface="BIZ UDゴシック" panose="020B0400000000000000" pitchFamily="49" charset="-128"/>
                        </a:rPr>
                        <a:t>〔R11〕 70 </a:t>
                      </a:r>
                      <a:r>
                        <a:rPr lang="ja-JP" altLang="en-US" sz="1000" u="none" strike="noStrike" dirty="0">
                          <a:effectLst/>
                          <a:latin typeface="BIZ UDゴシック" panose="020B0400000000000000" pitchFamily="49" charset="-128"/>
                          <a:ea typeface="BIZ UDゴシック" panose="020B0400000000000000" pitchFamily="49" charset="-128"/>
                        </a:rPr>
                        <a:t>％ </a:t>
                      </a:r>
                      <a:endParaRPr 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7620" marT="7620" marB="0" anchor="ctr"/>
                </a:tc>
                <a:extLst>
                  <a:ext uri="{0D108BD9-81ED-4DB2-BD59-A6C34878D82A}">
                    <a16:rowId xmlns:a16="http://schemas.microsoft.com/office/drawing/2014/main" val="3475748565"/>
                  </a:ext>
                </a:extLst>
              </a:tr>
              <a:tr h="201613">
                <a:tc>
                  <a:txBody>
                    <a:bodyPr/>
                    <a:lstStyle/>
                    <a:p>
                      <a:pPr algn="l" fontAlgn="ctr"/>
                      <a:r>
                        <a:rPr lang="ja-JP" altLang="en-US" sz="1000" u="none" strike="noStrike" dirty="0">
                          <a:effectLst/>
                          <a:latin typeface="BIZ UDゴシック" panose="020B0400000000000000" pitchFamily="49" charset="-128"/>
                          <a:ea typeface="BIZ UDゴシック" panose="020B0400000000000000" pitchFamily="49" charset="-128"/>
                        </a:rPr>
                        <a:t>⑮自殺死亡率（人口１０万人当たり）</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7620" marT="7620" marB="0" anchor="ctr"/>
                </a:tc>
                <a:tc>
                  <a:txBody>
                    <a:bodyPr/>
                    <a:lstStyle/>
                    <a:p>
                      <a:pPr algn="l" fontAlgn="ct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現状</a:t>
                      </a:r>
                      <a:r>
                        <a:rPr lang="en-US" altLang="ja-JP" sz="1000" u="none" strike="noStrike" dirty="0">
                          <a:effectLst/>
                          <a:latin typeface="BIZ UDゴシック" panose="020B0400000000000000" pitchFamily="49" charset="-128"/>
                          <a:ea typeface="BIZ UDゴシック" panose="020B0400000000000000" pitchFamily="49" charset="-128"/>
                        </a:rPr>
                        <a:t>〕 15.2</a:t>
                      </a:r>
                      <a:r>
                        <a:rPr lang="ja-JP" altLang="en-US" sz="1000" u="none" strike="noStrike" dirty="0">
                          <a:effectLst/>
                          <a:latin typeface="BIZ UDゴシック" panose="020B0400000000000000" pitchFamily="49" charset="-128"/>
                          <a:ea typeface="BIZ UDゴシック" panose="020B0400000000000000" pitchFamily="49" charset="-128"/>
                        </a:rPr>
                        <a:t>　  　➠   </a:t>
                      </a:r>
                      <a:r>
                        <a:rPr lang="en-US" altLang="ja-JP" sz="1000" u="none" strike="noStrike" dirty="0">
                          <a:effectLst/>
                          <a:latin typeface="BIZ UDゴシック" panose="020B0400000000000000" pitchFamily="49" charset="-128"/>
                          <a:ea typeface="BIZ UDゴシック" panose="020B0400000000000000" pitchFamily="49" charset="-128"/>
                        </a:rPr>
                        <a:t>〔R8〕</a:t>
                      </a:r>
                      <a:r>
                        <a:rPr lang="ja-JP" altLang="en-US" sz="1000" u="none" strike="noStrike" dirty="0">
                          <a:effectLst/>
                          <a:latin typeface="BIZ UDゴシック" panose="020B0400000000000000" pitchFamily="49" charset="-128"/>
                          <a:ea typeface="BIZ UDゴシック" panose="020B0400000000000000" pitchFamily="49" charset="-128"/>
                        </a:rPr>
                        <a:t>  </a:t>
                      </a:r>
                      <a:r>
                        <a:rPr lang="en-US" altLang="ja-JP" sz="1000" u="none" strike="noStrike" dirty="0">
                          <a:effectLst/>
                          <a:latin typeface="BIZ UDゴシック" panose="020B0400000000000000" pitchFamily="49" charset="-128"/>
                          <a:ea typeface="BIZ UDゴシック" panose="020B0400000000000000" pitchFamily="49" charset="-128"/>
                        </a:rPr>
                        <a:t>12.6</a:t>
                      </a:r>
                      <a:r>
                        <a:rPr lang="ja-JP" altLang="en-US" sz="1000" u="none" strike="noStrike" dirty="0">
                          <a:effectLst/>
                          <a:latin typeface="BIZ UDゴシック" panose="020B0400000000000000" pitchFamily="49" charset="-128"/>
                          <a:ea typeface="BIZ UDゴシック" panose="020B0400000000000000" pitchFamily="49" charset="-128"/>
                        </a:rPr>
                        <a:t> 以下</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7620" marT="7620" marB="0" anchor="ctr"/>
                </a:tc>
                <a:extLst>
                  <a:ext uri="{0D108BD9-81ED-4DB2-BD59-A6C34878D82A}">
                    <a16:rowId xmlns:a16="http://schemas.microsoft.com/office/drawing/2014/main" val="3845663339"/>
                  </a:ext>
                </a:extLst>
              </a:tr>
              <a:tr h="201613">
                <a:tc>
                  <a:txBody>
                    <a:bodyPr/>
                    <a:lstStyle/>
                    <a:p>
                      <a:pPr algn="l" fontAlgn="ctr"/>
                      <a:r>
                        <a:rPr lang="ja-JP" altLang="en-US" sz="1000" u="none" strike="noStrike" dirty="0">
                          <a:effectLst/>
                          <a:latin typeface="BIZ UDゴシック" panose="020B0400000000000000" pitchFamily="49" charset="-128"/>
                          <a:ea typeface="BIZ UDゴシック" panose="020B0400000000000000" pitchFamily="49" charset="-128"/>
                        </a:rPr>
                        <a:t>⑯精神病床における慢性期（１年以上）入院患者数</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7620" marT="7620" marB="0" anchor="ctr"/>
                </a:tc>
                <a:tc>
                  <a:txBody>
                    <a:bodyPr/>
                    <a:lstStyle/>
                    <a:p>
                      <a:pPr algn="l" fontAlgn="ct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現状</a:t>
                      </a:r>
                      <a:r>
                        <a:rPr lang="en-US" altLang="ja-JP" sz="1000" u="none" strike="noStrike" dirty="0">
                          <a:effectLst/>
                          <a:latin typeface="BIZ UDゴシック" panose="020B0400000000000000" pitchFamily="49" charset="-128"/>
                          <a:ea typeface="BIZ UDゴシック" panose="020B0400000000000000" pitchFamily="49" charset="-128"/>
                        </a:rPr>
                        <a:t>〕 5,486 </a:t>
                      </a:r>
                      <a:r>
                        <a:rPr lang="ja-JP" altLang="en-US" sz="1000" u="none" strike="noStrike" dirty="0">
                          <a:effectLst/>
                          <a:latin typeface="BIZ UDゴシック" panose="020B0400000000000000" pitchFamily="49" charset="-128"/>
                          <a:ea typeface="BIZ UDゴシック" panose="020B0400000000000000" pitchFamily="49" charset="-128"/>
                        </a:rPr>
                        <a:t>人  ➠   </a:t>
                      </a:r>
                      <a:r>
                        <a:rPr lang="en-US" altLang="ja-JP" sz="1000" u="none" strike="noStrike" dirty="0">
                          <a:effectLst/>
                          <a:latin typeface="BIZ UDゴシック" panose="020B0400000000000000" pitchFamily="49" charset="-128"/>
                          <a:ea typeface="BIZ UDゴシック" panose="020B0400000000000000" pitchFamily="49" charset="-128"/>
                        </a:rPr>
                        <a:t>〔R8〕</a:t>
                      </a:r>
                      <a:r>
                        <a:rPr lang="ja-JP" altLang="en-US" sz="1000" u="none" strike="noStrike" dirty="0">
                          <a:effectLst/>
                          <a:latin typeface="BIZ UDゴシック" panose="020B0400000000000000" pitchFamily="49" charset="-128"/>
                          <a:ea typeface="BIZ UDゴシック" panose="020B0400000000000000" pitchFamily="49" charset="-128"/>
                        </a:rPr>
                        <a:t> </a:t>
                      </a:r>
                      <a:r>
                        <a:rPr lang="en-US" sz="1000" u="none" strike="noStrike" dirty="0">
                          <a:effectLst/>
                          <a:latin typeface="BIZ UDゴシック" panose="020B0400000000000000" pitchFamily="49" charset="-128"/>
                          <a:ea typeface="BIZ UDゴシック" panose="020B0400000000000000" pitchFamily="49" charset="-128"/>
                        </a:rPr>
                        <a:t> </a:t>
                      </a:r>
                      <a:r>
                        <a:rPr lang="en-US" altLang="ja-JP" sz="1000" u="none" strike="noStrike" dirty="0">
                          <a:effectLst/>
                          <a:latin typeface="BIZ UDゴシック" panose="020B0400000000000000" pitchFamily="49" charset="-128"/>
                          <a:ea typeface="BIZ UDゴシック" panose="020B0400000000000000" pitchFamily="49" charset="-128"/>
                        </a:rPr>
                        <a:t>5,349</a:t>
                      </a:r>
                      <a:r>
                        <a:rPr lang="ja-JP" altLang="en-US" sz="1000" u="none" strike="noStrike" dirty="0">
                          <a:effectLst/>
                          <a:latin typeface="BIZ UDゴシック" panose="020B0400000000000000" pitchFamily="49" charset="-128"/>
                          <a:ea typeface="BIZ UDゴシック" panose="020B0400000000000000" pitchFamily="49" charset="-128"/>
                        </a:rPr>
                        <a:t> 人</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7620" marT="7620" marB="0" anchor="ctr"/>
                </a:tc>
                <a:extLst>
                  <a:ext uri="{0D108BD9-81ED-4DB2-BD59-A6C34878D82A}">
                    <a16:rowId xmlns:a16="http://schemas.microsoft.com/office/drawing/2014/main" val="343847791"/>
                  </a:ext>
                </a:extLst>
              </a:tr>
              <a:tr h="201613">
                <a:tc>
                  <a:txBody>
                    <a:bodyPr/>
                    <a:lstStyle/>
                    <a:p>
                      <a:pPr algn="l" fontAlgn="ctr"/>
                      <a:r>
                        <a:rPr lang="ja-JP" altLang="en-US" sz="1000" u="none" strike="noStrike" dirty="0">
                          <a:effectLst/>
                          <a:latin typeface="BIZ UDゴシック" panose="020B0400000000000000" pitchFamily="49" charset="-128"/>
                          <a:ea typeface="BIZ UDゴシック" panose="020B0400000000000000" pitchFamily="49" charset="-128"/>
                        </a:rPr>
                        <a:t>⑰精神病床における入院後３か月時点の退院率</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7620" marT="7620" marB="0" anchor="ctr"/>
                </a:tc>
                <a:tc>
                  <a:txBody>
                    <a:bodyPr/>
                    <a:lstStyle/>
                    <a:p>
                      <a:pPr algn="l" fontAlgn="ct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現状</a:t>
                      </a:r>
                      <a:r>
                        <a:rPr lang="en-US" altLang="ja-JP" sz="1000" u="none" strike="noStrike" dirty="0">
                          <a:effectLst/>
                          <a:latin typeface="BIZ UDゴシック" panose="020B0400000000000000" pitchFamily="49" charset="-128"/>
                          <a:ea typeface="BIZ UDゴシック" panose="020B0400000000000000" pitchFamily="49" charset="-128"/>
                        </a:rPr>
                        <a:t>〕 60.3 </a:t>
                      </a:r>
                      <a:r>
                        <a:rPr lang="ja-JP" altLang="en-US" sz="1000" u="none" strike="noStrike" dirty="0">
                          <a:effectLst/>
                          <a:latin typeface="BIZ UDゴシック" panose="020B0400000000000000" pitchFamily="49" charset="-128"/>
                          <a:ea typeface="BIZ UDゴシック" panose="020B0400000000000000" pitchFamily="49" charset="-128"/>
                        </a:rPr>
                        <a:t>％　 ➠   </a:t>
                      </a:r>
                      <a:r>
                        <a:rPr lang="en-US" altLang="ja-JP" sz="1000" u="none" strike="noStrike" dirty="0">
                          <a:effectLst/>
                          <a:latin typeface="BIZ UDゴシック" panose="020B0400000000000000" pitchFamily="49" charset="-128"/>
                          <a:ea typeface="BIZ UDゴシック" panose="020B0400000000000000" pitchFamily="49" charset="-128"/>
                        </a:rPr>
                        <a:t>〔R8〕</a:t>
                      </a:r>
                      <a:r>
                        <a:rPr lang="en-US" sz="1000" u="none" strike="noStrike" dirty="0">
                          <a:effectLst/>
                          <a:latin typeface="BIZ UDゴシック" panose="020B0400000000000000" pitchFamily="49" charset="-128"/>
                          <a:ea typeface="BIZ UDゴシック" panose="020B0400000000000000" pitchFamily="49" charset="-128"/>
                        </a:rPr>
                        <a:t> </a:t>
                      </a:r>
                      <a:r>
                        <a:rPr lang="ja-JP" altLang="en-US" sz="1000" u="none" strike="noStrike" dirty="0">
                          <a:effectLst/>
                          <a:latin typeface="BIZ UDゴシック" panose="020B0400000000000000" pitchFamily="49" charset="-128"/>
                          <a:ea typeface="BIZ UDゴシック" panose="020B0400000000000000" pitchFamily="49" charset="-128"/>
                        </a:rPr>
                        <a:t> </a:t>
                      </a:r>
                      <a:r>
                        <a:rPr lang="en-US" altLang="ja-JP" sz="1000" u="none" strike="noStrike" dirty="0">
                          <a:effectLst/>
                          <a:latin typeface="BIZ UDゴシック" panose="020B0400000000000000" pitchFamily="49" charset="-128"/>
                          <a:ea typeface="BIZ UDゴシック" panose="020B0400000000000000" pitchFamily="49" charset="-128"/>
                        </a:rPr>
                        <a:t>68.9 </a:t>
                      </a:r>
                      <a:r>
                        <a:rPr lang="ja-JP" altLang="en-US" sz="1000" u="none" strike="noStrike" dirty="0">
                          <a:effectLst/>
                          <a:latin typeface="BIZ UDゴシック" panose="020B0400000000000000" pitchFamily="49" charset="-128"/>
                          <a:ea typeface="BIZ UDゴシック" panose="020B0400000000000000" pitchFamily="49" charset="-128"/>
                        </a:rPr>
                        <a:t>％ </a:t>
                      </a:r>
                      <a:endParaRPr 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7620" marT="7620" marB="0" anchor="ctr"/>
                </a:tc>
                <a:extLst>
                  <a:ext uri="{0D108BD9-81ED-4DB2-BD59-A6C34878D82A}">
                    <a16:rowId xmlns:a16="http://schemas.microsoft.com/office/drawing/2014/main" val="2906566450"/>
                  </a:ext>
                </a:extLst>
              </a:tr>
              <a:tr h="201613">
                <a:tc>
                  <a:txBody>
                    <a:bodyPr/>
                    <a:lstStyle/>
                    <a:p>
                      <a:pPr algn="l" fontAlgn="ctr"/>
                      <a:r>
                        <a:rPr lang="ja-JP" altLang="en-US" sz="1000" u="none" strike="noStrike" dirty="0">
                          <a:effectLst/>
                          <a:latin typeface="BIZ UDゴシック" panose="020B0400000000000000" pitchFamily="49" charset="-128"/>
                          <a:ea typeface="BIZ UDゴシック" panose="020B0400000000000000" pitchFamily="49" charset="-128"/>
                        </a:rPr>
                        <a:t>⑱かかりつけ医認知症対応力向上研修の修了者数</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7620" marT="7620" marB="0" anchor="ctr"/>
                </a:tc>
                <a:tc>
                  <a:txBody>
                    <a:bodyPr/>
                    <a:lstStyle/>
                    <a:p>
                      <a:pPr algn="l" fontAlgn="ct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現状</a:t>
                      </a:r>
                      <a:r>
                        <a:rPr lang="en-US" altLang="ja-JP" sz="1000" u="none" strike="noStrike" dirty="0">
                          <a:effectLst/>
                          <a:latin typeface="BIZ UDゴシック" panose="020B0400000000000000" pitchFamily="49" charset="-128"/>
                          <a:ea typeface="BIZ UDゴシック" panose="020B0400000000000000" pitchFamily="49" charset="-128"/>
                        </a:rPr>
                        <a:t>〕 1,614 </a:t>
                      </a:r>
                      <a:r>
                        <a:rPr lang="ja-JP" altLang="en-US" sz="1000" u="none" strike="noStrike" dirty="0">
                          <a:effectLst/>
                          <a:latin typeface="BIZ UDゴシック" panose="020B0400000000000000" pitchFamily="49" charset="-128"/>
                          <a:ea typeface="BIZ UDゴシック" panose="020B0400000000000000" pitchFamily="49" charset="-128"/>
                        </a:rPr>
                        <a:t>人　➠   </a:t>
                      </a:r>
                      <a:r>
                        <a:rPr lang="en-US" altLang="ja-JP" sz="1000" u="none" strike="noStrike" dirty="0">
                          <a:effectLst/>
                          <a:latin typeface="BIZ UDゴシック" panose="020B0400000000000000" pitchFamily="49" charset="-128"/>
                          <a:ea typeface="BIZ UDゴシック" panose="020B0400000000000000" pitchFamily="49" charset="-128"/>
                        </a:rPr>
                        <a:t>〔R8〕</a:t>
                      </a:r>
                      <a:r>
                        <a:rPr lang="ja-JP" altLang="en-US" sz="1000" u="none" strike="noStrike" dirty="0">
                          <a:effectLst/>
                          <a:latin typeface="BIZ UDゴシック" panose="020B0400000000000000" pitchFamily="49" charset="-128"/>
                          <a:ea typeface="BIZ UDゴシック" panose="020B0400000000000000" pitchFamily="49" charset="-128"/>
                        </a:rPr>
                        <a:t> </a:t>
                      </a:r>
                      <a:r>
                        <a:rPr lang="en-US" sz="1000" u="none" strike="noStrike" dirty="0">
                          <a:effectLst/>
                          <a:latin typeface="BIZ UDゴシック" panose="020B0400000000000000" pitchFamily="49" charset="-128"/>
                          <a:ea typeface="BIZ UDゴシック" panose="020B0400000000000000" pitchFamily="49" charset="-128"/>
                        </a:rPr>
                        <a:t> </a:t>
                      </a:r>
                      <a:r>
                        <a:rPr lang="en-US" altLang="ja-JP" sz="1000" u="none" strike="noStrike" dirty="0">
                          <a:effectLst/>
                          <a:latin typeface="BIZ UDゴシック" panose="020B0400000000000000" pitchFamily="49" charset="-128"/>
                          <a:ea typeface="BIZ UDゴシック" panose="020B0400000000000000" pitchFamily="49" charset="-128"/>
                        </a:rPr>
                        <a:t>2,300 </a:t>
                      </a:r>
                      <a:r>
                        <a:rPr lang="ja-JP" altLang="en-US" sz="1000" u="none" strike="noStrike" dirty="0">
                          <a:effectLst/>
                          <a:latin typeface="BIZ UDゴシック" panose="020B0400000000000000" pitchFamily="49" charset="-128"/>
                          <a:ea typeface="BIZ UDゴシック" panose="020B0400000000000000" pitchFamily="49" charset="-128"/>
                        </a:rPr>
                        <a:t>人 </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7620" marT="7620" marB="0" anchor="ctr"/>
                </a:tc>
                <a:extLst>
                  <a:ext uri="{0D108BD9-81ED-4DB2-BD59-A6C34878D82A}">
                    <a16:rowId xmlns:a16="http://schemas.microsoft.com/office/drawing/2014/main" val="3007387052"/>
                  </a:ext>
                </a:extLst>
              </a:tr>
              <a:tr h="394062">
                <a:tc>
                  <a:txBody>
                    <a:bodyPr/>
                    <a:lstStyle/>
                    <a:p>
                      <a:pPr algn="l" fontAlgn="ctr"/>
                      <a:r>
                        <a:rPr lang="ja-JP" altLang="en-US" sz="1000" u="none" strike="noStrike" dirty="0">
                          <a:effectLst/>
                          <a:latin typeface="BIZ UDゴシック" panose="020B0400000000000000" pitchFamily="49" charset="-128"/>
                          <a:ea typeface="BIZ UDゴシック" panose="020B0400000000000000" pitchFamily="49" charset="-128"/>
                        </a:rPr>
                        <a:t>⑲重症救急搬送患者の医療機関への受入照会が</a:t>
                      </a:r>
                      <a:endParaRPr lang="en-US" altLang="ja-JP" sz="1000" u="none" strike="noStrike" dirty="0">
                        <a:effectLst/>
                        <a:latin typeface="BIZ UDゴシック" panose="020B0400000000000000" pitchFamily="49" charset="-128"/>
                        <a:ea typeface="BIZ UDゴシック" panose="020B0400000000000000" pitchFamily="49" charset="-128"/>
                      </a:endParaRPr>
                    </a:p>
                    <a:p>
                      <a:pPr algn="l" fontAlgn="ctr"/>
                      <a:r>
                        <a:rPr lang="ja-JP" altLang="en-US" sz="1000" u="none" strike="noStrike" dirty="0">
                          <a:effectLst/>
                          <a:latin typeface="BIZ UDゴシック" panose="020B0400000000000000" pitchFamily="49" charset="-128"/>
                          <a:ea typeface="BIZ UDゴシック" panose="020B0400000000000000" pitchFamily="49" charset="-128"/>
                        </a:rPr>
                        <a:t>　４回以上となってしまう割合</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7620" marT="7620" marB="0" anchor="ctr"/>
                </a:tc>
                <a:tc>
                  <a:txBody>
                    <a:bodyPr/>
                    <a:lstStyle/>
                    <a:p>
                      <a:pPr algn="l" fontAlgn="ct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現状</a:t>
                      </a: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 </a:t>
                      </a:r>
                      <a:r>
                        <a:rPr lang="en-US" altLang="ja-JP" sz="1000" u="none" strike="noStrike" dirty="0">
                          <a:effectLst/>
                          <a:latin typeface="BIZ UDゴシック" panose="020B0400000000000000" pitchFamily="49" charset="-128"/>
                          <a:ea typeface="BIZ UDゴシック" panose="020B0400000000000000" pitchFamily="49" charset="-128"/>
                        </a:rPr>
                        <a:t>7.2 </a:t>
                      </a:r>
                      <a:r>
                        <a:rPr lang="ja-JP" altLang="en-US" sz="1000" u="none" strike="noStrike" dirty="0">
                          <a:effectLst/>
                          <a:latin typeface="BIZ UDゴシック" panose="020B0400000000000000" pitchFamily="49" charset="-128"/>
                          <a:ea typeface="BIZ UDゴシック" panose="020B0400000000000000" pitchFamily="49" charset="-128"/>
                        </a:rPr>
                        <a:t>％　　➠   </a:t>
                      </a:r>
                      <a:r>
                        <a:rPr lang="en-US" altLang="ja-JP" sz="1000" u="none" strike="noStrike" dirty="0">
                          <a:effectLst/>
                          <a:latin typeface="BIZ UDゴシック" panose="020B0400000000000000" pitchFamily="49" charset="-128"/>
                          <a:ea typeface="BIZ UDゴシック" panose="020B0400000000000000" pitchFamily="49" charset="-128"/>
                        </a:rPr>
                        <a:t>〔R11〕</a:t>
                      </a:r>
                      <a:r>
                        <a:rPr lang="ja-JP" altLang="en-US" sz="1000" u="none" strike="noStrike" dirty="0">
                          <a:effectLst/>
                          <a:latin typeface="BIZ UDゴシック" panose="020B0400000000000000" pitchFamily="49" charset="-128"/>
                          <a:ea typeface="BIZ UDゴシック" panose="020B0400000000000000" pitchFamily="49" charset="-128"/>
                        </a:rPr>
                        <a:t> </a:t>
                      </a:r>
                      <a:r>
                        <a:rPr lang="en-US" altLang="ja-JP" sz="1000" u="none" strike="noStrike" dirty="0">
                          <a:effectLst/>
                          <a:latin typeface="BIZ UDゴシック" panose="020B0400000000000000" pitchFamily="49" charset="-128"/>
                          <a:ea typeface="BIZ UDゴシック" panose="020B0400000000000000" pitchFamily="49" charset="-128"/>
                        </a:rPr>
                        <a:t>2.4 </a:t>
                      </a:r>
                      <a:r>
                        <a:rPr lang="ja-JP" altLang="en-US" sz="1000" u="none" strike="noStrike" dirty="0">
                          <a:effectLst/>
                          <a:latin typeface="BIZ UDゴシック" panose="020B0400000000000000" pitchFamily="49" charset="-128"/>
                          <a:ea typeface="BIZ UDゴシック" panose="020B0400000000000000" pitchFamily="49" charset="-128"/>
                        </a:rPr>
                        <a:t>％</a:t>
                      </a:r>
                      <a:endParaRPr 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7620" marT="7620" marB="0" anchor="ctr"/>
                </a:tc>
                <a:extLst>
                  <a:ext uri="{0D108BD9-81ED-4DB2-BD59-A6C34878D82A}">
                    <a16:rowId xmlns:a16="http://schemas.microsoft.com/office/drawing/2014/main" val="283314350"/>
                  </a:ext>
                </a:extLst>
              </a:tr>
            </a:tbl>
          </a:graphicData>
        </a:graphic>
      </p:graphicFrame>
      <p:graphicFrame>
        <p:nvGraphicFramePr>
          <p:cNvPr id="7" name="表 6">
            <a:extLst>
              <a:ext uri="{FF2B5EF4-FFF2-40B4-BE49-F238E27FC236}">
                <a16:creationId xmlns:a16="http://schemas.microsoft.com/office/drawing/2014/main" id="{9AD98FA4-7213-4F87-8A54-000E88345599}"/>
              </a:ext>
            </a:extLst>
          </p:cNvPr>
          <p:cNvGraphicFramePr>
            <a:graphicFrameLocks noGrp="1"/>
          </p:cNvGraphicFramePr>
          <p:nvPr>
            <p:extLst>
              <p:ext uri="{D42A27DB-BD31-4B8C-83A1-F6EECF244321}">
                <p14:modId xmlns:p14="http://schemas.microsoft.com/office/powerpoint/2010/main" val="2912411188"/>
              </p:ext>
            </p:extLst>
          </p:nvPr>
        </p:nvGraphicFramePr>
        <p:xfrm>
          <a:off x="6269600" y="458169"/>
          <a:ext cx="5872911" cy="6319146"/>
        </p:xfrm>
        <a:graphic>
          <a:graphicData uri="http://schemas.openxmlformats.org/drawingml/2006/table">
            <a:tbl>
              <a:tblPr>
                <a:tableStyleId>{5C22544A-7EE6-4342-B048-85BDC9FD1C3A}</a:tableStyleId>
              </a:tblPr>
              <a:tblGrid>
                <a:gridCol w="3017346">
                  <a:extLst>
                    <a:ext uri="{9D8B030D-6E8A-4147-A177-3AD203B41FA5}">
                      <a16:colId xmlns:a16="http://schemas.microsoft.com/office/drawing/2014/main" val="3083957819"/>
                    </a:ext>
                  </a:extLst>
                </a:gridCol>
                <a:gridCol w="2855565">
                  <a:extLst>
                    <a:ext uri="{9D8B030D-6E8A-4147-A177-3AD203B41FA5}">
                      <a16:colId xmlns:a16="http://schemas.microsoft.com/office/drawing/2014/main" val="4023172402"/>
                    </a:ext>
                  </a:extLst>
                </a:gridCol>
              </a:tblGrid>
              <a:tr h="252000">
                <a:tc>
                  <a:txBody>
                    <a:bodyPr/>
                    <a:lstStyle/>
                    <a:p>
                      <a:pPr algn="ctr" fontAlgn="ctr"/>
                      <a:r>
                        <a:rPr lang="ja-JP" altLang="en-US" sz="1200" b="1" i="0" u="none" strike="noStrike" dirty="0">
                          <a:solidFill>
                            <a:schemeClr val="bg1"/>
                          </a:solidFill>
                          <a:effectLst/>
                          <a:latin typeface="BIZ UDゴシック" panose="020B0400000000000000" pitchFamily="49" charset="-128"/>
                          <a:ea typeface="BIZ UDゴシック" panose="020B0400000000000000" pitchFamily="49" charset="-128"/>
                        </a:rPr>
                        <a:t>指　標　名</a:t>
                      </a:r>
                    </a:p>
                  </a:txBody>
                  <a:tcPr marL="7620" marR="7620" marT="36000" marB="36000" anchor="ctr">
                    <a:solidFill>
                      <a:schemeClr val="accent6">
                        <a:lumMod val="75000"/>
                      </a:schemeClr>
                    </a:solidFill>
                  </a:tcPr>
                </a:tc>
                <a:tc>
                  <a:txBody>
                    <a:bodyPr/>
                    <a:lstStyle/>
                    <a:p>
                      <a:pPr algn="ctr" fontAlgn="ctr"/>
                      <a:r>
                        <a:rPr lang="ja-JP" altLang="en-US" sz="1200" b="1" i="0" u="none" strike="noStrike" dirty="0">
                          <a:solidFill>
                            <a:schemeClr val="bg1"/>
                          </a:solidFill>
                          <a:effectLst/>
                          <a:latin typeface="BIZ UDゴシック" panose="020B0400000000000000" pitchFamily="49" charset="-128"/>
                          <a:ea typeface="BIZ UDゴシック" panose="020B0400000000000000" pitchFamily="49" charset="-128"/>
                        </a:rPr>
                        <a:t>数　値</a:t>
                      </a:r>
                    </a:p>
                  </a:txBody>
                  <a:tcPr marL="7620" marR="7620" marT="36000" marB="36000" anchor="ctr">
                    <a:solidFill>
                      <a:schemeClr val="accent6">
                        <a:lumMod val="75000"/>
                      </a:schemeClr>
                    </a:solidFill>
                  </a:tcPr>
                </a:tc>
                <a:extLst>
                  <a:ext uri="{0D108BD9-81ED-4DB2-BD59-A6C34878D82A}">
                    <a16:rowId xmlns:a16="http://schemas.microsoft.com/office/drawing/2014/main" val="691712867"/>
                  </a:ext>
                </a:extLst>
              </a:tr>
              <a:tr h="167175">
                <a:tc>
                  <a:txBody>
                    <a:bodyPr/>
                    <a:lstStyle/>
                    <a:p>
                      <a:pPr algn="l" fontAlgn="ctr"/>
                      <a:r>
                        <a:rPr lang="ja-JP" altLang="en-US" sz="1000" u="none" strike="noStrike" dirty="0">
                          <a:effectLst/>
                          <a:latin typeface="BIZ UDゴシック" panose="020B0400000000000000" pitchFamily="49" charset="-128"/>
                          <a:ea typeface="BIZ UDゴシック" panose="020B0400000000000000" pitchFamily="49" charset="-128"/>
                        </a:rPr>
                        <a:t>⑳災害時連携病院の指定数</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7620" marT="7620" marB="0" anchor="ctr"/>
                </a:tc>
                <a:tc>
                  <a:txBody>
                    <a:bodyPr/>
                    <a:lstStyle/>
                    <a:p>
                      <a:pPr algn="l" fontAlgn="ct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現状</a:t>
                      </a:r>
                      <a:r>
                        <a:rPr lang="en-US" altLang="ja-JP" sz="1000" u="none" strike="noStrike" dirty="0">
                          <a:effectLst/>
                          <a:latin typeface="BIZ UDゴシック" panose="020B0400000000000000" pitchFamily="49" charset="-128"/>
                          <a:ea typeface="BIZ UDゴシック" panose="020B0400000000000000" pitchFamily="49" charset="-128"/>
                        </a:rPr>
                        <a:t>〕 18</a:t>
                      </a:r>
                      <a:r>
                        <a:rPr lang="ja-JP" altLang="en-US" sz="1000" u="none" strike="noStrike" dirty="0">
                          <a:effectLst/>
                          <a:latin typeface="BIZ UDゴシック" panose="020B0400000000000000" pitchFamily="49" charset="-128"/>
                          <a:ea typeface="BIZ UDゴシック" panose="020B0400000000000000" pitchFamily="49" charset="-128"/>
                        </a:rPr>
                        <a:t> 病院　 ➠  </a:t>
                      </a:r>
                      <a:r>
                        <a:rPr lang="en-US" altLang="ja-JP" sz="1000" u="none" strike="noStrike" dirty="0">
                          <a:effectLst/>
                          <a:latin typeface="BIZ UDゴシック" panose="020B0400000000000000" pitchFamily="49" charset="-128"/>
                          <a:ea typeface="BIZ UDゴシック" panose="020B0400000000000000" pitchFamily="49" charset="-128"/>
                        </a:rPr>
                        <a:t>〔R11〕</a:t>
                      </a:r>
                      <a:r>
                        <a:rPr lang="en-US" sz="1000" u="none" strike="noStrike" dirty="0">
                          <a:effectLst/>
                          <a:latin typeface="BIZ UDゴシック" panose="020B0400000000000000" pitchFamily="49" charset="-128"/>
                          <a:ea typeface="BIZ UDゴシック" panose="020B0400000000000000" pitchFamily="49" charset="-128"/>
                        </a:rPr>
                        <a:t>　</a:t>
                      </a:r>
                      <a:r>
                        <a:rPr lang="en-US" altLang="ja-JP" sz="1000" u="none" strike="noStrike" dirty="0">
                          <a:effectLst/>
                          <a:latin typeface="BIZ UDゴシック" panose="020B0400000000000000" pitchFamily="49" charset="-128"/>
                          <a:ea typeface="BIZ UDゴシック" panose="020B0400000000000000" pitchFamily="49" charset="-128"/>
                        </a:rPr>
                        <a:t>40</a:t>
                      </a:r>
                      <a:r>
                        <a:rPr lang="ja-JP" altLang="en-US" sz="1000" u="none" strike="noStrike" dirty="0">
                          <a:effectLst/>
                          <a:latin typeface="BIZ UDゴシック" panose="020B0400000000000000" pitchFamily="49" charset="-128"/>
                          <a:ea typeface="BIZ UDゴシック" panose="020B0400000000000000" pitchFamily="49" charset="-128"/>
                        </a:rPr>
                        <a:t>病院</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7620" marT="7620" marB="0" anchor="ctr"/>
                </a:tc>
                <a:extLst>
                  <a:ext uri="{0D108BD9-81ED-4DB2-BD59-A6C34878D82A}">
                    <a16:rowId xmlns:a16="http://schemas.microsoft.com/office/drawing/2014/main" val="3901297381"/>
                  </a:ext>
                </a:extLst>
              </a:tr>
              <a:tr h="167175">
                <a:tc>
                  <a:txBody>
                    <a:bodyPr/>
                    <a:lstStyle/>
                    <a:p>
                      <a:pPr algn="l" fontAlgn="ctr"/>
                      <a:r>
                        <a:rPr lang="ja-JP" altLang="en-US" sz="1000" u="none" strike="noStrike" dirty="0">
                          <a:effectLst/>
                          <a:latin typeface="BIZ UDゴシック" panose="020B0400000000000000" pitchFamily="49" charset="-128"/>
                          <a:ea typeface="BIZ UDゴシック" panose="020B0400000000000000" pitchFamily="49" charset="-128"/>
                        </a:rPr>
                        <a:t>㉑</a:t>
                      </a:r>
                      <a:r>
                        <a:rPr lang="en-US" altLang="ja-JP" sz="1000" u="none" strike="noStrike" dirty="0">
                          <a:solidFill>
                            <a:srgbClr val="FF0000"/>
                          </a:solidFill>
                          <a:effectLst/>
                          <a:latin typeface="BIZ UDゴシック" panose="020B0400000000000000" pitchFamily="49" charset="-128"/>
                          <a:ea typeface="BIZ UDゴシック" panose="020B0400000000000000" pitchFamily="49" charset="-128"/>
                        </a:rPr>
                        <a:t>【</a:t>
                      </a:r>
                      <a:r>
                        <a:rPr lang="ja-JP" altLang="en-US" sz="1000" u="none" strike="noStrike" dirty="0">
                          <a:solidFill>
                            <a:srgbClr val="FF0000"/>
                          </a:solidFill>
                          <a:effectLst/>
                          <a:latin typeface="BIZ UDゴシック" panose="020B0400000000000000" pitchFamily="49" charset="-128"/>
                          <a:ea typeface="BIZ UDゴシック" panose="020B0400000000000000" pitchFamily="49" charset="-128"/>
                        </a:rPr>
                        <a:t>新</a:t>
                      </a:r>
                      <a:r>
                        <a:rPr lang="en-US" altLang="ja-JP" sz="1000" u="none" strike="noStrike" dirty="0">
                          <a:solidFill>
                            <a:srgbClr val="FF0000"/>
                          </a:solidFill>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病院のＢＣＰ策定率</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tc>
                  <a:txBody>
                    <a:bodyPr/>
                    <a:lstStyle/>
                    <a:p>
                      <a:pPr algn="l" fontAlgn="ct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現状</a:t>
                      </a:r>
                      <a:r>
                        <a:rPr lang="en-US" altLang="ja-JP" sz="1000" u="none" strike="noStrike" dirty="0">
                          <a:effectLst/>
                          <a:latin typeface="BIZ UDゴシック" panose="020B0400000000000000" pitchFamily="49" charset="-128"/>
                          <a:ea typeface="BIZ UDゴシック" panose="020B0400000000000000" pitchFamily="49" charset="-128"/>
                        </a:rPr>
                        <a:t>〕 39.2 </a:t>
                      </a:r>
                      <a:r>
                        <a:rPr lang="ja-JP" altLang="en-US" sz="1000" u="none" strike="noStrike" dirty="0">
                          <a:effectLst/>
                          <a:latin typeface="BIZ UDゴシック" panose="020B0400000000000000" pitchFamily="49" charset="-128"/>
                          <a:ea typeface="BIZ UDゴシック" panose="020B0400000000000000" pitchFamily="49" charset="-128"/>
                        </a:rPr>
                        <a:t>％ 　➠  </a:t>
                      </a:r>
                      <a:r>
                        <a:rPr lang="en-US" altLang="ja-JP" sz="1000" u="none" strike="noStrike" dirty="0">
                          <a:effectLst/>
                          <a:latin typeface="BIZ UDゴシック" panose="020B0400000000000000" pitchFamily="49" charset="-128"/>
                          <a:ea typeface="BIZ UDゴシック" panose="020B0400000000000000" pitchFamily="49" charset="-128"/>
                        </a:rPr>
                        <a:t>〔R11〕</a:t>
                      </a:r>
                      <a:r>
                        <a:rPr lang="en-US" sz="1000" u="none" strike="noStrike" dirty="0">
                          <a:effectLst/>
                          <a:latin typeface="BIZ UDゴシック" panose="020B0400000000000000" pitchFamily="49" charset="-128"/>
                          <a:ea typeface="BIZ UDゴシック" panose="020B0400000000000000" pitchFamily="49" charset="-128"/>
                        </a:rPr>
                        <a:t>　</a:t>
                      </a:r>
                      <a:r>
                        <a:rPr lang="en-US" altLang="ja-JP" sz="1000" u="none" strike="noStrike" dirty="0">
                          <a:effectLst/>
                          <a:latin typeface="BIZ UDゴシック" panose="020B0400000000000000" pitchFamily="49" charset="-128"/>
                          <a:ea typeface="BIZ UDゴシック" panose="020B0400000000000000" pitchFamily="49" charset="-128"/>
                        </a:rPr>
                        <a:t>65 </a:t>
                      </a:r>
                      <a:r>
                        <a:rPr lang="ja-JP" altLang="en-US" sz="1000" u="none" strike="noStrike" dirty="0">
                          <a:effectLst/>
                          <a:latin typeface="BIZ UDゴシック" panose="020B0400000000000000" pitchFamily="49" charset="-128"/>
                          <a:ea typeface="BIZ UDゴシック" panose="020B0400000000000000" pitchFamily="49" charset="-128"/>
                        </a:rPr>
                        <a:t>％</a:t>
                      </a:r>
                      <a:endParaRPr 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extLst>
                  <a:ext uri="{0D108BD9-81ED-4DB2-BD59-A6C34878D82A}">
                    <a16:rowId xmlns:a16="http://schemas.microsoft.com/office/drawing/2014/main" val="3469370462"/>
                  </a:ext>
                </a:extLst>
              </a:tr>
              <a:tr h="327188">
                <a:tc>
                  <a:txBody>
                    <a:bodyPr/>
                    <a:lstStyle/>
                    <a:p>
                      <a:pPr algn="l" fontAlgn="ctr"/>
                      <a:r>
                        <a:rPr lang="ja-JP" altLang="en-US" sz="1000" u="none" strike="noStrike" dirty="0">
                          <a:effectLst/>
                          <a:latin typeface="BIZ UDゴシック" panose="020B0400000000000000" pitchFamily="49" charset="-128"/>
                          <a:ea typeface="BIZ UDゴシック" panose="020B0400000000000000" pitchFamily="49" charset="-128"/>
                        </a:rPr>
                        <a:t>㉒</a:t>
                      </a:r>
                      <a:r>
                        <a:rPr lang="en-US" altLang="ja-JP" sz="1000" u="none" strike="noStrike" dirty="0">
                          <a:solidFill>
                            <a:srgbClr val="FF0000"/>
                          </a:solidFill>
                          <a:effectLst/>
                          <a:latin typeface="BIZ UDゴシック" panose="020B0400000000000000" pitchFamily="49" charset="-128"/>
                          <a:ea typeface="BIZ UDゴシック" panose="020B0400000000000000" pitchFamily="49" charset="-128"/>
                        </a:rPr>
                        <a:t>【</a:t>
                      </a:r>
                      <a:r>
                        <a:rPr lang="ja-JP" altLang="en-US" sz="1000" u="none" strike="noStrike" dirty="0">
                          <a:solidFill>
                            <a:srgbClr val="FF0000"/>
                          </a:solidFill>
                          <a:effectLst/>
                          <a:latin typeface="BIZ UDゴシック" panose="020B0400000000000000" pitchFamily="49" charset="-128"/>
                          <a:ea typeface="BIZ UDゴシック" panose="020B0400000000000000" pitchFamily="49" charset="-128"/>
                        </a:rPr>
                        <a:t>新</a:t>
                      </a:r>
                      <a:r>
                        <a:rPr lang="en-US" altLang="ja-JP" sz="1000" u="none" strike="noStrike" dirty="0">
                          <a:solidFill>
                            <a:srgbClr val="FF0000"/>
                          </a:solidFill>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母体・新生児搬送コーディネーターの母体</a:t>
                      </a:r>
                      <a:endParaRPr lang="en-US" altLang="ja-JP" sz="1000" u="none" strike="noStrike" dirty="0">
                        <a:effectLst/>
                        <a:latin typeface="BIZ UDゴシック" panose="020B0400000000000000" pitchFamily="49" charset="-128"/>
                        <a:ea typeface="BIZ UDゴシック" panose="020B0400000000000000" pitchFamily="49" charset="-128"/>
                      </a:endParaRPr>
                    </a:p>
                    <a:p>
                      <a:pPr algn="l" fontAlgn="ctr"/>
                      <a:r>
                        <a:rPr lang="ja-JP" altLang="en-US" sz="1000" u="none" strike="noStrike" dirty="0">
                          <a:effectLst/>
                          <a:latin typeface="BIZ UDゴシック" panose="020B0400000000000000" pitchFamily="49" charset="-128"/>
                          <a:ea typeface="BIZ UDゴシック" panose="020B0400000000000000" pitchFamily="49" charset="-128"/>
                        </a:rPr>
                        <a:t>　　　搬送調整で４回以上の受入照会を行った割合</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tc>
                  <a:txBody>
                    <a:bodyPr/>
                    <a:lstStyle/>
                    <a:p>
                      <a:pPr algn="l" fontAlgn="ct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現状</a:t>
                      </a:r>
                      <a:r>
                        <a:rPr lang="en-US" altLang="ja-JP" sz="1000" u="none" strike="noStrike" dirty="0">
                          <a:effectLst/>
                          <a:latin typeface="BIZ UDゴシック" panose="020B0400000000000000" pitchFamily="49" charset="-128"/>
                          <a:ea typeface="BIZ UDゴシック" panose="020B0400000000000000" pitchFamily="49" charset="-128"/>
                        </a:rPr>
                        <a:t>〕 18.7 </a:t>
                      </a:r>
                      <a:r>
                        <a:rPr lang="ja-JP" altLang="en-US" sz="1000" u="none" strike="noStrike" dirty="0">
                          <a:effectLst/>
                          <a:latin typeface="BIZ UDゴシック" panose="020B0400000000000000" pitchFamily="49" charset="-128"/>
                          <a:ea typeface="BIZ UDゴシック" panose="020B0400000000000000" pitchFamily="49" charset="-128"/>
                        </a:rPr>
                        <a:t>％   ➠  </a:t>
                      </a:r>
                      <a:r>
                        <a:rPr lang="en-US" altLang="ja-JP" sz="1000" u="none" strike="noStrike" dirty="0">
                          <a:effectLst/>
                          <a:latin typeface="BIZ UDゴシック" panose="020B0400000000000000" pitchFamily="49" charset="-128"/>
                          <a:ea typeface="BIZ UDゴシック" panose="020B0400000000000000" pitchFamily="49" charset="-128"/>
                        </a:rPr>
                        <a:t>〔R11〕  15 </a:t>
                      </a:r>
                      <a:r>
                        <a:rPr lang="ja-JP" altLang="en-US" sz="1000" u="none" strike="noStrike" dirty="0">
                          <a:effectLst/>
                          <a:latin typeface="BIZ UDゴシック" panose="020B0400000000000000" pitchFamily="49" charset="-128"/>
                          <a:ea typeface="BIZ UDゴシック" panose="020B0400000000000000" pitchFamily="49" charset="-128"/>
                        </a:rPr>
                        <a:t>％</a:t>
                      </a:r>
                      <a:endParaRPr 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extLst>
                  <a:ext uri="{0D108BD9-81ED-4DB2-BD59-A6C34878D82A}">
                    <a16:rowId xmlns:a16="http://schemas.microsoft.com/office/drawing/2014/main" val="14243202"/>
                  </a:ext>
                </a:extLst>
              </a:tr>
              <a:tr h="311186">
                <a:tc>
                  <a:txBody>
                    <a:bodyPr/>
                    <a:lstStyle/>
                    <a:p>
                      <a:pPr algn="l" fontAlgn="ctr"/>
                      <a:r>
                        <a:rPr lang="ja-JP" altLang="en-US" sz="1000" u="none" strike="noStrike" dirty="0">
                          <a:effectLst/>
                          <a:latin typeface="BIZ UDゴシック" panose="020B0400000000000000" pitchFamily="49" charset="-128"/>
                          <a:ea typeface="BIZ UDゴシック" panose="020B0400000000000000" pitchFamily="49" charset="-128"/>
                        </a:rPr>
                        <a:t>㉓</a:t>
                      </a:r>
                      <a:r>
                        <a:rPr lang="en-US" altLang="ja-JP" sz="1000" u="none" strike="noStrike" dirty="0">
                          <a:solidFill>
                            <a:srgbClr val="FF0000"/>
                          </a:solidFill>
                          <a:effectLst/>
                          <a:latin typeface="BIZ UDゴシック" panose="020B0400000000000000" pitchFamily="49" charset="-128"/>
                          <a:ea typeface="BIZ UDゴシック" panose="020B0400000000000000" pitchFamily="49" charset="-128"/>
                        </a:rPr>
                        <a:t>【</a:t>
                      </a:r>
                      <a:r>
                        <a:rPr lang="ja-JP" altLang="en-US" sz="1000" u="none" strike="noStrike" dirty="0">
                          <a:solidFill>
                            <a:srgbClr val="FF0000"/>
                          </a:solidFill>
                          <a:effectLst/>
                          <a:latin typeface="BIZ UDゴシック" panose="020B0400000000000000" pitchFamily="49" charset="-128"/>
                          <a:ea typeface="BIZ UDゴシック" panose="020B0400000000000000" pitchFamily="49" charset="-128"/>
                        </a:rPr>
                        <a:t>新</a:t>
                      </a:r>
                      <a:r>
                        <a:rPr lang="en-US" altLang="ja-JP" sz="1000" u="none" strike="noStrike" dirty="0">
                          <a:solidFill>
                            <a:srgbClr val="FF0000"/>
                          </a:solidFill>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ＮＩＣＵ・ＧＣＵ長期（</a:t>
                      </a:r>
                      <a:r>
                        <a:rPr lang="en-US" altLang="ja-JP" sz="1000" u="none" strike="noStrike" dirty="0">
                          <a:effectLst/>
                          <a:latin typeface="BIZ UDゴシック" panose="020B0400000000000000" pitchFamily="49" charset="-128"/>
                          <a:ea typeface="BIZ UDゴシック" panose="020B0400000000000000" pitchFamily="49" charset="-128"/>
                        </a:rPr>
                        <a:t>1</a:t>
                      </a:r>
                      <a:r>
                        <a:rPr lang="ja-JP" altLang="en-US" sz="1000" u="none" strike="noStrike" dirty="0">
                          <a:effectLst/>
                          <a:latin typeface="BIZ UDゴシック" panose="020B0400000000000000" pitchFamily="49" charset="-128"/>
                          <a:ea typeface="BIZ UDゴシック" panose="020B0400000000000000" pitchFamily="49" charset="-128"/>
                        </a:rPr>
                        <a:t>年以上</a:t>
                      </a: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入院児数</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tc>
                  <a:txBody>
                    <a:bodyPr/>
                    <a:lstStyle/>
                    <a:p>
                      <a:pPr algn="l" fontAlgn="ct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現状</a:t>
                      </a: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　　</a:t>
                      </a:r>
                      <a:r>
                        <a:rPr lang="en-US" altLang="ja-JP" sz="1000" u="none" strike="noStrike" dirty="0">
                          <a:effectLst/>
                          <a:latin typeface="BIZ UDゴシック" panose="020B0400000000000000" pitchFamily="49" charset="-128"/>
                          <a:ea typeface="BIZ UDゴシック" panose="020B0400000000000000" pitchFamily="49" charset="-128"/>
                        </a:rPr>
                        <a:t>7</a:t>
                      </a:r>
                      <a:r>
                        <a:rPr lang="ja-JP" altLang="en-US" sz="1000" u="none" strike="noStrike" dirty="0">
                          <a:effectLst/>
                          <a:latin typeface="BIZ UDゴシック" panose="020B0400000000000000" pitchFamily="49" charset="-128"/>
                          <a:ea typeface="BIZ UDゴシック" panose="020B0400000000000000" pitchFamily="49" charset="-128"/>
                        </a:rPr>
                        <a:t> 人 　➠  </a:t>
                      </a:r>
                      <a:r>
                        <a:rPr lang="en-US" altLang="ja-JP" sz="1000" u="none" strike="noStrike" dirty="0">
                          <a:effectLst/>
                          <a:latin typeface="BIZ UDゴシック" panose="020B0400000000000000" pitchFamily="49" charset="-128"/>
                          <a:ea typeface="BIZ UDゴシック" panose="020B0400000000000000" pitchFamily="49" charset="-128"/>
                        </a:rPr>
                        <a:t>〔R11〕</a:t>
                      </a:r>
                      <a:r>
                        <a:rPr lang="ja-JP" altLang="en-US" sz="1000" u="none" strike="noStrike" dirty="0">
                          <a:effectLst/>
                          <a:latin typeface="BIZ UDゴシック" panose="020B0400000000000000" pitchFamily="49" charset="-128"/>
                          <a:ea typeface="BIZ UDゴシック" panose="020B0400000000000000" pitchFamily="49" charset="-128"/>
                        </a:rPr>
                        <a:t> </a:t>
                      </a:r>
                      <a:r>
                        <a:rPr lang="en-US" altLang="ja-JP" sz="1000" u="none" strike="noStrike" dirty="0">
                          <a:effectLst/>
                          <a:latin typeface="BIZ UDゴシック" panose="020B0400000000000000" pitchFamily="49" charset="-128"/>
                          <a:ea typeface="BIZ UDゴシック" panose="020B0400000000000000" pitchFamily="49" charset="-128"/>
                        </a:rPr>
                        <a:t> 0</a:t>
                      </a:r>
                      <a:r>
                        <a:rPr lang="ja-JP" altLang="en-US" sz="1000" u="none" strike="noStrike" dirty="0">
                          <a:effectLst/>
                          <a:latin typeface="BIZ UDゴシック" panose="020B0400000000000000" pitchFamily="49" charset="-128"/>
                          <a:ea typeface="BIZ UDゴシック" panose="020B0400000000000000" pitchFamily="49" charset="-128"/>
                        </a:rPr>
                        <a:t> 人　</a:t>
                      </a:r>
                      <a:endParaRPr lang="en-US" altLang="ja-JP" sz="1000" u="none" strike="noStrike" dirty="0">
                        <a:effectLst/>
                        <a:latin typeface="BIZ UDゴシック" panose="020B0400000000000000" pitchFamily="49" charset="-128"/>
                        <a:ea typeface="BIZ UDゴシック" panose="020B0400000000000000" pitchFamily="49" charset="-128"/>
                      </a:endParaRPr>
                    </a:p>
                    <a:p>
                      <a:pPr algn="l" fontAlgn="ctr"/>
                      <a:r>
                        <a:rPr lang="ja-JP" altLang="en-US" sz="900" u="none" strike="noStrike" dirty="0">
                          <a:effectLst/>
                          <a:latin typeface="BIZ UDゴシック" panose="020B0400000000000000" pitchFamily="49" charset="-128"/>
                          <a:ea typeface="BIZ UDゴシック" panose="020B0400000000000000" pitchFamily="49" charset="-128"/>
                        </a:rPr>
                        <a:t>　　　（医療の必要性から入院が不可欠な児を除く）</a:t>
                      </a:r>
                      <a:endParaRPr lang="ja-JP" altLang="en-US" sz="9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extLst>
                  <a:ext uri="{0D108BD9-81ED-4DB2-BD59-A6C34878D82A}">
                    <a16:rowId xmlns:a16="http://schemas.microsoft.com/office/drawing/2014/main" val="2061937000"/>
                  </a:ext>
                </a:extLst>
              </a:tr>
              <a:tr h="167175">
                <a:tc>
                  <a:txBody>
                    <a:bodyPr/>
                    <a:lstStyle/>
                    <a:p>
                      <a:pPr algn="l" fontAlgn="ctr"/>
                      <a:r>
                        <a:rPr lang="ja-JP" altLang="en-US" sz="1000" u="none" strike="noStrike" dirty="0">
                          <a:effectLst/>
                          <a:latin typeface="BIZ UDゴシック" panose="020B0400000000000000" pitchFamily="49" charset="-128"/>
                          <a:ea typeface="BIZ UDゴシック" panose="020B0400000000000000" pitchFamily="49" charset="-128"/>
                        </a:rPr>
                        <a:t>㉔小児救急搬送で４回以上の受入照会を行った割合</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tc>
                  <a:txBody>
                    <a:bodyPr/>
                    <a:lstStyle/>
                    <a:p>
                      <a:pPr algn="l" fontAlgn="ct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現状</a:t>
                      </a:r>
                      <a:r>
                        <a:rPr lang="en-US" altLang="ja-JP" sz="1000" u="none" strike="noStrike" dirty="0">
                          <a:effectLst/>
                          <a:latin typeface="BIZ UDゴシック" panose="020B0400000000000000" pitchFamily="49" charset="-128"/>
                          <a:ea typeface="BIZ UDゴシック" panose="020B0400000000000000" pitchFamily="49" charset="-128"/>
                        </a:rPr>
                        <a:t>〕  2.8 </a:t>
                      </a:r>
                      <a:r>
                        <a:rPr lang="ja-JP" altLang="en-US" sz="1000" u="none" strike="noStrike" dirty="0">
                          <a:effectLst/>
                          <a:latin typeface="BIZ UDゴシック" panose="020B0400000000000000" pitchFamily="49" charset="-128"/>
                          <a:ea typeface="BIZ UDゴシック" panose="020B0400000000000000" pitchFamily="49" charset="-128"/>
                        </a:rPr>
                        <a:t>％　 ➠  </a:t>
                      </a:r>
                      <a:r>
                        <a:rPr lang="en-US" altLang="ja-JP" sz="1000" u="none" strike="noStrike" dirty="0">
                          <a:effectLst/>
                          <a:latin typeface="BIZ UDゴシック" panose="020B0400000000000000" pitchFamily="49" charset="-128"/>
                          <a:ea typeface="BIZ UDゴシック" panose="020B0400000000000000" pitchFamily="49" charset="-128"/>
                        </a:rPr>
                        <a:t>〔R11〕</a:t>
                      </a:r>
                      <a:r>
                        <a:rPr lang="ja-JP" altLang="en-US" sz="1000" u="none" strike="noStrike" dirty="0">
                          <a:effectLst/>
                          <a:latin typeface="BIZ UDゴシック" panose="020B0400000000000000" pitchFamily="49" charset="-128"/>
                          <a:ea typeface="BIZ UDゴシック" panose="020B0400000000000000" pitchFamily="49" charset="-128"/>
                        </a:rPr>
                        <a:t>　</a:t>
                      </a:r>
                      <a:r>
                        <a:rPr lang="en-US" altLang="ja-JP" sz="1000" u="none" strike="noStrike" dirty="0">
                          <a:effectLst/>
                          <a:latin typeface="BIZ UDゴシック" panose="020B0400000000000000" pitchFamily="49" charset="-128"/>
                          <a:ea typeface="BIZ UDゴシック" panose="020B0400000000000000" pitchFamily="49" charset="-128"/>
                        </a:rPr>
                        <a:t>2.0 </a:t>
                      </a:r>
                      <a:r>
                        <a:rPr lang="ja-JP" altLang="en-US" sz="1000" u="none" strike="noStrike" dirty="0">
                          <a:effectLst/>
                          <a:latin typeface="BIZ UDゴシック" panose="020B0400000000000000" pitchFamily="49" charset="-128"/>
                          <a:ea typeface="BIZ UDゴシック" panose="020B0400000000000000" pitchFamily="49" charset="-128"/>
                        </a:rPr>
                        <a:t>％</a:t>
                      </a:r>
                      <a:endParaRPr 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extLst>
                  <a:ext uri="{0D108BD9-81ED-4DB2-BD59-A6C34878D82A}">
                    <a16:rowId xmlns:a16="http://schemas.microsoft.com/office/drawing/2014/main" val="733390268"/>
                  </a:ext>
                </a:extLst>
              </a:tr>
              <a:tr h="327188">
                <a:tc>
                  <a:txBody>
                    <a:bodyPr/>
                    <a:lstStyle/>
                    <a:p>
                      <a:pPr algn="l" fontAlgn="ctr"/>
                      <a:r>
                        <a:rPr lang="ja-JP" altLang="en-US" sz="1000" u="none" strike="noStrike" dirty="0">
                          <a:effectLst/>
                          <a:latin typeface="BIZ UDゴシック" panose="020B0400000000000000" pitchFamily="49" charset="-128"/>
                          <a:ea typeface="BIZ UDゴシック" panose="020B0400000000000000" pitchFamily="49" charset="-128"/>
                        </a:rPr>
                        <a:t>㉕夜間や休日も小児救急患者に対応できる第二次</a:t>
                      </a:r>
                      <a:endParaRPr lang="en-US" altLang="ja-JP" sz="1000" u="none" strike="noStrike" dirty="0">
                        <a:effectLst/>
                        <a:latin typeface="BIZ UDゴシック" panose="020B0400000000000000" pitchFamily="49" charset="-128"/>
                        <a:ea typeface="BIZ UDゴシック" panose="020B0400000000000000" pitchFamily="49" charset="-128"/>
                      </a:endParaRPr>
                    </a:p>
                    <a:p>
                      <a:pPr algn="l" fontAlgn="ctr"/>
                      <a:r>
                        <a:rPr lang="ja-JP" altLang="en-US" sz="1000" u="none" strike="noStrike" dirty="0">
                          <a:effectLst/>
                          <a:latin typeface="BIZ UDゴシック" panose="020B0400000000000000" pitchFamily="49" charset="-128"/>
                          <a:ea typeface="BIZ UDゴシック" panose="020B0400000000000000" pitchFamily="49" charset="-128"/>
                        </a:rPr>
                        <a:t>　救急医療圏の割合</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tc>
                  <a:txBody>
                    <a:bodyPr/>
                    <a:lstStyle/>
                    <a:p>
                      <a:pPr algn="l" fontAlgn="ct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現状</a:t>
                      </a:r>
                      <a:r>
                        <a:rPr lang="en-US" altLang="ja-JP" sz="1000" u="none" strike="noStrike" dirty="0">
                          <a:effectLst/>
                          <a:latin typeface="BIZ UDゴシック" panose="020B0400000000000000" pitchFamily="49" charset="-128"/>
                          <a:ea typeface="BIZ UDゴシック" panose="020B0400000000000000" pitchFamily="49" charset="-128"/>
                        </a:rPr>
                        <a:t>〕 92.9 </a:t>
                      </a:r>
                      <a:r>
                        <a:rPr lang="ja-JP" altLang="en-US" sz="1000" u="none" strike="noStrike" dirty="0">
                          <a:effectLst/>
                          <a:latin typeface="BIZ UDゴシック" panose="020B0400000000000000" pitchFamily="49" charset="-128"/>
                          <a:ea typeface="BIZ UDゴシック" panose="020B0400000000000000" pitchFamily="49" charset="-128"/>
                        </a:rPr>
                        <a:t>％   ➠  </a:t>
                      </a:r>
                      <a:r>
                        <a:rPr lang="en-US" altLang="ja-JP" sz="1000" u="none" strike="noStrike" dirty="0">
                          <a:effectLst/>
                          <a:latin typeface="BIZ UDゴシック" panose="020B0400000000000000" pitchFamily="49" charset="-128"/>
                          <a:ea typeface="BIZ UDゴシック" panose="020B0400000000000000" pitchFamily="49" charset="-128"/>
                        </a:rPr>
                        <a:t>〔R11〕</a:t>
                      </a:r>
                      <a:r>
                        <a:rPr lang="ja-JP" altLang="en-US" sz="1000" u="none" strike="noStrike" dirty="0">
                          <a:effectLst/>
                          <a:latin typeface="BIZ UDゴシック" panose="020B0400000000000000" pitchFamily="49" charset="-128"/>
                          <a:ea typeface="BIZ UDゴシック" panose="020B0400000000000000" pitchFamily="49" charset="-128"/>
                        </a:rPr>
                        <a:t>　</a:t>
                      </a:r>
                      <a:r>
                        <a:rPr lang="en-US" altLang="ja-JP" sz="1000" u="none" strike="noStrike" dirty="0">
                          <a:effectLst/>
                          <a:latin typeface="BIZ UDゴシック" panose="020B0400000000000000" pitchFamily="49" charset="-128"/>
                          <a:ea typeface="BIZ UDゴシック" panose="020B0400000000000000" pitchFamily="49" charset="-128"/>
                        </a:rPr>
                        <a:t>100 </a:t>
                      </a:r>
                      <a:r>
                        <a:rPr lang="ja-JP" altLang="en-US" sz="1000" u="none" strike="noStrike" dirty="0">
                          <a:effectLst/>
                          <a:latin typeface="BIZ UDゴシック" panose="020B0400000000000000" pitchFamily="49" charset="-128"/>
                          <a:ea typeface="BIZ UDゴシック" panose="020B0400000000000000" pitchFamily="49" charset="-128"/>
                        </a:rPr>
                        <a:t>％</a:t>
                      </a:r>
                      <a:endParaRPr 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extLst>
                  <a:ext uri="{0D108BD9-81ED-4DB2-BD59-A6C34878D82A}">
                    <a16:rowId xmlns:a16="http://schemas.microsoft.com/office/drawing/2014/main" val="217973029"/>
                  </a:ext>
                </a:extLst>
              </a:tr>
              <a:tr h="487202">
                <a:tc>
                  <a:txBody>
                    <a:bodyPr/>
                    <a:lstStyle/>
                    <a:p>
                      <a:pPr algn="l" fontAlgn="ctr"/>
                      <a:r>
                        <a:rPr lang="ja-JP" altLang="en-US" sz="1000" u="none" strike="noStrike" dirty="0">
                          <a:effectLst/>
                          <a:latin typeface="BIZ UDゴシック" panose="020B0400000000000000" pitchFamily="49" charset="-128"/>
                          <a:ea typeface="BIZ UDゴシック" panose="020B0400000000000000" pitchFamily="49" charset="-128"/>
                        </a:rPr>
                        <a:t>㉖</a:t>
                      </a:r>
                      <a:r>
                        <a:rPr lang="en-US" altLang="ja-JP" sz="1000" u="none" strike="noStrike" dirty="0">
                          <a:solidFill>
                            <a:srgbClr val="FF0000"/>
                          </a:solidFill>
                          <a:effectLst/>
                          <a:latin typeface="BIZ UDゴシック" panose="020B0400000000000000" pitchFamily="49" charset="-128"/>
                          <a:ea typeface="BIZ UDゴシック" panose="020B0400000000000000" pitchFamily="49" charset="-128"/>
                        </a:rPr>
                        <a:t>【</a:t>
                      </a:r>
                      <a:r>
                        <a:rPr lang="ja-JP" altLang="en-US" sz="1000" u="none" strike="noStrike" dirty="0">
                          <a:solidFill>
                            <a:srgbClr val="FF0000"/>
                          </a:solidFill>
                          <a:effectLst/>
                          <a:latin typeface="BIZ UDゴシック" panose="020B0400000000000000" pitchFamily="49" charset="-128"/>
                          <a:ea typeface="BIZ UDゴシック" panose="020B0400000000000000" pitchFamily="49" charset="-128"/>
                        </a:rPr>
                        <a:t>新</a:t>
                      </a:r>
                      <a:r>
                        <a:rPr lang="en-US" altLang="ja-JP" sz="1000" u="none" strike="noStrike" dirty="0">
                          <a:solidFill>
                            <a:srgbClr val="FF0000"/>
                          </a:solidFill>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新興感染症発生時における病床の確保数</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tc>
                  <a:txBody>
                    <a:bodyPr/>
                    <a:lstStyle/>
                    <a:p>
                      <a:pPr algn="l" fontAlgn="ct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現状</a:t>
                      </a:r>
                      <a:r>
                        <a:rPr lang="en-US" altLang="ja-JP" sz="1000" u="none" strike="noStrike" dirty="0">
                          <a:effectLst/>
                          <a:latin typeface="BIZ UDゴシック" panose="020B0400000000000000" pitchFamily="49" charset="-128"/>
                          <a:ea typeface="BIZ UDゴシック" panose="020B0400000000000000" pitchFamily="49" charset="-128"/>
                        </a:rPr>
                        <a:t>〕 </a:t>
                      </a:r>
                      <a:r>
                        <a:rPr lang="ja-JP" altLang="en-US" sz="1000" u="none" strike="noStrike" dirty="0">
                          <a:effectLst/>
                          <a:latin typeface="BIZ UDゴシック" panose="020B0400000000000000" pitchFamily="49" charset="-128"/>
                          <a:ea typeface="BIZ UDゴシック" panose="020B0400000000000000" pitchFamily="49" charset="-128"/>
                        </a:rPr>
                        <a:t>０床 ➠  流行初期：</a:t>
                      </a:r>
                      <a:r>
                        <a:rPr lang="en-US" altLang="ja-JP" sz="1000" u="none" strike="noStrike" dirty="0">
                          <a:effectLst/>
                          <a:latin typeface="BIZ UDゴシック" panose="020B0400000000000000" pitchFamily="49" charset="-128"/>
                          <a:ea typeface="BIZ UDゴシック" panose="020B0400000000000000" pitchFamily="49" charset="-128"/>
                        </a:rPr>
                        <a:t>1,200 </a:t>
                      </a:r>
                      <a:r>
                        <a:rPr lang="ja-JP" altLang="en-US" sz="1000" u="none" strike="noStrike" dirty="0">
                          <a:effectLst/>
                          <a:latin typeface="BIZ UDゴシック" panose="020B0400000000000000" pitchFamily="49" charset="-128"/>
                          <a:ea typeface="BIZ UDゴシック" panose="020B0400000000000000" pitchFamily="49" charset="-128"/>
                        </a:rPr>
                        <a:t>床、流行</a:t>
                      </a:r>
                      <a:endParaRPr lang="en-US" altLang="ja-JP" sz="1000" u="none" strike="noStrike" dirty="0">
                        <a:effectLst/>
                        <a:latin typeface="BIZ UDゴシック" panose="020B0400000000000000" pitchFamily="49" charset="-128"/>
                        <a:ea typeface="BIZ UDゴシック" panose="020B0400000000000000" pitchFamily="49" charset="-128"/>
                      </a:endParaRPr>
                    </a:p>
                    <a:p>
                      <a:pPr algn="l" fontAlgn="ctr"/>
                      <a:r>
                        <a:rPr lang="ja-JP" altLang="en-US" sz="1000" u="none" strike="noStrike" dirty="0">
                          <a:effectLst/>
                          <a:latin typeface="BIZ UDゴシック" panose="020B0400000000000000" pitchFamily="49" charset="-128"/>
                          <a:ea typeface="BIZ UDゴシック" panose="020B0400000000000000" pitchFamily="49" charset="-128"/>
                        </a:rPr>
                        <a:t>初期以降：</a:t>
                      </a:r>
                      <a:r>
                        <a:rPr lang="en-US" altLang="ja-JP" sz="1000" u="none" strike="noStrike" dirty="0">
                          <a:effectLst/>
                          <a:latin typeface="BIZ UDゴシック" panose="020B0400000000000000" pitchFamily="49" charset="-128"/>
                          <a:ea typeface="BIZ UDゴシック" panose="020B0400000000000000" pitchFamily="49" charset="-128"/>
                        </a:rPr>
                        <a:t>2,000 </a:t>
                      </a:r>
                      <a:r>
                        <a:rPr lang="ja-JP" altLang="en-US" sz="1000" u="none" strike="noStrike" dirty="0">
                          <a:effectLst/>
                          <a:latin typeface="BIZ UDゴシック" panose="020B0400000000000000" pitchFamily="49" charset="-128"/>
                          <a:ea typeface="BIZ UDゴシック" panose="020B0400000000000000" pitchFamily="49" charset="-128"/>
                        </a:rPr>
                        <a:t>床（令和</a:t>
                      </a:r>
                      <a:r>
                        <a:rPr lang="en-US" altLang="ja-JP" sz="1000" u="none" strike="noStrike" dirty="0">
                          <a:effectLst/>
                          <a:latin typeface="BIZ UDゴシック" panose="020B0400000000000000" pitchFamily="49" charset="-128"/>
                          <a:ea typeface="BIZ UDゴシック" panose="020B0400000000000000" pitchFamily="49" charset="-128"/>
                        </a:rPr>
                        <a:t>6</a:t>
                      </a:r>
                      <a:r>
                        <a:rPr lang="ja-JP" altLang="en-US" sz="1000" u="none" strike="noStrike" dirty="0">
                          <a:effectLst/>
                          <a:latin typeface="BIZ UDゴシック" panose="020B0400000000000000" pitchFamily="49" charset="-128"/>
                          <a:ea typeface="BIZ UDゴシック" panose="020B0400000000000000" pitchFamily="49" charset="-128"/>
                        </a:rPr>
                        <a:t>年</a:t>
                      </a:r>
                      <a:r>
                        <a:rPr lang="en-US" altLang="ja-JP" sz="1000" u="none" strike="noStrike" dirty="0">
                          <a:effectLst/>
                          <a:latin typeface="BIZ UDゴシック" panose="020B0400000000000000" pitchFamily="49" charset="-128"/>
                          <a:ea typeface="BIZ UDゴシック" panose="020B0400000000000000" pitchFamily="49" charset="-128"/>
                        </a:rPr>
                        <a:t>9</a:t>
                      </a:r>
                      <a:r>
                        <a:rPr lang="ja-JP" altLang="en-US" sz="1000" u="none" strike="noStrike" dirty="0">
                          <a:effectLst/>
                          <a:latin typeface="BIZ UDゴシック" panose="020B0400000000000000" pitchFamily="49" charset="-128"/>
                          <a:ea typeface="BIZ UDゴシック" panose="020B0400000000000000" pitchFamily="49" charset="-128"/>
                        </a:rPr>
                        <a:t>月までに確保し、その後確保数を維持する）　 </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extLst>
                  <a:ext uri="{0D108BD9-81ED-4DB2-BD59-A6C34878D82A}">
                    <a16:rowId xmlns:a16="http://schemas.microsoft.com/office/drawing/2014/main" val="226590194"/>
                  </a:ext>
                </a:extLst>
              </a:tr>
              <a:tr h="167175">
                <a:tc>
                  <a:txBody>
                    <a:bodyPr/>
                    <a:lstStyle/>
                    <a:p>
                      <a:pPr algn="l" fontAlgn="ctr"/>
                      <a:r>
                        <a:rPr lang="ja-JP" altLang="en-US" sz="1000" u="none" strike="noStrike" dirty="0">
                          <a:effectLst/>
                          <a:latin typeface="BIZ UDゴシック" panose="020B0400000000000000" pitchFamily="49" charset="-128"/>
                          <a:ea typeface="BIZ UDゴシック" panose="020B0400000000000000" pitchFamily="49" charset="-128"/>
                        </a:rPr>
                        <a:t>㉗</a:t>
                      </a:r>
                      <a:r>
                        <a:rPr lang="zh-TW" altLang="en-US" sz="1000" u="none" strike="noStrike" dirty="0">
                          <a:effectLst/>
                          <a:latin typeface="BIZ UDゴシック" panose="020B0400000000000000" pitchFamily="49" charset="-128"/>
                          <a:ea typeface="BIZ UDゴシック" panose="020B0400000000000000" pitchFamily="49" charset="-128"/>
                        </a:rPr>
                        <a:t>感染症専門研修受講者数</a:t>
                      </a:r>
                      <a:endParaRPr lang="zh-TW"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tc>
                  <a:txBody>
                    <a:bodyPr/>
                    <a:lstStyle/>
                    <a:p>
                      <a:pPr algn="l" fontAlgn="ct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現状</a:t>
                      </a:r>
                      <a:r>
                        <a:rPr lang="en-US" altLang="ja-JP" sz="1000" u="none" strike="noStrike" dirty="0">
                          <a:effectLst/>
                          <a:latin typeface="BIZ UDゴシック" panose="020B0400000000000000" pitchFamily="49" charset="-128"/>
                          <a:ea typeface="BIZ UDゴシック" panose="020B0400000000000000" pitchFamily="49" charset="-128"/>
                        </a:rPr>
                        <a:t>〕 </a:t>
                      </a:r>
                      <a:r>
                        <a:rPr lang="ja-JP" altLang="en-US" sz="1000" u="none" strike="noStrike" dirty="0">
                          <a:effectLst/>
                          <a:latin typeface="BIZ UDゴシック" panose="020B0400000000000000" pitchFamily="49" charset="-128"/>
                          <a:ea typeface="BIZ UDゴシック" panose="020B0400000000000000" pitchFamily="49" charset="-128"/>
                        </a:rPr>
                        <a:t>  </a:t>
                      </a:r>
                      <a:r>
                        <a:rPr lang="en-US" altLang="ja-JP" sz="1000" u="none" strike="noStrike" dirty="0">
                          <a:effectLst/>
                          <a:latin typeface="BIZ UDゴシック" panose="020B0400000000000000" pitchFamily="49" charset="-128"/>
                          <a:ea typeface="BIZ UDゴシック" panose="020B0400000000000000" pitchFamily="49" charset="-128"/>
                        </a:rPr>
                        <a:t>114 </a:t>
                      </a:r>
                      <a:r>
                        <a:rPr lang="ja-JP" altLang="en-US" sz="1000" u="none" strike="noStrike" dirty="0">
                          <a:effectLst/>
                          <a:latin typeface="BIZ UDゴシック" panose="020B0400000000000000" pitchFamily="49" charset="-128"/>
                          <a:ea typeface="BIZ UDゴシック" panose="020B0400000000000000" pitchFamily="49" charset="-128"/>
                        </a:rPr>
                        <a:t>人  ➠  </a:t>
                      </a:r>
                      <a:r>
                        <a:rPr lang="en-US" altLang="ja-JP" sz="1000" u="none" strike="noStrike" dirty="0">
                          <a:effectLst/>
                          <a:latin typeface="BIZ UDゴシック" panose="020B0400000000000000" pitchFamily="49" charset="-128"/>
                          <a:ea typeface="BIZ UDゴシック" panose="020B0400000000000000" pitchFamily="49" charset="-128"/>
                        </a:rPr>
                        <a:t>〔R8〕</a:t>
                      </a:r>
                      <a:r>
                        <a:rPr lang="ja-JP" altLang="en-US" sz="1000" u="none" strike="noStrike" dirty="0">
                          <a:effectLst/>
                          <a:latin typeface="BIZ UDゴシック" panose="020B0400000000000000" pitchFamily="49" charset="-128"/>
                          <a:ea typeface="BIZ UDゴシック" panose="020B0400000000000000" pitchFamily="49" charset="-128"/>
                        </a:rPr>
                        <a:t>　 </a:t>
                      </a:r>
                      <a:r>
                        <a:rPr lang="en-US" altLang="ja-JP" sz="1000" u="none" strike="noStrike" dirty="0">
                          <a:effectLst/>
                          <a:latin typeface="BIZ UDゴシック" panose="020B0400000000000000" pitchFamily="49" charset="-128"/>
                          <a:ea typeface="BIZ UDゴシック" panose="020B0400000000000000" pitchFamily="49" charset="-128"/>
                        </a:rPr>
                        <a:t>542</a:t>
                      </a:r>
                      <a:r>
                        <a:rPr lang="en-US" sz="1000" u="none" strike="noStrike" dirty="0">
                          <a:effectLst/>
                          <a:latin typeface="BIZ UDゴシック" panose="020B0400000000000000" pitchFamily="49" charset="-128"/>
                          <a:ea typeface="BIZ UDゴシック" panose="020B0400000000000000" pitchFamily="49" charset="-128"/>
                        </a:rPr>
                        <a:t> </a:t>
                      </a:r>
                      <a:r>
                        <a:rPr lang="ja-JP" altLang="en-US" sz="1000" u="none" strike="noStrike" dirty="0">
                          <a:effectLst/>
                          <a:latin typeface="BIZ UDゴシック" panose="020B0400000000000000" pitchFamily="49" charset="-128"/>
                          <a:ea typeface="BIZ UDゴシック" panose="020B0400000000000000" pitchFamily="49" charset="-128"/>
                        </a:rPr>
                        <a:t>人　</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extLst>
                  <a:ext uri="{0D108BD9-81ED-4DB2-BD59-A6C34878D82A}">
                    <a16:rowId xmlns:a16="http://schemas.microsoft.com/office/drawing/2014/main" val="3919182868"/>
                  </a:ext>
                </a:extLst>
              </a:tr>
              <a:tr h="487202">
                <a:tc>
                  <a:txBody>
                    <a:bodyPr/>
                    <a:lstStyle/>
                    <a:p>
                      <a:pPr algn="l" fontAlgn="ctr"/>
                      <a:r>
                        <a:rPr lang="ja-JP" altLang="en-US" sz="1000" u="none" strike="noStrike" dirty="0">
                          <a:effectLst/>
                          <a:latin typeface="BIZ UDゴシック" panose="020B0400000000000000" pitchFamily="49" charset="-128"/>
                          <a:ea typeface="BIZ UDゴシック" panose="020B0400000000000000" pitchFamily="49" charset="-128"/>
                        </a:rPr>
                        <a:t>㉘訪問診療を実施する医療機関数</a:t>
                      </a:r>
                      <a:endParaRPr lang="en-US" altLang="ja-JP" sz="1000" u="none" strike="noStrike" dirty="0">
                        <a:effectLst/>
                        <a:latin typeface="BIZ UDゴシック" panose="020B0400000000000000" pitchFamily="49" charset="-128"/>
                        <a:ea typeface="BIZ UDゴシック" panose="020B0400000000000000" pitchFamily="49" charset="-128"/>
                      </a:endParaRPr>
                    </a:p>
                    <a:p>
                      <a:pPr algn="l" fontAlgn="ctr"/>
                      <a:r>
                        <a:rPr lang="ja-JP" altLang="en-US" sz="1000" u="none" strike="noStrike" dirty="0">
                          <a:effectLst/>
                          <a:latin typeface="BIZ UDゴシック" panose="020B0400000000000000" pitchFamily="49" charset="-128"/>
                          <a:ea typeface="BIZ UDゴシック" panose="020B0400000000000000" pitchFamily="49" charset="-128"/>
                        </a:rPr>
                        <a:t> （在宅時医学総合管理料及び施設入居時等医学</a:t>
                      </a:r>
                      <a:endParaRPr lang="en-US" altLang="ja-JP" sz="1000" u="none" strike="noStrike" dirty="0">
                        <a:effectLst/>
                        <a:latin typeface="BIZ UDゴシック" panose="020B0400000000000000" pitchFamily="49" charset="-128"/>
                        <a:ea typeface="BIZ UDゴシック" panose="020B0400000000000000" pitchFamily="49" charset="-128"/>
                      </a:endParaRPr>
                    </a:p>
                    <a:p>
                      <a:pPr algn="l" fontAlgn="ctr"/>
                      <a:r>
                        <a:rPr lang="ja-JP" altLang="en-US" sz="1000" u="none" strike="noStrike" dirty="0">
                          <a:effectLst/>
                          <a:latin typeface="BIZ UDゴシック" panose="020B0400000000000000" pitchFamily="49" charset="-128"/>
                          <a:ea typeface="BIZ UDゴシック" panose="020B0400000000000000" pitchFamily="49" charset="-128"/>
                        </a:rPr>
                        <a:t>  総合管理料の届出医療機関数）</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tc>
                  <a:txBody>
                    <a:bodyPr/>
                    <a:lstStyle/>
                    <a:p>
                      <a:pPr algn="l" fontAlgn="ct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現状</a:t>
                      </a:r>
                      <a:r>
                        <a:rPr lang="en-US" altLang="ja-JP" sz="1000" u="none" strike="noStrike" dirty="0">
                          <a:effectLst/>
                          <a:latin typeface="BIZ UDゴシック" panose="020B0400000000000000" pitchFamily="49" charset="-128"/>
                          <a:ea typeface="BIZ UDゴシック" panose="020B0400000000000000" pitchFamily="49" charset="-128"/>
                        </a:rPr>
                        <a:t>〕 894</a:t>
                      </a:r>
                      <a:r>
                        <a:rPr lang="ja-JP" altLang="en-US" sz="1000" u="none" strike="noStrike" dirty="0">
                          <a:effectLst/>
                          <a:latin typeface="BIZ UDゴシック" panose="020B0400000000000000" pitchFamily="49" charset="-128"/>
                          <a:ea typeface="BIZ UDゴシック" panose="020B0400000000000000" pitchFamily="49" charset="-128"/>
                        </a:rPr>
                        <a:t> </a:t>
                      </a:r>
                      <a:r>
                        <a:rPr lang="ja-JP" altLang="en-US" sz="1000" u="none" strike="noStrike" dirty="0" err="1">
                          <a:effectLst/>
                          <a:latin typeface="BIZ UDゴシック" panose="020B0400000000000000" pitchFamily="49" charset="-128"/>
                          <a:ea typeface="BIZ UDゴシック" panose="020B0400000000000000" pitchFamily="49" charset="-128"/>
                        </a:rPr>
                        <a:t>か</a:t>
                      </a:r>
                      <a:r>
                        <a:rPr lang="ja-JP" altLang="en-US" sz="1000" u="none" strike="noStrike" dirty="0">
                          <a:effectLst/>
                          <a:latin typeface="BIZ UDゴシック" panose="020B0400000000000000" pitchFamily="49" charset="-128"/>
                          <a:ea typeface="BIZ UDゴシック" panose="020B0400000000000000" pitchFamily="49" charset="-128"/>
                        </a:rPr>
                        <a:t>所  ➠  </a:t>
                      </a:r>
                      <a:r>
                        <a:rPr lang="en-US" altLang="ja-JP" sz="1000" u="none" strike="noStrike" dirty="0">
                          <a:effectLst/>
                          <a:latin typeface="BIZ UDゴシック" panose="020B0400000000000000" pitchFamily="49" charset="-128"/>
                          <a:ea typeface="BIZ UDゴシック" panose="020B0400000000000000" pitchFamily="49" charset="-128"/>
                        </a:rPr>
                        <a:t>〔R8〕</a:t>
                      </a:r>
                      <a:r>
                        <a:rPr lang="ja-JP" altLang="en-US" sz="1000" u="none" strike="noStrike" dirty="0">
                          <a:effectLst/>
                          <a:latin typeface="BIZ UDゴシック" panose="020B0400000000000000" pitchFamily="49" charset="-128"/>
                          <a:ea typeface="BIZ UDゴシック" panose="020B0400000000000000" pitchFamily="49" charset="-128"/>
                        </a:rPr>
                        <a:t> </a:t>
                      </a:r>
                      <a:r>
                        <a:rPr lang="en-US" altLang="ja-JP" sz="1000" u="none" strike="noStrike" dirty="0">
                          <a:effectLst/>
                          <a:latin typeface="BIZ UDゴシック" panose="020B0400000000000000" pitchFamily="49" charset="-128"/>
                          <a:ea typeface="BIZ UDゴシック" panose="020B0400000000000000" pitchFamily="49" charset="-128"/>
                        </a:rPr>
                        <a:t>1,000</a:t>
                      </a:r>
                      <a:r>
                        <a:rPr lang="ja-JP" altLang="en-US" sz="1000" u="none" strike="noStrike" dirty="0">
                          <a:effectLst/>
                          <a:latin typeface="BIZ UDゴシック" panose="020B0400000000000000" pitchFamily="49" charset="-128"/>
                          <a:ea typeface="BIZ UDゴシック" panose="020B0400000000000000" pitchFamily="49" charset="-128"/>
                        </a:rPr>
                        <a:t> </a:t>
                      </a:r>
                      <a:r>
                        <a:rPr lang="ja-JP" altLang="en-US" sz="1000" u="none" strike="noStrike" dirty="0" err="1">
                          <a:effectLst/>
                          <a:latin typeface="BIZ UDゴシック" panose="020B0400000000000000" pitchFamily="49" charset="-128"/>
                          <a:ea typeface="BIZ UDゴシック" panose="020B0400000000000000" pitchFamily="49" charset="-128"/>
                        </a:rPr>
                        <a:t>か</a:t>
                      </a:r>
                      <a:r>
                        <a:rPr lang="ja-JP" altLang="en-US" sz="1000" u="none" strike="noStrike" dirty="0">
                          <a:effectLst/>
                          <a:latin typeface="BIZ UDゴシック" panose="020B0400000000000000" pitchFamily="49" charset="-128"/>
                          <a:ea typeface="BIZ UDゴシック" panose="020B0400000000000000" pitchFamily="49" charset="-128"/>
                        </a:rPr>
                        <a:t>所　  </a:t>
                      </a:r>
                      <a:endParaRPr lang="en-US" altLang="ja-JP" sz="1000" u="none" strike="noStrike" dirty="0">
                        <a:effectLst/>
                        <a:latin typeface="BIZ UDゴシック" panose="020B0400000000000000" pitchFamily="49" charset="-128"/>
                        <a:ea typeface="BIZ UDゴシック" panose="020B0400000000000000" pitchFamily="49" charset="-128"/>
                      </a:endParaRPr>
                    </a:p>
                    <a:p>
                      <a:pPr algn="l" fontAlgn="ctr"/>
                      <a:r>
                        <a:rPr lang="ja-JP" altLang="en-US" sz="1000" u="none" strike="noStrike" dirty="0">
                          <a:effectLst/>
                          <a:latin typeface="BIZ UDゴシック" panose="020B0400000000000000" pitchFamily="49" charset="-128"/>
                          <a:ea typeface="BIZ UDゴシック" panose="020B0400000000000000" pitchFamily="49" charset="-128"/>
                        </a:rPr>
                        <a:t>　　　　　　　　　 ➠  </a:t>
                      </a:r>
                      <a:r>
                        <a:rPr lang="en-US" altLang="ja-JP" sz="1000" u="none" strike="noStrike" dirty="0">
                          <a:effectLst/>
                          <a:latin typeface="BIZ UDゴシック" panose="020B0400000000000000" pitchFamily="49" charset="-128"/>
                          <a:ea typeface="BIZ UDゴシック" panose="020B0400000000000000" pitchFamily="49" charset="-128"/>
                        </a:rPr>
                        <a:t>〔R11〕1,080</a:t>
                      </a:r>
                      <a:r>
                        <a:rPr lang="ja-JP" altLang="en-US" sz="1000" u="none" strike="noStrike" dirty="0">
                          <a:effectLst/>
                          <a:latin typeface="BIZ UDゴシック" panose="020B0400000000000000" pitchFamily="49" charset="-128"/>
                          <a:ea typeface="BIZ UDゴシック" panose="020B0400000000000000" pitchFamily="49" charset="-128"/>
                        </a:rPr>
                        <a:t> </a:t>
                      </a:r>
                      <a:r>
                        <a:rPr lang="ja-JP" altLang="en-US" sz="1000" u="none" strike="noStrike" dirty="0" err="1">
                          <a:effectLst/>
                          <a:latin typeface="BIZ UDゴシック" panose="020B0400000000000000" pitchFamily="49" charset="-128"/>
                          <a:ea typeface="BIZ UDゴシック" panose="020B0400000000000000" pitchFamily="49" charset="-128"/>
                        </a:rPr>
                        <a:t>か</a:t>
                      </a:r>
                      <a:r>
                        <a:rPr lang="ja-JP" altLang="en-US" sz="1000" u="none" strike="noStrike" dirty="0">
                          <a:effectLst/>
                          <a:latin typeface="BIZ UDゴシック" panose="020B0400000000000000" pitchFamily="49" charset="-128"/>
                          <a:ea typeface="BIZ UDゴシック" panose="020B0400000000000000" pitchFamily="49" charset="-128"/>
                        </a:rPr>
                        <a:t>所</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extLst>
                  <a:ext uri="{0D108BD9-81ED-4DB2-BD59-A6C34878D82A}">
                    <a16:rowId xmlns:a16="http://schemas.microsoft.com/office/drawing/2014/main" val="611603178"/>
                  </a:ext>
                </a:extLst>
              </a:tr>
              <a:tr h="327188">
                <a:tc>
                  <a:txBody>
                    <a:bodyPr/>
                    <a:lstStyle/>
                    <a:p>
                      <a:pPr algn="l" fontAlgn="ctr"/>
                      <a:r>
                        <a:rPr lang="ja-JP" altLang="en-US" sz="1000" u="none" strike="noStrike" dirty="0">
                          <a:effectLst/>
                          <a:latin typeface="BIZ UDゴシック" panose="020B0400000000000000" pitchFamily="49" charset="-128"/>
                          <a:ea typeface="BIZ UDゴシック" panose="020B0400000000000000" pitchFamily="49" charset="-128"/>
                        </a:rPr>
                        <a:t>㉙訪問看護ステーションに従事する訪問看護職員数</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tc>
                  <a:txBody>
                    <a:bodyPr/>
                    <a:lstStyle/>
                    <a:p>
                      <a:pPr algn="l" fontAlgn="ct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現状</a:t>
                      </a:r>
                      <a:r>
                        <a:rPr lang="en-US" altLang="ja-JP" sz="1000" u="none" strike="noStrike" dirty="0">
                          <a:effectLst/>
                          <a:latin typeface="BIZ UDゴシック" panose="020B0400000000000000" pitchFamily="49" charset="-128"/>
                          <a:ea typeface="BIZ UDゴシック" panose="020B0400000000000000" pitchFamily="49" charset="-128"/>
                        </a:rPr>
                        <a:t>〕 3,280</a:t>
                      </a:r>
                      <a:r>
                        <a:rPr lang="ja-JP" altLang="en-US" sz="1000" u="none" strike="noStrike" dirty="0">
                          <a:effectLst/>
                          <a:latin typeface="BIZ UDゴシック" panose="020B0400000000000000" pitchFamily="49" charset="-128"/>
                          <a:ea typeface="BIZ UDゴシック" panose="020B0400000000000000" pitchFamily="49" charset="-128"/>
                        </a:rPr>
                        <a:t> 人　➠  </a:t>
                      </a:r>
                      <a:r>
                        <a:rPr lang="en-US" altLang="ja-JP" sz="1000" u="none" strike="noStrike" dirty="0">
                          <a:effectLst/>
                          <a:latin typeface="BIZ UDゴシック" panose="020B0400000000000000" pitchFamily="49" charset="-128"/>
                          <a:ea typeface="BIZ UDゴシック" panose="020B0400000000000000" pitchFamily="49" charset="-128"/>
                        </a:rPr>
                        <a:t>〔R8〕</a:t>
                      </a:r>
                      <a:r>
                        <a:rPr lang="ja-JP" altLang="en-US" sz="1000" u="none" strike="noStrike" dirty="0">
                          <a:effectLst/>
                          <a:latin typeface="BIZ UDゴシック" panose="020B0400000000000000" pitchFamily="49" charset="-128"/>
                          <a:ea typeface="BIZ UDゴシック" panose="020B0400000000000000" pitchFamily="49" charset="-128"/>
                        </a:rPr>
                        <a:t> </a:t>
                      </a:r>
                      <a:r>
                        <a:rPr lang="en-US" altLang="ja-JP" sz="1000" u="none" strike="noStrike" dirty="0">
                          <a:effectLst/>
                          <a:latin typeface="BIZ UDゴシック" panose="020B0400000000000000" pitchFamily="49" charset="-128"/>
                          <a:ea typeface="BIZ UDゴシック" panose="020B0400000000000000" pitchFamily="49" charset="-128"/>
                        </a:rPr>
                        <a:t>4,005</a:t>
                      </a:r>
                      <a:r>
                        <a:rPr lang="en-US" sz="1000" u="none" strike="noStrike" dirty="0">
                          <a:effectLst/>
                          <a:latin typeface="BIZ UDゴシック" panose="020B0400000000000000" pitchFamily="49" charset="-128"/>
                          <a:ea typeface="BIZ UDゴシック" panose="020B0400000000000000" pitchFamily="49" charset="-128"/>
                        </a:rPr>
                        <a:t> </a:t>
                      </a:r>
                      <a:r>
                        <a:rPr lang="ja-JP" altLang="en-US" sz="1000" u="none" strike="noStrike" dirty="0">
                          <a:effectLst/>
                          <a:latin typeface="BIZ UDゴシック" panose="020B0400000000000000" pitchFamily="49" charset="-128"/>
                          <a:ea typeface="BIZ UDゴシック" panose="020B0400000000000000" pitchFamily="49" charset="-128"/>
                        </a:rPr>
                        <a:t>人　    </a:t>
                      </a:r>
                      <a:endParaRPr lang="en-US" altLang="ja-JP" sz="1000" u="none" strike="noStrike" dirty="0">
                        <a:effectLst/>
                        <a:latin typeface="BIZ UDゴシック" panose="020B0400000000000000" pitchFamily="49" charset="-128"/>
                        <a:ea typeface="BIZ UDゴシック" panose="020B0400000000000000" pitchFamily="49" charset="-128"/>
                      </a:endParaRPr>
                    </a:p>
                    <a:p>
                      <a:pPr algn="l" fontAlgn="ctr"/>
                      <a:r>
                        <a:rPr lang="ja-JP" altLang="en-US" sz="1000" u="none" strike="noStrike" dirty="0">
                          <a:effectLst/>
                          <a:latin typeface="BIZ UDゴシック" panose="020B0400000000000000" pitchFamily="49" charset="-128"/>
                          <a:ea typeface="BIZ UDゴシック" panose="020B0400000000000000" pitchFamily="49" charset="-128"/>
                        </a:rPr>
                        <a:t>　　　　　　　　 　➠　</a:t>
                      </a:r>
                      <a:r>
                        <a:rPr lang="en-US" altLang="ja-JP" sz="1000" u="none" strike="noStrike" dirty="0">
                          <a:effectLst/>
                          <a:latin typeface="BIZ UDゴシック" panose="020B0400000000000000" pitchFamily="49" charset="-128"/>
                          <a:ea typeface="BIZ UDゴシック" panose="020B0400000000000000" pitchFamily="49" charset="-128"/>
                        </a:rPr>
                        <a:t>〔R10〕4,300 </a:t>
                      </a:r>
                      <a:r>
                        <a:rPr lang="ja-JP" altLang="en-US" sz="1000" u="none" strike="noStrike" dirty="0">
                          <a:effectLst/>
                          <a:latin typeface="BIZ UDゴシック" panose="020B0400000000000000" pitchFamily="49" charset="-128"/>
                          <a:ea typeface="BIZ UDゴシック" panose="020B0400000000000000" pitchFamily="49" charset="-128"/>
                        </a:rPr>
                        <a:t>人</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extLst>
                  <a:ext uri="{0D108BD9-81ED-4DB2-BD59-A6C34878D82A}">
                    <a16:rowId xmlns:a16="http://schemas.microsoft.com/office/drawing/2014/main" val="535560935"/>
                  </a:ext>
                </a:extLst>
              </a:tr>
              <a:tr h="167175">
                <a:tc>
                  <a:txBody>
                    <a:bodyPr/>
                    <a:lstStyle/>
                    <a:p>
                      <a:pPr algn="l" fontAlgn="ctr"/>
                      <a:r>
                        <a:rPr lang="ja-JP" altLang="en-US" sz="1000" u="none" strike="noStrike" dirty="0">
                          <a:effectLst/>
                          <a:latin typeface="BIZ UDゴシック" panose="020B0400000000000000" pitchFamily="49" charset="-128"/>
                          <a:ea typeface="BIZ UDゴシック" panose="020B0400000000000000" pitchFamily="49" charset="-128"/>
                        </a:rPr>
                        <a:t>㉚地域連携薬局の認定を取得した薬局数</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tc>
                  <a:txBody>
                    <a:bodyPr/>
                    <a:lstStyle/>
                    <a:p>
                      <a:pPr algn="l" fontAlgn="ct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現状</a:t>
                      </a:r>
                      <a:r>
                        <a:rPr lang="en-US" altLang="ja-JP" sz="1000" u="none" strike="noStrike" dirty="0">
                          <a:effectLst/>
                          <a:latin typeface="BIZ UDゴシック" panose="020B0400000000000000" pitchFamily="49" charset="-128"/>
                          <a:ea typeface="BIZ UDゴシック" panose="020B0400000000000000" pitchFamily="49" charset="-128"/>
                        </a:rPr>
                        <a:t>〕 227</a:t>
                      </a:r>
                      <a:r>
                        <a:rPr lang="ja-JP" altLang="en-US" sz="1000" u="none" strike="noStrike" dirty="0">
                          <a:effectLst/>
                          <a:latin typeface="BIZ UDゴシック" panose="020B0400000000000000" pitchFamily="49" charset="-128"/>
                          <a:ea typeface="BIZ UDゴシック" panose="020B0400000000000000" pitchFamily="49" charset="-128"/>
                        </a:rPr>
                        <a:t> 薬局  ➠  </a:t>
                      </a:r>
                      <a:r>
                        <a:rPr lang="en-US" altLang="ja-JP" sz="1000" u="none" strike="noStrike" dirty="0">
                          <a:effectLst/>
                          <a:latin typeface="BIZ UDゴシック" panose="020B0400000000000000" pitchFamily="49" charset="-128"/>
                          <a:ea typeface="BIZ UDゴシック" panose="020B0400000000000000" pitchFamily="49" charset="-128"/>
                        </a:rPr>
                        <a:t>〔R8〕</a:t>
                      </a:r>
                      <a:r>
                        <a:rPr lang="en-US" sz="1000" u="none" strike="noStrike" dirty="0">
                          <a:effectLst/>
                          <a:latin typeface="BIZ UDゴシック" panose="020B0400000000000000" pitchFamily="49" charset="-128"/>
                          <a:ea typeface="BIZ UDゴシック" panose="020B0400000000000000" pitchFamily="49" charset="-128"/>
                        </a:rPr>
                        <a:t>　 </a:t>
                      </a:r>
                      <a:r>
                        <a:rPr lang="en-US" altLang="ja-JP" sz="1000" u="none" strike="noStrike" dirty="0">
                          <a:effectLst/>
                          <a:latin typeface="BIZ UDゴシック" panose="020B0400000000000000" pitchFamily="49" charset="-128"/>
                          <a:ea typeface="BIZ UDゴシック" panose="020B0400000000000000" pitchFamily="49" charset="-128"/>
                        </a:rPr>
                        <a:t>800</a:t>
                      </a:r>
                      <a:r>
                        <a:rPr lang="en-US" sz="1000" u="none" strike="noStrike" dirty="0">
                          <a:effectLst/>
                          <a:latin typeface="BIZ UDゴシック" panose="020B0400000000000000" pitchFamily="49" charset="-128"/>
                          <a:ea typeface="BIZ UDゴシック" panose="020B0400000000000000" pitchFamily="49" charset="-128"/>
                        </a:rPr>
                        <a:t> </a:t>
                      </a:r>
                      <a:r>
                        <a:rPr lang="ja-JP" altLang="en-US" sz="1000" u="none" strike="noStrike" dirty="0">
                          <a:effectLst/>
                          <a:latin typeface="BIZ UDゴシック" panose="020B0400000000000000" pitchFamily="49" charset="-128"/>
                          <a:ea typeface="BIZ UDゴシック" panose="020B0400000000000000" pitchFamily="49" charset="-128"/>
                        </a:rPr>
                        <a:t>薬局</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extLst>
                  <a:ext uri="{0D108BD9-81ED-4DB2-BD59-A6C34878D82A}">
                    <a16:rowId xmlns:a16="http://schemas.microsoft.com/office/drawing/2014/main" val="1910918230"/>
                  </a:ext>
                </a:extLst>
              </a:tr>
              <a:tr h="327188">
                <a:tc>
                  <a:txBody>
                    <a:bodyPr/>
                    <a:lstStyle/>
                    <a:p>
                      <a:pPr algn="l" fontAlgn="ctr"/>
                      <a:r>
                        <a:rPr lang="ja-JP" altLang="en-US" sz="1000" u="none" strike="noStrike" dirty="0">
                          <a:effectLst/>
                          <a:latin typeface="BIZ UDゴシック" panose="020B0400000000000000" pitchFamily="49" charset="-128"/>
                          <a:ea typeface="BIZ UDゴシック" panose="020B0400000000000000" pitchFamily="49" charset="-128"/>
                        </a:rPr>
                        <a:t>㉛「患者さんのための３つの宣言」実践登録</a:t>
                      </a:r>
                      <a:endParaRPr lang="en-US" altLang="ja-JP" sz="1000" u="none" strike="noStrike" dirty="0">
                        <a:effectLst/>
                        <a:latin typeface="BIZ UDゴシック" panose="020B0400000000000000" pitchFamily="49" charset="-128"/>
                        <a:ea typeface="BIZ UDゴシック" panose="020B0400000000000000" pitchFamily="49" charset="-128"/>
                      </a:endParaRPr>
                    </a:p>
                    <a:p>
                      <a:pPr algn="l" fontAlgn="ctr"/>
                      <a:r>
                        <a:rPr lang="ja-JP" altLang="en-US" sz="1000" u="none" strike="noStrike" dirty="0">
                          <a:effectLst/>
                          <a:latin typeface="BIZ UDゴシック" panose="020B0400000000000000" pitchFamily="49" charset="-128"/>
                          <a:ea typeface="BIZ UDゴシック" panose="020B0400000000000000" pitchFamily="49" charset="-128"/>
                        </a:rPr>
                        <a:t>　医療機関の割合</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tc>
                  <a:txBody>
                    <a:bodyPr/>
                    <a:lstStyle/>
                    <a:p>
                      <a:pPr algn="l" fontAlgn="ct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現状</a:t>
                      </a: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　</a:t>
                      </a:r>
                      <a:r>
                        <a:rPr lang="en-US" altLang="ja-JP" sz="1000" u="none" strike="noStrike" dirty="0">
                          <a:effectLst/>
                          <a:latin typeface="BIZ UDゴシック" panose="020B0400000000000000" pitchFamily="49" charset="-128"/>
                          <a:ea typeface="BIZ UDゴシック" panose="020B0400000000000000" pitchFamily="49" charset="-128"/>
                        </a:rPr>
                        <a:t>57.8 </a:t>
                      </a:r>
                      <a:r>
                        <a:rPr lang="ja-JP" altLang="en-US" sz="1000" u="none" strike="noStrike" dirty="0">
                          <a:effectLst/>
                          <a:latin typeface="BIZ UDゴシック" panose="020B0400000000000000" pitchFamily="49" charset="-128"/>
                          <a:ea typeface="BIZ UDゴシック" panose="020B0400000000000000" pitchFamily="49" charset="-128"/>
                        </a:rPr>
                        <a:t>％　➠  </a:t>
                      </a:r>
                      <a:r>
                        <a:rPr lang="en-US" altLang="ja-JP" sz="1000" u="none" strike="noStrike" dirty="0">
                          <a:effectLst/>
                          <a:latin typeface="BIZ UDゴシック" panose="020B0400000000000000" pitchFamily="49" charset="-128"/>
                          <a:ea typeface="BIZ UDゴシック" panose="020B0400000000000000" pitchFamily="49" charset="-128"/>
                        </a:rPr>
                        <a:t>〔R11〕63.5 </a:t>
                      </a:r>
                      <a:r>
                        <a:rPr lang="ja-JP" altLang="en-US" sz="1000" u="none" strike="noStrike" dirty="0">
                          <a:effectLst/>
                          <a:latin typeface="BIZ UDゴシック" panose="020B0400000000000000" pitchFamily="49" charset="-128"/>
                          <a:ea typeface="BIZ UDゴシック" panose="020B0400000000000000" pitchFamily="49" charset="-128"/>
                        </a:rPr>
                        <a:t>％</a:t>
                      </a:r>
                      <a:endParaRPr 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extLst>
                  <a:ext uri="{0D108BD9-81ED-4DB2-BD59-A6C34878D82A}">
                    <a16:rowId xmlns:a16="http://schemas.microsoft.com/office/drawing/2014/main" val="1823496489"/>
                  </a:ext>
                </a:extLst>
              </a:tr>
              <a:tr h="327188">
                <a:tc>
                  <a:txBody>
                    <a:bodyPr/>
                    <a:lstStyle/>
                    <a:p>
                      <a:pPr algn="l" fontAlgn="ctr"/>
                      <a:r>
                        <a:rPr lang="ja-JP" altLang="en-US" sz="1000" u="none" strike="noStrike" dirty="0">
                          <a:effectLst/>
                          <a:latin typeface="BIZ UDゴシック" panose="020B0400000000000000" pitchFamily="49" charset="-128"/>
                          <a:ea typeface="BIZ UDゴシック" panose="020B0400000000000000" pitchFamily="49" charset="-128"/>
                        </a:rPr>
                        <a:t>㉜</a:t>
                      </a:r>
                      <a:r>
                        <a:rPr lang="en-US" altLang="ja-JP" sz="1000" u="none" strike="noStrike" dirty="0">
                          <a:solidFill>
                            <a:srgbClr val="FF0000"/>
                          </a:solidFill>
                          <a:effectLst/>
                          <a:latin typeface="BIZ UDゴシック" panose="020B0400000000000000" pitchFamily="49" charset="-128"/>
                          <a:ea typeface="BIZ UDゴシック" panose="020B0400000000000000" pitchFamily="49" charset="-128"/>
                        </a:rPr>
                        <a:t>【</a:t>
                      </a:r>
                      <a:r>
                        <a:rPr lang="ja-JP" altLang="en-US" sz="1000" u="none" strike="noStrike" dirty="0">
                          <a:solidFill>
                            <a:srgbClr val="FF0000"/>
                          </a:solidFill>
                          <a:effectLst/>
                          <a:latin typeface="BIZ UDゴシック" panose="020B0400000000000000" pitchFamily="49" charset="-128"/>
                          <a:ea typeface="BIZ UDゴシック" panose="020B0400000000000000" pitchFamily="49" charset="-128"/>
                        </a:rPr>
                        <a:t>新</a:t>
                      </a:r>
                      <a:r>
                        <a:rPr lang="en-US" altLang="ja-JP" sz="1000" u="none" strike="noStrike" dirty="0">
                          <a:solidFill>
                            <a:srgbClr val="FF0000"/>
                          </a:solidFill>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薬物乱用防止指導員による薬物乱用防止</a:t>
                      </a:r>
                      <a:endParaRPr lang="en-US" altLang="ja-JP" sz="1000" u="none" strike="noStrike" dirty="0">
                        <a:effectLst/>
                        <a:latin typeface="BIZ UDゴシック" panose="020B0400000000000000" pitchFamily="49" charset="-128"/>
                        <a:ea typeface="BIZ UDゴシック" panose="020B0400000000000000" pitchFamily="49" charset="-128"/>
                      </a:endParaRPr>
                    </a:p>
                    <a:p>
                      <a:pPr algn="l" fontAlgn="ctr"/>
                      <a:r>
                        <a:rPr lang="ja-JP" altLang="en-US" sz="1000" u="none" strike="noStrike" dirty="0">
                          <a:effectLst/>
                          <a:latin typeface="BIZ UDゴシック" panose="020B0400000000000000" pitchFamily="49" charset="-128"/>
                          <a:ea typeface="BIZ UDゴシック" panose="020B0400000000000000" pitchFamily="49" charset="-128"/>
                        </a:rPr>
                        <a:t>　　　　教室を実施した学校数及び受講者数</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tc>
                  <a:txBody>
                    <a:bodyPr/>
                    <a:lstStyle/>
                    <a:p>
                      <a:pPr algn="l" fontAlgn="ct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現状</a:t>
                      </a:r>
                      <a:r>
                        <a:rPr lang="en-US" altLang="ja-JP" sz="1000" u="none" strike="noStrike" dirty="0">
                          <a:effectLst/>
                          <a:latin typeface="BIZ UDゴシック" panose="020B0400000000000000" pitchFamily="49" charset="-128"/>
                          <a:ea typeface="BIZ UDゴシック" panose="020B0400000000000000" pitchFamily="49" charset="-128"/>
                        </a:rPr>
                        <a:t>〕 </a:t>
                      </a:r>
                      <a:r>
                        <a:rPr lang="ja-JP" altLang="en-US" sz="1000" u="none" strike="noStrike" dirty="0">
                          <a:effectLst/>
                          <a:latin typeface="BIZ UDゴシック" panose="020B0400000000000000" pitchFamily="49" charset="-128"/>
                          <a:ea typeface="BIZ UDゴシック" panose="020B0400000000000000" pitchFamily="49" charset="-128"/>
                        </a:rPr>
                        <a:t> </a:t>
                      </a:r>
                      <a:r>
                        <a:rPr lang="en-US" altLang="ja-JP" sz="1000" u="none" strike="noStrike" dirty="0">
                          <a:effectLst/>
                          <a:latin typeface="BIZ UDゴシック" panose="020B0400000000000000" pitchFamily="49" charset="-128"/>
                          <a:ea typeface="BIZ UDゴシック" panose="020B0400000000000000" pitchFamily="49" charset="-128"/>
                        </a:rPr>
                        <a:t>164</a:t>
                      </a:r>
                      <a:r>
                        <a:rPr lang="ja-JP" altLang="en-US" sz="1000" u="none" strike="noStrike" dirty="0">
                          <a:effectLst/>
                          <a:latin typeface="BIZ UDゴシック" panose="020B0400000000000000" pitchFamily="49" charset="-128"/>
                          <a:ea typeface="BIZ UDゴシック" panose="020B0400000000000000" pitchFamily="49" charset="-128"/>
                        </a:rPr>
                        <a:t> 校  </a:t>
                      </a:r>
                      <a:r>
                        <a:rPr lang="en-US" altLang="ja-JP" sz="1000" u="none" strike="noStrike" dirty="0">
                          <a:effectLst/>
                          <a:latin typeface="BIZ UDゴシック" panose="020B0400000000000000" pitchFamily="49" charset="-128"/>
                          <a:ea typeface="BIZ UDゴシック" panose="020B0400000000000000" pitchFamily="49" charset="-128"/>
                        </a:rPr>
                        <a:t>34,990 </a:t>
                      </a:r>
                      <a:r>
                        <a:rPr lang="ja-JP" altLang="en-US" sz="1000" u="none" strike="noStrike" dirty="0">
                          <a:effectLst/>
                          <a:latin typeface="BIZ UDゴシック" panose="020B0400000000000000" pitchFamily="49" charset="-128"/>
                          <a:ea typeface="BIZ UDゴシック" panose="020B0400000000000000" pitchFamily="49" charset="-128"/>
                        </a:rPr>
                        <a:t>人　</a:t>
                      </a:r>
                      <a:endParaRPr lang="en-US" altLang="ja-JP" sz="1000" u="none" strike="noStrike" dirty="0">
                        <a:effectLst/>
                        <a:latin typeface="BIZ UDゴシック" panose="020B0400000000000000" pitchFamily="49" charset="-128"/>
                        <a:ea typeface="BIZ UDゴシック" panose="020B0400000000000000" pitchFamily="49" charset="-128"/>
                      </a:endParaRPr>
                    </a:p>
                    <a:p>
                      <a:pPr algn="l" fontAlgn="ctr"/>
                      <a:r>
                        <a:rPr lang="ja-JP" altLang="en-US" sz="1000" u="none" strike="noStrike" dirty="0">
                          <a:effectLst/>
                          <a:latin typeface="BIZ UDゴシック" panose="020B0400000000000000" pitchFamily="49" charset="-128"/>
                          <a:ea typeface="BIZ UDゴシック" panose="020B0400000000000000" pitchFamily="49" charset="-128"/>
                        </a:rPr>
                        <a:t>　　➠　</a:t>
                      </a:r>
                      <a:r>
                        <a:rPr lang="en-US" altLang="ja-JP" sz="1000" u="none" strike="noStrike" dirty="0">
                          <a:effectLst/>
                          <a:latin typeface="BIZ UDゴシック" panose="020B0400000000000000" pitchFamily="49" charset="-128"/>
                          <a:ea typeface="BIZ UDゴシック" panose="020B0400000000000000" pitchFamily="49" charset="-128"/>
                        </a:rPr>
                        <a:t>〔R11〕230</a:t>
                      </a:r>
                      <a:r>
                        <a:rPr lang="en-US" sz="1000" u="none" strike="noStrike" dirty="0">
                          <a:effectLst/>
                          <a:latin typeface="BIZ UDゴシック" panose="020B0400000000000000" pitchFamily="49" charset="-128"/>
                          <a:ea typeface="BIZ UDゴシック" panose="020B0400000000000000" pitchFamily="49" charset="-128"/>
                        </a:rPr>
                        <a:t> </a:t>
                      </a:r>
                      <a:r>
                        <a:rPr lang="ja-JP" altLang="en-US" sz="1000" u="none" strike="noStrike" dirty="0">
                          <a:effectLst/>
                          <a:latin typeface="BIZ UDゴシック" panose="020B0400000000000000" pitchFamily="49" charset="-128"/>
                          <a:ea typeface="BIZ UDゴシック" panose="020B0400000000000000" pitchFamily="49" charset="-128"/>
                        </a:rPr>
                        <a:t>校  </a:t>
                      </a:r>
                      <a:r>
                        <a:rPr lang="en-US" altLang="ja-JP" sz="1000" u="none" strike="noStrike" dirty="0">
                          <a:effectLst/>
                          <a:latin typeface="BIZ UDゴシック" panose="020B0400000000000000" pitchFamily="49" charset="-128"/>
                          <a:ea typeface="BIZ UDゴシック" panose="020B0400000000000000" pitchFamily="49" charset="-128"/>
                        </a:rPr>
                        <a:t>65,000 </a:t>
                      </a:r>
                      <a:r>
                        <a:rPr lang="ja-JP" altLang="en-US" sz="1000" u="none" strike="noStrike" dirty="0">
                          <a:effectLst/>
                          <a:latin typeface="BIZ UDゴシック" panose="020B0400000000000000" pitchFamily="49" charset="-128"/>
                          <a:ea typeface="BIZ UDゴシック" panose="020B0400000000000000" pitchFamily="49" charset="-128"/>
                        </a:rPr>
                        <a:t>人</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extLst>
                  <a:ext uri="{0D108BD9-81ED-4DB2-BD59-A6C34878D82A}">
                    <a16:rowId xmlns:a16="http://schemas.microsoft.com/office/drawing/2014/main" val="3052079853"/>
                  </a:ext>
                </a:extLst>
              </a:tr>
              <a:tr h="327188">
                <a:tc>
                  <a:txBody>
                    <a:bodyPr/>
                    <a:lstStyle/>
                    <a:p>
                      <a:pPr algn="l" fontAlgn="ctr"/>
                      <a:r>
                        <a:rPr lang="ja-JP" altLang="en-US" sz="1000" u="none" strike="noStrike" dirty="0">
                          <a:effectLst/>
                          <a:latin typeface="BIZ UDゴシック" panose="020B0400000000000000" pitchFamily="49" charset="-128"/>
                          <a:ea typeface="BIZ UDゴシック" panose="020B0400000000000000" pitchFamily="49" charset="-128"/>
                        </a:rPr>
                        <a:t>㉝ジェネリック医薬品の数量シェア</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tc>
                  <a:txBody>
                    <a:bodyPr/>
                    <a:lstStyle/>
                    <a:p>
                      <a:pPr algn="l" fontAlgn="ct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現状</a:t>
                      </a: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 </a:t>
                      </a:r>
                      <a:r>
                        <a:rPr lang="en-US" altLang="ja-JP" sz="1000" u="none" strike="noStrike" dirty="0">
                          <a:effectLst/>
                          <a:latin typeface="BIZ UDゴシック" panose="020B0400000000000000" pitchFamily="49" charset="-128"/>
                          <a:ea typeface="BIZ UDゴシック" panose="020B0400000000000000" pitchFamily="49" charset="-128"/>
                        </a:rPr>
                        <a:t>84.0 </a:t>
                      </a:r>
                      <a:r>
                        <a:rPr lang="ja-JP" altLang="en-US" sz="1000" u="none" strike="noStrike" dirty="0">
                          <a:effectLst/>
                          <a:latin typeface="BIZ UDゴシック" panose="020B0400000000000000" pitchFamily="49" charset="-128"/>
                          <a:ea typeface="BIZ UDゴシック" panose="020B0400000000000000" pitchFamily="49" charset="-128"/>
                        </a:rPr>
                        <a:t>％　 ➠ </a:t>
                      </a:r>
                      <a:r>
                        <a:rPr lang="en-US" altLang="ja-JP" sz="1000" u="none" strike="noStrike" dirty="0">
                          <a:effectLst/>
                          <a:latin typeface="BIZ UDゴシック" panose="020B0400000000000000" pitchFamily="49" charset="-128"/>
                          <a:ea typeface="BIZ UDゴシック" panose="020B0400000000000000" pitchFamily="49" charset="-128"/>
                        </a:rPr>
                        <a:t>〔R11〕80.0 </a:t>
                      </a:r>
                      <a:r>
                        <a:rPr lang="ja-JP" altLang="en-US" sz="1000" u="none" strike="noStrike" dirty="0">
                          <a:effectLst/>
                          <a:latin typeface="BIZ UDゴシック" panose="020B0400000000000000" pitchFamily="49" charset="-128"/>
                          <a:ea typeface="BIZ UDゴシック" panose="020B0400000000000000" pitchFamily="49" charset="-128"/>
                        </a:rPr>
                        <a:t>％以上　　　</a:t>
                      </a:r>
                      <a:endParaRPr lang="en-US" altLang="ja-JP" sz="1000" u="none" strike="noStrike" dirty="0">
                        <a:effectLst/>
                        <a:latin typeface="BIZ UDゴシック" panose="020B0400000000000000" pitchFamily="49" charset="-128"/>
                        <a:ea typeface="BIZ UDゴシック" panose="020B0400000000000000" pitchFamily="49" charset="-128"/>
                      </a:endParaRPr>
                    </a:p>
                    <a:p>
                      <a:pPr algn="l" fontAlgn="ctr"/>
                      <a:r>
                        <a:rPr lang="ja-JP" altLang="en-US" sz="1000" u="none" strike="noStrike" dirty="0">
                          <a:effectLst/>
                          <a:latin typeface="BIZ UDゴシック" panose="020B0400000000000000" pitchFamily="49" charset="-128"/>
                          <a:ea typeface="BIZ UDゴシック" panose="020B0400000000000000" pitchFamily="49" charset="-128"/>
                        </a:rPr>
                        <a:t>　　　　（現状値を下回らないように取り組む） </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extLst>
                  <a:ext uri="{0D108BD9-81ED-4DB2-BD59-A6C34878D82A}">
                    <a16:rowId xmlns:a16="http://schemas.microsoft.com/office/drawing/2014/main" val="3570609692"/>
                  </a:ext>
                </a:extLst>
              </a:tr>
              <a:tr h="167175">
                <a:tc>
                  <a:txBody>
                    <a:bodyPr/>
                    <a:lstStyle/>
                    <a:p>
                      <a:pPr algn="l" fontAlgn="ctr"/>
                      <a:r>
                        <a:rPr lang="ja-JP" altLang="en-US" sz="1000" u="none" strike="noStrike" dirty="0">
                          <a:effectLst/>
                          <a:latin typeface="BIZ UDゴシック" panose="020B0400000000000000" pitchFamily="49" charset="-128"/>
                          <a:ea typeface="BIZ UDゴシック" panose="020B0400000000000000" pitchFamily="49" charset="-128"/>
                        </a:rPr>
                        <a:t>㉞１０代～３０代の献血者数</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tc>
                  <a:txBody>
                    <a:bodyPr/>
                    <a:lstStyle/>
                    <a:p>
                      <a:pPr algn="l" fontAlgn="ct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現状</a:t>
                      </a:r>
                      <a:r>
                        <a:rPr lang="en-US" altLang="ja-JP" sz="1000" u="none" strike="noStrike" dirty="0">
                          <a:effectLst/>
                          <a:latin typeface="BIZ UDゴシック" panose="020B0400000000000000" pitchFamily="49" charset="-128"/>
                          <a:ea typeface="BIZ UDゴシック" panose="020B0400000000000000" pitchFamily="49" charset="-128"/>
                        </a:rPr>
                        <a:t>〕 74,756</a:t>
                      </a:r>
                      <a:r>
                        <a:rPr lang="ja-JP" altLang="en-US" sz="1000" u="none" strike="noStrike" dirty="0">
                          <a:effectLst/>
                          <a:latin typeface="BIZ UDゴシック" panose="020B0400000000000000" pitchFamily="49" charset="-128"/>
                          <a:ea typeface="BIZ UDゴシック" panose="020B0400000000000000" pitchFamily="49" charset="-128"/>
                        </a:rPr>
                        <a:t> 人 ➠  </a:t>
                      </a:r>
                      <a:r>
                        <a:rPr lang="en-US" altLang="ja-JP" sz="1000" u="none" strike="noStrike" dirty="0">
                          <a:effectLst/>
                          <a:latin typeface="BIZ UDゴシック" panose="020B0400000000000000" pitchFamily="49" charset="-128"/>
                          <a:ea typeface="BIZ UDゴシック" panose="020B0400000000000000" pitchFamily="49" charset="-128"/>
                        </a:rPr>
                        <a:t>〔R11〕90,720</a:t>
                      </a:r>
                      <a:r>
                        <a:rPr lang="ja-JP" altLang="en-US" sz="1000" u="none" strike="noStrike" dirty="0">
                          <a:effectLst/>
                          <a:latin typeface="BIZ UDゴシック" panose="020B0400000000000000" pitchFamily="49" charset="-128"/>
                          <a:ea typeface="BIZ UDゴシック" panose="020B0400000000000000" pitchFamily="49" charset="-128"/>
                        </a:rPr>
                        <a:t> 人 </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extLst>
                  <a:ext uri="{0D108BD9-81ED-4DB2-BD59-A6C34878D82A}">
                    <a16:rowId xmlns:a16="http://schemas.microsoft.com/office/drawing/2014/main" val="2278982776"/>
                  </a:ext>
                </a:extLst>
              </a:tr>
              <a:tr h="167175">
                <a:tc>
                  <a:txBody>
                    <a:bodyPr/>
                    <a:lstStyle/>
                    <a:p>
                      <a:pPr algn="l" fontAlgn="ctr"/>
                      <a:r>
                        <a:rPr lang="ja-JP" altLang="en-US" sz="1000" u="none" strike="noStrike" dirty="0">
                          <a:effectLst/>
                          <a:latin typeface="BIZ UDゴシック" panose="020B0400000000000000" pitchFamily="49" charset="-128"/>
                          <a:ea typeface="BIZ UDゴシック" panose="020B0400000000000000" pitchFamily="49" charset="-128"/>
                        </a:rPr>
                        <a:t>㉟医療施設 （病院・診療所） の医師数</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tc>
                  <a:txBody>
                    <a:bodyPr/>
                    <a:lstStyle/>
                    <a:p>
                      <a:pPr algn="l" fontAlgn="ct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現状</a:t>
                      </a:r>
                      <a:r>
                        <a:rPr lang="en-US" altLang="ja-JP" sz="1000" u="none" strike="noStrike" dirty="0">
                          <a:effectLst/>
                          <a:latin typeface="BIZ UDゴシック" panose="020B0400000000000000" pitchFamily="49" charset="-128"/>
                          <a:ea typeface="BIZ UDゴシック" panose="020B0400000000000000" pitchFamily="49" charset="-128"/>
                        </a:rPr>
                        <a:t>〕 13,057</a:t>
                      </a:r>
                      <a:r>
                        <a:rPr lang="ja-JP" altLang="en-US" sz="1000" u="none" strike="noStrike" dirty="0">
                          <a:effectLst/>
                          <a:latin typeface="BIZ UDゴシック" panose="020B0400000000000000" pitchFamily="49" charset="-128"/>
                          <a:ea typeface="BIZ UDゴシック" panose="020B0400000000000000" pitchFamily="49" charset="-128"/>
                        </a:rPr>
                        <a:t> 人 ➠　</a:t>
                      </a:r>
                      <a:r>
                        <a:rPr lang="en-US" altLang="ja-JP" sz="1000" u="none" strike="noStrike" dirty="0">
                          <a:effectLst/>
                          <a:latin typeface="BIZ UDゴシック" panose="020B0400000000000000" pitchFamily="49" charset="-128"/>
                          <a:ea typeface="BIZ UDゴシック" panose="020B0400000000000000" pitchFamily="49" charset="-128"/>
                        </a:rPr>
                        <a:t>〔R8〕</a:t>
                      </a:r>
                      <a:r>
                        <a:rPr lang="ja-JP" altLang="en-US" sz="1000" u="none" strike="noStrike" dirty="0">
                          <a:effectLst/>
                          <a:latin typeface="BIZ UDゴシック" panose="020B0400000000000000" pitchFamily="49" charset="-128"/>
                          <a:ea typeface="BIZ UDゴシック" panose="020B0400000000000000" pitchFamily="49" charset="-128"/>
                        </a:rPr>
                        <a:t> </a:t>
                      </a:r>
                      <a:r>
                        <a:rPr lang="en-US" altLang="ja-JP" sz="1000" u="none" strike="noStrike" dirty="0">
                          <a:effectLst/>
                          <a:latin typeface="BIZ UDゴシック" panose="020B0400000000000000" pitchFamily="49" charset="-128"/>
                          <a:ea typeface="BIZ UDゴシック" panose="020B0400000000000000" pitchFamily="49" charset="-128"/>
                        </a:rPr>
                        <a:t>16,343</a:t>
                      </a:r>
                      <a:r>
                        <a:rPr lang="en-US" sz="1000" u="none" strike="noStrike" dirty="0">
                          <a:effectLst/>
                          <a:latin typeface="BIZ UDゴシック" panose="020B0400000000000000" pitchFamily="49" charset="-128"/>
                          <a:ea typeface="BIZ UDゴシック" panose="020B0400000000000000" pitchFamily="49" charset="-128"/>
                        </a:rPr>
                        <a:t> </a:t>
                      </a:r>
                      <a:r>
                        <a:rPr lang="ja-JP" altLang="en-US" sz="1000" u="none" strike="noStrike" dirty="0">
                          <a:effectLst/>
                          <a:latin typeface="BIZ UDゴシック" panose="020B0400000000000000" pitchFamily="49" charset="-128"/>
                          <a:ea typeface="BIZ UDゴシック" panose="020B0400000000000000" pitchFamily="49" charset="-128"/>
                        </a:rPr>
                        <a:t>人</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extLst>
                  <a:ext uri="{0D108BD9-81ED-4DB2-BD59-A6C34878D82A}">
                    <a16:rowId xmlns:a16="http://schemas.microsoft.com/office/drawing/2014/main" val="3534470010"/>
                  </a:ext>
                </a:extLst>
              </a:tr>
              <a:tr h="322246">
                <a:tc>
                  <a:txBody>
                    <a:bodyPr/>
                    <a:lstStyle/>
                    <a:p>
                      <a:pPr algn="l" fontAlgn="ctr"/>
                      <a:r>
                        <a:rPr lang="ja-JP" altLang="en-US" sz="1000" u="none" strike="noStrike" dirty="0">
                          <a:effectLst/>
                          <a:latin typeface="BIZ UDゴシック" panose="020B0400000000000000" pitchFamily="49" charset="-128"/>
                          <a:ea typeface="BIZ UDゴシック" panose="020B0400000000000000" pitchFamily="49" charset="-128"/>
                        </a:rPr>
                        <a:t>㊱専攻医（後期研修医）の採用数</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tc>
                  <a:txBody>
                    <a:bodyPr/>
                    <a:lstStyle/>
                    <a:p>
                      <a:pPr algn="l" fontAlgn="ct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現状</a:t>
                      </a: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　　</a:t>
                      </a:r>
                      <a:r>
                        <a:rPr lang="en-US" altLang="ja-JP" sz="1000" u="none" strike="noStrike" dirty="0">
                          <a:effectLst/>
                          <a:latin typeface="BIZ UDゴシック" panose="020B0400000000000000" pitchFamily="49" charset="-128"/>
                          <a:ea typeface="BIZ UDゴシック" panose="020B0400000000000000" pitchFamily="49" charset="-128"/>
                        </a:rPr>
                        <a:t>747 </a:t>
                      </a:r>
                      <a:r>
                        <a:rPr lang="ja-JP" altLang="en-US" sz="1000" u="none" strike="noStrike" dirty="0">
                          <a:effectLst/>
                          <a:latin typeface="BIZ UDゴシック" panose="020B0400000000000000" pitchFamily="49" charset="-128"/>
                          <a:ea typeface="BIZ UDゴシック" panose="020B0400000000000000" pitchFamily="49" charset="-128"/>
                        </a:rPr>
                        <a:t>人 ➠  </a:t>
                      </a:r>
                      <a:r>
                        <a:rPr lang="en-US" altLang="ja-JP" sz="1000" u="none" strike="noStrike" dirty="0">
                          <a:effectLst/>
                          <a:latin typeface="BIZ UDゴシック" panose="020B0400000000000000" pitchFamily="49" charset="-128"/>
                          <a:ea typeface="BIZ UDゴシック" panose="020B0400000000000000" pitchFamily="49" charset="-128"/>
                        </a:rPr>
                        <a:t>〔R8〕</a:t>
                      </a:r>
                      <a:r>
                        <a:rPr lang="ja-JP" altLang="en-US" sz="1000" u="none" strike="noStrike" dirty="0">
                          <a:effectLst/>
                          <a:latin typeface="BIZ UDゴシック" panose="020B0400000000000000" pitchFamily="49" charset="-128"/>
                          <a:ea typeface="BIZ UDゴシック" panose="020B0400000000000000" pitchFamily="49" charset="-128"/>
                        </a:rPr>
                        <a:t>  </a:t>
                      </a:r>
                      <a:r>
                        <a:rPr lang="en-US" altLang="ja-JP" sz="1000" u="none" strike="noStrike" dirty="0">
                          <a:effectLst/>
                          <a:latin typeface="BIZ UDゴシック" panose="020B0400000000000000" pitchFamily="49" charset="-128"/>
                          <a:ea typeface="BIZ UDゴシック" panose="020B0400000000000000" pitchFamily="49" charset="-128"/>
                        </a:rPr>
                        <a:t>1,670 </a:t>
                      </a:r>
                      <a:r>
                        <a:rPr lang="ja-JP" altLang="en-US" sz="1000" u="none" strike="noStrike" dirty="0">
                          <a:effectLst/>
                          <a:latin typeface="BIZ UDゴシック" panose="020B0400000000000000" pitchFamily="49" charset="-128"/>
                          <a:ea typeface="BIZ UDゴシック" panose="020B0400000000000000" pitchFamily="49" charset="-128"/>
                        </a:rPr>
                        <a:t>人</a:t>
                      </a:r>
                      <a:br>
                        <a:rPr lang="ja-JP" altLang="en-US" sz="1000" u="none" strike="noStrike" dirty="0">
                          <a:effectLst/>
                          <a:latin typeface="BIZ UDゴシック" panose="020B0400000000000000" pitchFamily="49" charset="-128"/>
                          <a:ea typeface="BIZ UDゴシック" panose="020B0400000000000000" pitchFamily="49" charset="-128"/>
                        </a:rPr>
                      </a:br>
                      <a:r>
                        <a:rPr lang="ja-JP" altLang="en-US" sz="900" u="none" strike="noStrike" dirty="0">
                          <a:effectLst/>
                          <a:latin typeface="BIZ UDゴシック" panose="020B0400000000000000" pitchFamily="49" charset="-128"/>
                          <a:ea typeface="BIZ UDゴシック" panose="020B0400000000000000" pitchFamily="49" charset="-128"/>
                        </a:rPr>
                        <a:t>（</a:t>
                      </a:r>
                      <a:r>
                        <a:rPr lang="en-US" altLang="ja-JP" sz="900" u="none" strike="noStrike" dirty="0">
                          <a:effectLst/>
                          <a:latin typeface="BIZ UDゴシック" panose="020B0400000000000000" pitchFamily="49" charset="-128"/>
                          <a:ea typeface="BIZ UDゴシック" panose="020B0400000000000000" pitchFamily="49" charset="-128"/>
                        </a:rPr>
                        <a:t>R4</a:t>
                      </a:r>
                      <a:r>
                        <a:rPr lang="ja-JP" altLang="en-US" sz="900" u="none" strike="noStrike" dirty="0">
                          <a:effectLst/>
                          <a:latin typeface="BIZ UDゴシック" panose="020B0400000000000000" pitchFamily="49" charset="-128"/>
                          <a:ea typeface="BIZ UDゴシック" panose="020B0400000000000000" pitchFamily="49" charset="-128"/>
                        </a:rPr>
                        <a:t>年度～</a:t>
                      </a:r>
                      <a:r>
                        <a:rPr lang="en-US" altLang="ja-JP" sz="900" u="none" strike="noStrike" dirty="0">
                          <a:effectLst/>
                          <a:latin typeface="BIZ UDゴシック" panose="020B0400000000000000" pitchFamily="49" charset="-128"/>
                          <a:ea typeface="BIZ UDゴシック" panose="020B0400000000000000" pitchFamily="49" charset="-128"/>
                        </a:rPr>
                        <a:t>R5</a:t>
                      </a:r>
                      <a:r>
                        <a:rPr lang="ja-JP" altLang="en-US" sz="900" u="none" strike="noStrike" dirty="0">
                          <a:effectLst/>
                          <a:latin typeface="BIZ UDゴシック" panose="020B0400000000000000" pitchFamily="49" charset="-128"/>
                          <a:ea typeface="BIZ UDゴシック" panose="020B0400000000000000" pitchFamily="49" charset="-128"/>
                        </a:rPr>
                        <a:t>年度の累計）（</a:t>
                      </a:r>
                      <a:r>
                        <a:rPr lang="en-US" altLang="ja-JP" sz="900" u="none" strike="noStrike" dirty="0">
                          <a:effectLst/>
                          <a:latin typeface="BIZ UDゴシック" panose="020B0400000000000000" pitchFamily="49" charset="-128"/>
                          <a:ea typeface="BIZ UDゴシック" panose="020B0400000000000000" pitchFamily="49" charset="-128"/>
                        </a:rPr>
                        <a:t>R4</a:t>
                      </a:r>
                      <a:r>
                        <a:rPr lang="ja-JP" altLang="en-US" sz="900" u="none" strike="noStrike" dirty="0">
                          <a:effectLst/>
                          <a:latin typeface="BIZ UDゴシック" panose="020B0400000000000000" pitchFamily="49" charset="-128"/>
                          <a:ea typeface="BIZ UDゴシック" panose="020B0400000000000000" pitchFamily="49" charset="-128"/>
                        </a:rPr>
                        <a:t>年度～</a:t>
                      </a:r>
                      <a:r>
                        <a:rPr lang="en-US" altLang="ja-JP" sz="900" u="none" strike="noStrike" dirty="0">
                          <a:effectLst/>
                          <a:latin typeface="BIZ UDゴシック" panose="020B0400000000000000" pitchFamily="49" charset="-128"/>
                          <a:ea typeface="BIZ UDゴシック" panose="020B0400000000000000" pitchFamily="49" charset="-128"/>
                        </a:rPr>
                        <a:t>R8</a:t>
                      </a:r>
                      <a:r>
                        <a:rPr lang="ja-JP" altLang="en-US" sz="900" u="none" strike="noStrike" dirty="0">
                          <a:effectLst/>
                          <a:latin typeface="BIZ UDゴシック" panose="020B0400000000000000" pitchFamily="49" charset="-128"/>
                          <a:ea typeface="BIZ UDゴシック" panose="020B0400000000000000" pitchFamily="49" charset="-128"/>
                        </a:rPr>
                        <a:t>年度の累計）</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extLst>
                  <a:ext uri="{0D108BD9-81ED-4DB2-BD59-A6C34878D82A}">
                    <a16:rowId xmlns:a16="http://schemas.microsoft.com/office/drawing/2014/main" val="2790430662"/>
                  </a:ext>
                </a:extLst>
              </a:tr>
              <a:tr h="167175">
                <a:tc>
                  <a:txBody>
                    <a:bodyPr/>
                    <a:lstStyle/>
                    <a:p>
                      <a:pPr algn="l" fontAlgn="ctr"/>
                      <a:r>
                        <a:rPr lang="ja-JP" altLang="en-US" sz="1000" u="none" strike="noStrike" dirty="0">
                          <a:effectLst/>
                          <a:latin typeface="BIZ UDゴシック" panose="020B0400000000000000" pitchFamily="49" charset="-128"/>
                          <a:ea typeface="BIZ UDゴシック" panose="020B0400000000000000" pitchFamily="49" charset="-128"/>
                        </a:rPr>
                        <a:t>㊲</a:t>
                      </a:r>
                      <a:r>
                        <a:rPr lang="zh-TW" altLang="en-US" sz="1000" u="none" strike="noStrike" dirty="0">
                          <a:effectLst/>
                          <a:latin typeface="BIZ UDゴシック" panose="020B0400000000000000" pitchFamily="49" charset="-128"/>
                          <a:ea typeface="BIZ UDゴシック" panose="020B0400000000000000" pitchFamily="49" charset="-128"/>
                        </a:rPr>
                        <a:t>就業看護職員数 </a:t>
                      </a:r>
                      <a:endParaRPr lang="zh-TW"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tc>
                  <a:txBody>
                    <a:bodyPr/>
                    <a:lstStyle/>
                    <a:p>
                      <a:pPr algn="l" fontAlgn="ct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現状</a:t>
                      </a:r>
                      <a:r>
                        <a:rPr lang="en-US" altLang="ja-JP" sz="1000" u="none" strike="noStrike" dirty="0">
                          <a:effectLst/>
                          <a:latin typeface="BIZ UDゴシック" panose="020B0400000000000000" pitchFamily="49" charset="-128"/>
                          <a:ea typeface="BIZ UDゴシック" panose="020B0400000000000000" pitchFamily="49" charset="-128"/>
                        </a:rPr>
                        <a:t>〕 69,532</a:t>
                      </a:r>
                      <a:r>
                        <a:rPr lang="ja-JP" altLang="en-US" sz="1000" u="none" strike="noStrike" dirty="0">
                          <a:effectLst/>
                          <a:latin typeface="BIZ UDゴシック" panose="020B0400000000000000" pitchFamily="49" charset="-128"/>
                          <a:ea typeface="BIZ UDゴシック" panose="020B0400000000000000" pitchFamily="49" charset="-128"/>
                        </a:rPr>
                        <a:t> 人 ➠  </a:t>
                      </a:r>
                      <a:r>
                        <a:rPr lang="en-US" altLang="ja-JP" sz="1000" u="none" strike="noStrike" dirty="0">
                          <a:effectLst/>
                          <a:latin typeface="BIZ UDゴシック" panose="020B0400000000000000" pitchFamily="49" charset="-128"/>
                          <a:ea typeface="BIZ UDゴシック" panose="020B0400000000000000" pitchFamily="49" charset="-128"/>
                        </a:rPr>
                        <a:t>〔R8〕</a:t>
                      </a:r>
                      <a:r>
                        <a:rPr lang="ja-JP" altLang="en-US" sz="1000" u="none" strike="noStrike" dirty="0">
                          <a:effectLst/>
                          <a:latin typeface="BIZ UDゴシック" panose="020B0400000000000000" pitchFamily="49" charset="-128"/>
                          <a:ea typeface="BIZ UDゴシック" panose="020B0400000000000000" pitchFamily="49" charset="-128"/>
                        </a:rPr>
                        <a:t> </a:t>
                      </a:r>
                      <a:r>
                        <a:rPr lang="en-US" altLang="ja-JP" sz="1000" u="none" strike="noStrike" dirty="0">
                          <a:effectLst/>
                          <a:latin typeface="BIZ UDゴシック" panose="020B0400000000000000" pitchFamily="49" charset="-128"/>
                          <a:ea typeface="BIZ UDゴシック" panose="020B0400000000000000" pitchFamily="49" charset="-128"/>
                        </a:rPr>
                        <a:t>79,802</a:t>
                      </a:r>
                      <a:r>
                        <a:rPr lang="en-US" sz="1000" u="none" strike="noStrike" dirty="0">
                          <a:effectLst/>
                          <a:latin typeface="BIZ UDゴシック" panose="020B0400000000000000" pitchFamily="49" charset="-128"/>
                          <a:ea typeface="BIZ UDゴシック" panose="020B0400000000000000" pitchFamily="49" charset="-128"/>
                        </a:rPr>
                        <a:t> </a:t>
                      </a:r>
                      <a:r>
                        <a:rPr lang="ja-JP" altLang="en-US" sz="1000" u="none" strike="noStrike" dirty="0">
                          <a:effectLst/>
                          <a:latin typeface="BIZ UDゴシック" panose="020B0400000000000000" pitchFamily="49" charset="-128"/>
                          <a:ea typeface="BIZ UDゴシック" panose="020B0400000000000000" pitchFamily="49" charset="-128"/>
                        </a:rPr>
                        <a:t>人</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extLst>
                  <a:ext uri="{0D108BD9-81ED-4DB2-BD59-A6C34878D82A}">
                    <a16:rowId xmlns:a16="http://schemas.microsoft.com/office/drawing/2014/main" val="1902119903"/>
                  </a:ext>
                </a:extLst>
              </a:tr>
              <a:tr h="167175">
                <a:tc>
                  <a:txBody>
                    <a:bodyPr/>
                    <a:lstStyle/>
                    <a:p>
                      <a:pPr algn="l" fontAlgn="ctr"/>
                      <a:r>
                        <a:rPr lang="ja-JP" altLang="en-US" sz="1000" u="none" strike="noStrike" dirty="0">
                          <a:effectLst/>
                          <a:latin typeface="BIZ UDゴシック" panose="020B0400000000000000" pitchFamily="49" charset="-128"/>
                          <a:ea typeface="BIZ UDゴシック" panose="020B0400000000000000" pitchFamily="49" charset="-128"/>
                        </a:rPr>
                        <a:t>㊳</a:t>
                      </a:r>
                      <a:r>
                        <a:rPr lang="en-US" altLang="ja-JP" sz="1000" u="none" strike="noStrike" dirty="0">
                          <a:solidFill>
                            <a:srgbClr val="FF0000"/>
                          </a:solidFill>
                          <a:effectLst/>
                          <a:latin typeface="BIZ UDゴシック" panose="020B0400000000000000" pitchFamily="49" charset="-128"/>
                          <a:ea typeface="BIZ UDゴシック" panose="020B0400000000000000" pitchFamily="49" charset="-128"/>
                        </a:rPr>
                        <a:t>【</a:t>
                      </a:r>
                      <a:r>
                        <a:rPr lang="ja-JP" altLang="en-US" sz="1000" u="none" strike="noStrike" dirty="0">
                          <a:solidFill>
                            <a:srgbClr val="FF0000"/>
                          </a:solidFill>
                          <a:effectLst/>
                          <a:latin typeface="BIZ UDゴシック" panose="020B0400000000000000" pitchFamily="49" charset="-128"/>
                          <a:ea typeface="BIZ UDゴシック" panose="020B0400000000000000" pitchFamily="49" charset="-128"/>
                        </a:rPr>
                        <a:t>新</a:t>
                      </a:r>
                      <a:r>
                        <a:rPr lang="en-US" altLang="ja-JP" sz="1000" u="none" strike="noStrike" dirty="0">
                          <a:solidFill>
                            <a:srgbClr val="FF0000"/>
                          </a:solidFill>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看護師の特定行為研修修了者</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tc>
                  <a:txBody>
                    <a:bodyPr/>
                    <a:lstStyle/>
                    <a:p>
                      <a:pPr algn="l" fontAlgn="ct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現状</a:t>
                      </a:r>
                      <a:r>
                        <a:rPr lang="en-US" altLang="ja-JP" sz="1000" u="none" strike="noStrike" dirty="0">
                          <a:effectLst/>
                          <a:latin typeface="BIZ UDゴシック" panose="020B0400000000000000" pitchFamily="49" charset="-128"/>
                          <a:ea typeface="BIZ UDゴシック" panose="020B0400000000000000" pitchFamily="49" charset="-128"/>
                        </a:rPr>
                        <a:t>〕  </a:t>
                      </a:r>
                      <a:r>
                        <a:rPr lang="ja-JP" altLang="en-US" sz="1000" u="none" strike="noStrike" dirty="0">
                          <a:effectLst/>
                          <a:latin typeface="BIZ UDゴシック" panose="020B0400000000000000" pitchFamily="49" charset="-128"/>
                          <a:ea typeface="BIZ UDゴシック" panose="020B0400000000000000" pitchFamily="49" charset="-128"/>
                        </a:rPr>
                        <a:t>　</a:t>
                      </a:r>
                      <a:r>
                        <a:rPr lang="en-US" altLang="ja-JP" sz="1000" u="none" strike="noStrike" dirty="0">
                          <a:effectLst/>
                          <a:latin typeface="BIZ UDゴシック" panose="020B0400000000000000" pitchFamily="49" charset="-128"/>
                          <a:ea typeface="BIZ UDゴシック" panose="020B0400000000000000" pitchFamily="49" charset="-128"/>
                        </a:rPr>
                        <a:t>133</a:t>
                      </a:r>
                      <a:r>
                        <a:rPr lang="ja-JP" altLang="en-US" sz="1000" u="none" strike="noStrike" dirty="0">
                          <a:effectLst/>
                          <a:latin typeface="BIZ UDゴシック" panose="020B0400000000000000" pitchFamily="49" charset="-128"/>
                          <a:ea typeface="BIZ UDゴシック" panose="020B0400000000000000" pitchFamily="49" charset="-128"/>
                        </a:rPr>
                        <a:t> 人 ➠  </a:t>
                      </a:r>
                      <a:r>
                        <a:rPr lang="en-US" altLang="ja-JP" sz="1000" u="none" strike="noStrike" dirty="0">
                          <a:effectLst/>
                          <a:latin typeface="BIZ UDゴシック" panose="020B0400000000000000" pitchFamily="49" charset="-128"/>
                          <a:ea typeface="BIZ UDゴシック" panose="020B0400000000000000" pitchFamily="49" charset="-128"/>
                        </a:rPr>
                        <a:t>〔R11〕</a:t>
                      </a:r>
                      <a:r>
                        <a:rPr lang="ja-JP" altLang="en-US" sz="1000" u="none" strike="noStrike" dirty="0">
                          <a:effectLst/>
                          <a:latin typeface="BIZ UDゴシック" panose="020B0400000000000000" pitchFamily="49" charset="-128"/>
                          <a:ea typeface="BIZ UDゴシック" panose="020B0400000000000000" pitchFamily="49" charset="-128"/>
                        </a:rPr>
                        <a:t>　 </a:t>
                      </a:r>
                      <a:r>
                        <a:rPr lang="en-US" altLang="ja-JP" sz="1000" u="none" strike="noStrike" dirty="0">
                          <a:effectLst/>
                          <a:latin typeface="BIZ UDゴシック" panose="020B0400000000000000" pitchFamily="49" charset="-128"/>
                          <a:ea typeface="BIZ UDゴシック" panose="020B0400000000000000" pitchFamily="49" charset="-128"/>
                        </a:rPr>
                        <a:t>610 </a:t>
                      </a:r>
                      <a:r>
                        <a:rPr lang="ja-JP" altLang="en-US" sz="1000" u="none" strike="noStrike" dirty="0">
                          <a:effectLst/>
                          <a:latin typeface="BIZ UDゴシック" panose="020B0400000000000000" pitchFamily="49" charset="-128"/>
                          <a:ea typeface="BIZ UDゴシック" panose="020B0400000000000000" pitchFamily="49" charset="-128"/>
                        </a:rPr>
                        <a:t>人</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extLst>
                  <a:ext uri="{0D108BD9-81ED-4DB2-BD59-A6C34878D82A}">
                    <a16:rowId xmlns:a16="http://schemas.microsoft.com/office/drawing/2014/main" val="167538346"/>
                  </a:ext>
                </a:extLst>
              </a:tr>
              <a:tr h="167175">
                <a:tc>
                  <a:txBody>
                    <a:bodyPr/>
                    <a:lstStyle/>
                    <a:p>
                      <a:pPr algn="l" fontAlgn="ctr"/>
                      <a:r>
                        <a:rPr lang="ja-JP" altLang="en-US" sz="1000" u="none" strike="noStrike" dirty="0">
                          <a:effectLst/>
                          <a:latin typeface="BIZ UDゴシック" panose="020B0400000000000000" pitchFamily="49" charset="-128"/>
                          <a:ea typeface="BIZ UDゴシック" panose="020B0400000000000000" pitchFamily="49" charset="-128"/>
                        </a:rPr>
                        <a:t>㊴特定保健指導の実施率</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tc>
                  <a:txBody>
                    <a:bodyPr/>
                    <a:lstStyle/>
                    <a:p>
                      <a:pPr algn="l" fontAlgn="ct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現状</a:t>
                      </a:r>
                      <a:r>
                        <a:rPr lang="en-US" altLang="ja-JP" sz="1000" u="none" strike="noStrike" dirty="0">
                          <a:effectLst/>
                          <a:latin typeface="BIZ UDゴシック" panose="020B0400000000000000" pitchFamily="49" charset="-128"/>
                          <a:ea typeface="BIZ UDゴシック" panose="020B0400000000000000" pitchFamily="49" charset="-128"/>
                        </a:rPr>
                        <a:t>〕 </a:t>
                      </a:r>
                      <a:r>
                        <a:rPr lang="ja-JP" altLang="en-US" sz="1000" u="none" strike="noStrike" dirty="0">
                          <a:effectLst/>
                          <a:latin typeface="BIZ UDゴシック" panose="020B0400000000000000" pitchFamily="49" charset="-128"/>
                          <a:ea typeface="BIZ UDゴシック" panose="020B0400000000000000" pitchFamily="49" charset="-128"/>
                        </a:rPr>
                        <a:t>  </a:t>
                      </a:r>
                      <a:r>
                        <a:rPr lang="en-US" altLang="ja-JP" sz="1000" u="none" strike="noStrike" dirty="0">
                          <a:effectLst/>
                          <a:latin typeface="BIZ UDゴシック" panose="020B0400000000000000" pitchFamily="49" charset="-128"/>
                          <a:ea typeface="BIZ UDゴシック" panose="020B0400000000000000" pitchFamily="49" charset="-128"/>
                        </a:rPr>
                        <a:t>18.7 </a:t>
                      </a:r>
                      <a:r>
                        <a:rPr lang="ja-JP" altLang="en-US" sz="1000" u="none" strike="noStrike" dirty="0">
                          <a:effectLst/>
                          <a:latin typeface="BIZ UDゴシック" panose="020B0400000000000000" pitchFamily="49" charset="-128"/>
                          <a:ea typeface="BIZ UDゴシック" panose="020B0400000000000000" pitchFamily="49" charset="-128"/>
                        </a:rPr>
                        <a:t>％ ➠  </a:t>
                      </a:r>
                      <a:r>
                        <a:rPr lang="en-US" altLang="ja-JP" sz="1000" u="none" strike="noStrike" dirty="0">
                          <a:effectLst/>
                          <a:latin typeface="BIZ UDゴシック" panose="020B0400000000000000" pitchFamily="49" charset="-128"/>
                          <a:ea typeface="BIZ UDゴシック" panose="020B0400000000000000" pitchFamily="49" charset="-128"/>
                        </a:rPr>
                        <a:t>〔R11〕</a:t>
                      </a:r>
                      <a:r>
                        <a:rPr lang="ja-JP" altLang="en-US" sz="1000" u="none" strike="noStrike" dirty="0">
                          <a:effectLst/>
                          <a:latin typeface="BIZ UDゴシック" panose="020B0400000000000000" pitchFamily="49" charset="-128"/>
                          <a:ea typeface="BIZ UDゴシック" panose="020B0400000000000000" pitchFamily="49" charset="-128"/>
                        </a:rPr>
                        <a:t>　</a:t>
                      </a:r>
                      <a:r>
                        <a:rPr lang="en-US" sz="1000" u="none" strike="noStrike" dirty="0">
                          <a:effectLst/>
                          <a:latin typeface="BIZ UDゴシック" panose="020B0400000000000000" pitchFamily="49" charset="-128"/>
                          <a:ea typeface="BIZ UDゴシック" panose="020B0400000000000000" pitchFamily="49" charset="-128"/>
                        </a:rPr>
                        <a:t> </a:t>
                      </a:r>
                      <a:r>
                        <a:rPr lang="en-US" altLang="ja-JP" sz="1000" u="none" strike="noStrike" dirty="0">
                          <a:effectLst/>
                          <a:latin typeface="BIZ UDゴシック" panose="020B0400000000000000" pitchFamily="49" charset="-128"/>
                          <a:ea typeface="BIZ UDゴシック" panose="020B0400000000000000" pitchFamily="49" charset="-128"/>
                        </a:rPr>
                        <a:t>45 </a:t>
                      </a:r>
                      <a:r>
                        <a:rPr lang="ja-JP" altLang="en-US" sz="1000" u="none" strike="noStrike" dirty="0">
                          <a:effectLst/>
                          <a:latin typeface="BIZ UDゴシック" panose="020B0400000000000000" pitchFamily="49" charset="-128"/>
                          <a:ea typeface="BIZ UDゴシック" panose="020B0400000000000000" pitchFamily="49" charset="-128"/>
                        </a:rPr>
                        <a:t>％ </a:t>
                      </a:r>
                      <a:endParaRPr 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extLst>
                  <a:ext uri="{0D108BD9-81ED-4DB2-BD59-A6C34878D82A}">
                    <a16:rowId xmlns:a16="http://schemas.microsoft.com/office/drawing/2014/main" val="939540503"/>
                  </a:ext>
                </a:extLst>
              </a:tr>
              <a:tr h="487202">
                <a:tc>
                  <a:txBody>
                    <a:bodyPr/>
                    <a:lstStyle/>
                    <a:p>
                      <a:pPr algn="l" fontAlgn="ctr"/>
                      <a:r>
                        <a:rPr lang="ja-JP" altLang="en-US" sz="1000" u="none" strike="noStrike" dirty="0">
                          <a:effectLst/>
                          <a:latin typeface="BIZ UDゴシック" panose="020B0400000000000000" pitchFamily="49" charset="-128"/>
                          <a:ea typeface="BIZ UDゴシック" panose="020B0400000000000000" pitchFamily="49" charset="-128"/>
                        </a:rPr>
                        <a:t>㊵メタボリックシンドローム該当者及び予備群の</a:t>
                      </a:r>
                      <a:endParaRPr lang="en-US" altLang="ja-JP" sz="1000" u="none" strike="noStrike" dirty="0">
                        <a:effectLst/>
                        <a:latin typeface="BIZ UDゴシック" panose="020B0400000000000000" pitchFamily="49" charset="-128"/>
                        <a:ea typeface="BIZ UDゴシック" panose="020B0400000000000000" pitchFamily="49" charset="-128"/>
                      </a:endParaRPr>
                    </a:p>
                    <a:p>
                      <a:pPr algn="l" fontAlgn="ctr"/>
                      <a:r>
                        <a:rPr lang="en-US" altLang="ja-JP" sz="1000" u="none" strike="noStrike" dirty="0">
                          <a:effectLst/>
                          <a:latin typeface="BIZ UDゴシック" panose="020B0400000000000000" pitchFamily="49" charset="-128"/>
                          <a:ea typeface="BIZ UDゴシック" panose="020B0400000000000000" pitchFamily="49" charset="-128"/>
                        </a:rPr>
                        <a:t>  </a:t>
                      </a:r>
                      <a:r>
                        <a:rPr lang="ja-JP" altLang="en-US" sz="1000" u="none" strike="noStrike" dirty="0">
                          <a:effectLst/>
                          <a:latin typeface="BIZ UDゴシック" panose="020B0400000000000000" pitchFamily="49" charset="-128"/>
                          <a:ea typeface="BIZ UDゴシック" panose="020B0400000000000000" pitchFamily="49" charset="-128"/>
                        </a:rPr>
                        <a:t>平成２０年度と比べた減少率</a:t>
                      </a:r>
                      <a:br>
                        <a:rPr lang="ja-JP" altLang="en-US" sz="1000" u="none" strike="noStrike" dirty="0">
                          <a:effectLst/>
                          <a:latin typeface="BIZ UDゴシック" panose="020B0400000000000000" pitchFamily="49" charset="-128"/>
                          <a:ea typeface="BIZ UDゴシック" panose="020B0400000000000000" pitchFamily="49" charset="-128"/>
                        </a:rPr>
                      </a:br>
                      <a:r>
                        <a:rPr lang="ja-JP" altLang="en-US" sz="1000" u="none" strike="noStrike" dirty="0">
                          <a:effectLst/>
                          <a:latin typeface="BIZ UDゴシック" panose="020B0400000000000000" pitchFamily="49" charset="-128"/>
                          <a:ea typeface="BIZ UDゴシック" panose="020B0400000000000000" pitchFamily="49" charset="-128"/>
                        </a:rPr>
                        <a:t>（特定保健指導対象者の割合の減少率）</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tc>
                  <a:txBody>
                    <a:bodyPr/>
                    <a:lstStyle/>
                    <a:p>
                      <a:pPr algn="l" fontAlgn="ct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現状</a:t>
                      </a:r>
                      <a:r>
                        <a:rPr lang="en-US" altLang="ja-JP" sz="1000" u="none" strike="noStrike" dirty="0">
                          <a:effectLst/>
                          <a:latin typeface="BIZ UDゴシック" panose="020B0400000000000000" pitchFamily="49" charset="-128"/>
                          <a:ea typeface="BIZ UDゴシック" panose="020B0400000000000000" pitchFamily="49" charset="-128"/>
                        </a:rPr>
                        <a:t>〕  </a:t>
                      </a:r>
                      <a:r>
                        <a:rPr lang="ja-JP" altLang="en-US" sz="1000" u="none" strike="noStrike" dirty="0">
                          <a:effectLst/>
                          <a:latin typeface="BIZ UDゴシック" panose="020B0400000000000000" pitchFamily="49" charset="-128"/>
                          <a:ea typeface="BIZ UDゴシック" panose="020B0400000000000000" pitchFamily="49" charset="-128"/>
                        </a:rPr>
                        <a:t> </a:t>
                      </a:r>
                      <a:r>
                        <a:rPr lang="en-US" altLang="ja-JP" sz="1000" u="none" strike="noStrike" dirty="0">
                          <a:effectLst/>
                          <a:latin typeface="BIZ UDゴシック" panose="020B0400000000000000" pitchFamily="49" charset="-128"/>
                          <a:ea typeface="BIZ UDゴシック" panose="020B0400000000000000" pitchFamily="49" charset="-128"/>
                        </a:rPr>
                        <a:t>11.4 </a:t>
                      </a:r>
                      <a:r>
                        <a:rPr lang="ja-JP" altLang="en-US" sz="1000" u="none" strike="noStrike" dirty="0">
                          <a:effectLst/>
                          <a:latin typeface="BIZ UDゴシック" panose="020B0400000000000000" pitchFamily="49" charset="-128"/>
                          <a:ea typeface="BIZ UDゴシック" panose="020B0400000000000000" pitchFamily="49" charset="-128"/>
                        </a:rPr>
                        <a:t>％ ➠  </a:t>
                      </a:r>
                      <a:r>
                        <a:rPr lang="en-US" altLang="ja-JP" sz="1000" u="none" strike="noStrike" dirty="0">
                          <a:effectLst/>
                          <a:latin typeface="BIZ UDゴシック" panose="020B0400000000000000" pitchFamily="49" charset="-128"/>
                          <a:ea typeface="BIZ UDゴシック" panose="020B0400000000000000" pitchFamily="49" charset="-128"/>
                        </a:rPr>
                        <a:t>〔R11〕</a:t>
                      </a:r>
                      <a:r>
                        <a:rPr lang="ja-JP" altLang="en-US" sz="1000" u="none" strike="noStrike" dirty="0">
                          <a:effectLst/>
                          <a:latin typeface="BIZ UDゴシック" panose="020B0400000000000000" pitchFamily="49" charset="-128"/>
                          <a:ea typeface="BIZ UDゴシック" panose="020B0400000000000000" pitchFamily="49" charset="-128"/>
                        </a:rPr>
                        <a:t>　 </a:t>
                      </a:r>
                      <a:r>
                        <a:rPr lang="en-US" altLang="ja-JP" sz="1000" u="none" strike="noStrike" dirty="0">
                          <a:effectLst/>
                          <a:latin typeface="BIZ UDゴシック" panose="020B0400000000000000" pitchFamily="49" charset="-128"/>
                          <a:ea typeface="BIZ UDゴシック" panose="020B0400000000000000" pitchFamily="49" charset="-128"/>
                        </a:rPr>
                        <a:t>25</a:t>
                      </a:r>
                      <a:r>
                        <a:rPr lang="ja-JP" altLang="en-US" sz="1000" u="none" strike="noStrike" dirty="0">
                          <a:effectLst/>
                          <a:latin typeface="BIZ UDゴシック" panose="020B0400000000000000" pitchFamily="49" charset="-128"/>
                          <a:ea typeface="BIZ UDゴシック" panose="020B0400000000000000" pitchFamily="49" charset="-128"/>
                        </a:rPr>
                        <a:t> ％</a:t>
                      </a:r>
                      <a:endParaRPr 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extLst>
                  <a:ext uri="{0D108BD9-81ED-4DB2-BD59-A6C34878D82A}">
                    <a16:rowId xmlns:a16="http://schemas.microsoft.com/office/drawing/2014/main" val="3158683631"/>
                  </a:ext>
                </a:extLst>
              </a:tr>
              <a:tr h="167175">
                <a:tc>
                  <a:txBody>
                    <a:bodyPr/>
                    <a:lstStyle/>
                    <a:p>
                      <a:pPr algn="l" fontAlgn="ctr"/>
                      <a:r>
                        <a:rPr lang="ja-JP" altLang="en-US" sz="1000" u="none" strike="noStrike" dirty="0">
                          <a:effectLst/>
                          <a:latin typeface="BIZ UDゴシック" panose="020B0400000000000000" pitchFamily="49" charset="-128"/>
                          <a:ea typeface="BIZ UDゴシック" panose="020B0400000000000000" pitchFamily="49" charset="-128"/>
                        </a:rPr>
                        <a:t>㊶</a:t>
                      </a:r>
                      <a:r>
                        <a:rPr lang="zh-TW" altLang="en-US" sz="1000" u="none" strike="noStrike" dirty="0">
                          <a:effectLst/>
                          <a:latin typeface="BIZ UDゴシック" panose="020B0400000000000000" pitchFamily="49" charset="-128"/>
                          <a:ea typeface="BIZ UDゴシック" panose="020B0400000000000000" pitchFamily="49" charset="-128"/>
                        </a:rPr>
                        <a:t>特定健康診査受診率（市町村国民健康保険実施分）</a:t>
                      </a:r>
                      <a:endParaRPr lang="zh-TW"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tc>
                  <a:txBody>
                    <a:bodyPr/>
                    <a:lstStyle/>
                    <a:p>
                      <a:pPr algn="l" fontAlgn="ct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現状</a:t>
                      </a:r>
                      <a:r>
                        <a:rPr lang="en-US" altLang="ja-JP" sz="1000" u="none" strike="noStrike" dirty="0">
                          <a:effectLst/>
                          <a:latin typeface="BIZ UDゴシック" panose="020B0400000000000000" pitchFamily="49" charset="-128"/>
                          <a:ea typeface="BIZ UDゴシック" panose="020B0400000000000000" pitchFamily="49" charset="-128"/>
                        </a:rPr>
                        <a:t>〕 </a:t>
                      </a:r>
                      <a:r>
                        <a:rPr lang="ja-JP" altLang="en-US" sz="1000" u="none" strike="noStrike" dirty="0">
                          <a:effectLst/>
                          <a:latin typeface="BIZ UDゴシック" panose="020B0400000000000000" pitchFamily="49" charset="-128"/>
                          <a:ea typeface="BIZ UDゴシック" panose="020B0400000000000000" pitchFamily="49" charset="-128"/>
                        </a:rPr>
                        <a:t> </a:t>
                      </a:r>
                      <a:r>
                        <a:rPr lang="en-US" altLang="ja-JP" sz="1000" u="none" strike="noStrike" dirty="0">
                          <a:effectLst/>
                          <a:latin typeface="BIZ UDゴシック" panose="020B0400000000000000" pitchFamily="49" charset="-128"/>
                          <a:ea typeface="BIZ UDゴシック" panose="020B0400000000000000" pitchFamily="49" charset="-128"/>
                        </a:rPr>
                        <a:t> 38.2 </a:t>
                      </a:r>
                      <a:r>
                        <a:rPr lang="ja-JP" altLang="en-US" sz="1000" u="none" strike="noStrike" dirty="0">
                          <a:effectLst/>
                          <a:latin typeface="BIZ UDゴシック" panose="020B0400000000000000" pitchFamily="49" charset="-128"/>
                          <a:ea typeface="BIZ UDゴシック" panose="020B0400000000000000" pitchFamily="49" charset="-128"/>
                        </a:rPr>
                        <a:t>％ ➠　</a:t>
                      </a:r>
                      <a:r>
                        <a:rPr lang="en-US" altLang="ja-JP" sz="1000" u="none" strike="noStrike" dirty="0">
                          <a:effectLst/>
                          <a:latin typeface="BIZ UDゴシック" panose="020B0400000000000000" pitchFamily="49" charset="-128"/>
                          <a:ea typeface="BIZ UDゴシック" panose="020B0400000000000000" pitchFamily="49" charset="-128"/>
                        </a:rPr>
                        <a:t>〔R11〕 60 </a:t>
                      </a:r>
                      <a:r>
                        <a:rPr lang="ja-JP" altLang="en-US" sz="1000" u="none" strike="noStrike" dirty="0">
                          <a:effectLst/>
                          <a:latin typeface="BIZ UDゴシック" panose="020B0400000000000000" pitchFamily="49" charset="-128"/>
                          <a:ea typeface="BIZ UDゴシック" panose="020B0400000000000000" pitchFamily="49" charset="-128"/>
                        </a:rPr>
                        <a:t>％以上</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extLst>
                  <a:ext uri="{0D108BD9-81ED-4DB2-BD59-A6C34878D82A}">
                    <a16:rowId xmlns:a16="http://schemas.microsoft.com/office/drawing/2014/main" val="2130478350"/>
                  </a:ext>
                </a:extLst>
              </a:tr>
              <a:tr h="167175">
                <a:tc>
                  <a:txBody>
                    <a:bodyPr/>
                    <a:lstStyle/>
                    <a:p>
                      <a:pPr algn="l" fontAlgn="ctr"/>
                      <a:r>
                        <a:rPr lang="ja-JP" altLang="en-US" sz="1000" u="none" strike="noStrike" dirty="0">
                          <a:effectLst/>
                          <a:latin typeface="BIZ UDゴシック" panose="020B0400000000000000" pitchFamily="49" charset="-128"/>
                          <a:ea typeface="BIZ UDゴシック" panose="020B0400000000000000" pitchFamily="49" charset="-128"/>
                        </a:rPr>
                        <a:t>㊷特定保健指導実施率</a:t>
                      </a:r>
                      <a:r>
                        <a:rPr lang="zh-TW" altLang="en-US" sz="1000" u="none" strike="noStrike" dirty="0">
                          <a:effectLst/>
                          <a:latin typeface="BIZ UDゴシック" panose="020B0400000000000000" pitchFamily="49" charset="-128"/>
                          <a:ea typeface="BIZ UDゴシック" panose="020B0400000000000000" pitchFamily="49" charset="-128"/>
                        </a:rPr>
                        <a:t>（市町村国民健康保険実施分）</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tc>
                  <a:txBody>
                    <a:bodyPr/>
                    <a:lstStyle/>
                    <a:p>
                      <a:pPr algn="l" fontAlgn="ctr"/>
                      <a:r>
                        <a:rPr lang="en-US" altLang="ja-JP" sz="1000" u="none" strike="noStrike" dirty="0">
                          <a:effectLst/>
                          <a:latin typeface="BIZ UDゴシック" panose="020B0400000000000000" pitchFamily="49" charset="-128"/>
                          <a:ea typeface="BIZ UDゴシック" panose="020B0400000000000000" pitchFamily="49" charset="-128"/>
                        </a:rPr>
                        <a:t>〔</a:t>
                      </a:r>
                      <a:r>
                        <a:rPr lang="ja-JP" altLang="en-US" sz="1000" u="none" strike="noStrike" dirty="0">
                          <a:effectLst/>
                          <a:latin typeface="BIZ UDゴシック" panose="020B0400000000000000" pitchFamily="49" charset="-128"/>
                          <a:ea typeface="BIZ UDゴシック" panose="020B0400000000000000" pitchFamily="49" charset="-128"/>
                        </a:rPr>
                        <a:t>現状</a:t>
                      </a:r>
                      <a:r>
                        <a:rPr lang="en-US" altLang="ja-JP" sz="1000" u="none" strike="noStrike" dirty="0">
                          <a:effectLst/>
                          <a:latin typeface="BIZ UDゴシック" panose="020B0400000000000000" pitchFamily="49" charset="-128"/>
                          <a:ea typeface="BIZ UDゴシック" panose="020B0400000000000000" pitchFamily="49" charset="-128"/>
                        </a:rPr>
                        <a:t>〕  </a:t>
                      </a:r>
                      <a:r>
                        <a:rPr lang="ja-JP" altLang="en-US" sz="1000" u="none" strike="noStrike" dirty="0">
                          <a:effectLst/>
                          <a:latin typeface="BIZ UDゴシック" panose="020B0400000000000000" pitchFamily="49" charset="-128"/>
                          <a:ea typeface="BIZ UDゴシック" panose="020B0400000000000000" pitchFamily="49" charset="-128"/>
                        </a:rPr>
                        <a:t> </a:t>
                      </a:r>
                      <a:r>
                        <a:rPr lang="en-US" altLang="ja-JP" sz="1000" u="none" strike="noStrike" dirty="0">
                          <a:effectLst/>
                          <a:latin typeface="BIZ UDゴシック" panose="020B0400000000000000" pitchFamily="49" charset="-128"/>
                          <a:ea typeface="BIZ UDゴシック" panose="020B0400000000000000" pitchFamily="49" charset="-128"/>
                        </a:rPr>
                        <a:t>19.4 </a:t>
                      </a:r>
                      <a:r>
                        <a:rPr lang="ja-JP" altLang="en-US" sz="1000" u="none" strike="noStrike" dirty="0">
                          <a:effectLst/>
                          <a:latin typeface="BIZ UDゴシック" panose="020B0400000000000000" pitchFamily="49" charset="-128"/>
                          <a:ea typeface="BIZ UDゴシック" panose="020B0400000000000000" pitchFamily="49" charset="-128"/>
                        </a:rPr>
                        <a:t>％ ➠　</a:t>
                      </a:r>
                      <a:r>
                        <a:rPr lang="en-US" altLang="ja-JP" sz="1000" u="none" strike="noStrike" dirty="0">
                          <a:effectLst/>
                          <a:latin typeface="BIZ UDゴシック" panose="020B0400000000000000" pitchFamily="49" charset="-128"/>
                          <a:ea typeface="BIZ UDゴシック" panose="020B0400000000000000" pitchFamily="49" charset="-128"/>
                        </a:rPr>
                        <a:t>〔R11〕</a:t>
                      </a:r>
                      <a:r>
                        <a:rPr lang="en-US" sz="1000" u="none" strike="noStrike" dirty="0">
                          <a:effectLst/>
                          <a:latin typeface="BIZ UDゴシック" panose="020B0400000000000000" pitchFamily="49" charset="-128"/>
                          <a:ea typeface="BIZ UDゴシック" panose="020B0400000000000000" pitchFamily="49" charset="-128"/>
                        </a:rPr>
                        <a:t> </a:t>
                      </a:r>
                      <a:r>
                        <a:rPr lang="en-US" altLang="ja-JP" sz="1000" u="none" strike="noStrike" dirty="0">
                          <a:effectLst/>
                          <a:latin typeface="BIZ UDゴシック" panose="020B0400000000000000" pitchFamily="49" charset="-128"/>
                          <a:ea typeface="BIZ UDゴシック" panose="020B0400000000000000" pitchFamily="49" charset="-128"/>
                        </a:rPr>
                        <a:t>60 </a:t>
                      </a:r>
                      <a:r>
                        <a:rPr lang="ja-JP" altLang="en-US" sz="1000" u="none" strike="noStrike" dirty="0">
                          <a:effectLst/>
                          <a:latin typeface="BIZ UDゴシック" panose="020B0400000000000000" pitchFamily="49" charset="-128"/>
                          <a:ea typeface="BIZ UDゴシック" panose="020B0400000000000000" pitchFamily="49" charset="-128"/>
                        </a:rPr>
                        <a:t>％以上</a:t>
                      </a:r>
                      <a:endParaRPr lang="ja-JP" altLang="en-US" sz="10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36000" marR="6820" marT="6820" marB="0" anchor="ctr"/>
                </a:tc>
                <a:extLst>
                  <a:ext uri="{0D108BD9-81ED-4DB2-BD59-A6C34878D82A}">
                    <a16:rowId xmlns:a16="http://schemas.microsoft.com/office/drawing/2014/main" val="305463930"/>
                  </a:ext>
                </a:extLst>
              </a:tr>
            </a:tbl>
          </a:graphicData>
        </a:graphic>
      </p:graphicFrame>
    </p:spTree>
    <p:extLst>
      <p:ext uri="{BB962C8B-B14F-4D97-AF65-F5344CB8AC3E}">
        <p14:creationId xmlns:p14="http://schemas.microsoft.com/office/powerpoint/2010/main" val="238360520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5936A899-025A-4B90-86BF-FED11E449AFF}" vid="{96D2146A-40FA-40D5-842E-AB4538854C1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10001</TotalTime>
  <Words>3000</Words>
  <Application>Microsoft Office PowerPoint</Application>
  <PresentationFormat>ワイド画面</PresentationFormat>
  <Paragraphs>234</Paragraphs>
  <Slides>3</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BIZ UDPゴシック</vt:lpstr>
      <vt:lpstr>BIZ UDゴシック</vt:lpstr>
      <vt:lpstr>Meiryo UI</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Umemura</dc:creator>
  <cp:lastModifiedBy>高野雄規</cp:lastModifiedBy>
  <cp:revision>547</cp:revision>
  <cp:lastPrinted>2021-05-14T05:05:28Z</cp:lastPrinted>
  <dcterms:created xsi:type="dcterms:W3CDTF">2020-06-16T06:29:37Z</dcterms:created>
  <dcterms:modified xsi:type="dcterms:W3CDTF">2024-03-05T12:14:17Z</dcterms:modified>
</cp:coreProperties>
</file>