
<file path=[Content_Types].xml><?xml version="1.0" encoding="utf-8"?>
<Types xmlns="http://schemas.openxmlformats.org/package/2006/content-types">
  <Default Extension="tmp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3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72" r:id="rId13"/>
    <p:sldId id="269" r:id="rId14"/>
    <p:sldId id="267" r:id="rId15"/>
    <p:sldId id="268" r:id="rId1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336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B65F58-545A-4F0D-8D80-9396BDC401FF}" type="datetimeFigureOut">
              <a:rPr kumimoji="1" lang="ja-JP" altLang="en-US" smtClean="0"/>
              <a:t>2023/1/16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9008C634-E90A-46B4-89E9-83583F0EB02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750719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タイトルとキャプショ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B65F58-545A-4F0D-8D80-9396BDC401FF}" type="datetimeFigureOut">
              <a:rPr kumimoji="1" lang="ja-JP" altLang="en-US" smtClean="0"/>
              <a:t>2023/1/16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9008C634-E90A-46B4-89E9-83583F0EB02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594391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引用 (キャプション付き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B65F58-545A-4F0D-8D80-9396BDC401FF}" type="datetimeFigureOut">
              <a:rPr kumimoji="1" lang="ja-JP" altLang="en-US" smtClean="0"/>
              <a:t>2023/1/16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9008C634-E90A-46B4-89E9-83583F0EB029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5985535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名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B65F58-545A-4F0D-8D80-9396BDC401FF}" type="datetimeFigureOut">
              <a:rPr kumimoji="1" lang="ja-JP" altLang="en-US" smtClean="0"/>
              <a:t>2023/1/16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9008C634-E90A-46B4-89E9-83583F0EB02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1435570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引用付きの名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B65F58-545A-4F0D-8D80-9396BDC401FF}" type="datetimeFigureOut">
              <a:rPr kumimoji="1" lang="ja-JP" altLang="en-US" smtClean="0"/>
              <a:t>2023/1/16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9008C634-E90A-46B4-89E9-83583F0EB029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88663866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真または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B65F58-545A-4F0D-8D80-9396BDC401FF}" type="datetimeFigureOut">
              <a:rPr kumimoji="1" lang="ja-JP" altLang="en-US" smtClean="0"/>
              <a:t>2023/1/16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9008C634-E90A-46B4-89E9-83583F0EB02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8747267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B65F58-545A-4F0D-8D80-9396BDC401FF}" type="datetimeFigureOut">
              <a:rPr kumimoji="1" lang="ja-JP" altLang="en-US" smtClean="0"/>
              <a:t>2023/1/16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08C634-E90A-46B4-89E9-83583F0EB02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4638610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B65F58-545A-4F0D-8D80-9396BDC401FF}" type="datetimeFigureOut">
              <a:rPr kumimoji="1" lang="ja-JP" altLang="en-US" smtClean="0"/>
              <a:t>2023/1/16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08C634-E90A-46B4-89E9-83583F0EB02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038768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B65F58-545A-4F0D-8D80-9396BDC401FF}" type="datetimeFigureOut">
              <a:rPr kumimoji="1" lang="ja-JP" altLang="en-US" smtClean="0"/>
              <a:t>2023/1/16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08C634-E90A-46B4-89E9-83583F0EB02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976752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B65F58-545A-4F0D-8D80-9396BDC401FF}" type="datetimeFigureOut">
              <a:rPr kumimoji="1" lang="ja-JP" altLang="en-US" smtClean="0"/>
              <a:t>2023/1/16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9008C634-E90A-46B4-89E9-83583F0EB02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197904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B65F58-545A-4F0D-8D80-9396BDC401FF}" type="datetimeFigureOut">
              <a:rPr kumimoji="1" lang="ja-JP" altLang="en-US" smtClean="0"/>
              <a:t>2023/1/16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9008C634-E90A-46B4-89E9-83583F0EB02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05893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B65F58-545A-4F0D-8D80-9396BDC401FF}" type="datetimeFigureOut">
              <a:rPr kumimoji="1" lang="ja-JP" altLang="en-US" smtClean="0"/>
              <a:t>2023/1/16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9008C634-E90A-46B4-89E9-83583F0EB02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869862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B65F58-545A-4F0D-8D80-9396BDC401FF}" type="datetimeFigureOut">
              <a:rPr kumimoji="1" lang="ja-JP" altLang="en-US" smtClean="0"/>
              <a:t>2023/1/16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08C634-E90A-46B4-89E9-83583F0EB02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587189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B65F58-545A-4F0D-8D80-9396BDC401FF}" type="datetimeFigureOut">
              <a:rPr kumimoji="1" lang="ja-JP" altLang="en-US" smtClean="0"/>
              <a:t>2023/1/16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08C634-E90A-46B4-89E9-83583F0EB02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45772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B65F58-545A-4F0D-8D80-9396BDC401FF}" type="datetimeFigureOut">
              <a:rPr kumimoji="1" lang="ja-JP" altLang="en-US" smtClean="0"/>
              <a:t>2023/1/16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08C634-E90A-46B4-89E9-83583F0EB02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253648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B65F58-545A-4F0D-8D80-9396BDC401FF}" type="datetimeFigureOut">
              <a:rPr kumimoji="1" lang="ja-JP" altLang="en-US" smtClean="0"/>
              <a:t>2023/1/16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9008C634-E90A-46B4-89E9-83583F0EB02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088270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B65F58-545A-4F0D-8D80-9396BDC401FF}" type="datetimeFigureOut">
              <a:rPr kumimoji="1" lang="ja-JP" altLang="en-US" smtClean="0"/>
              <a:t>2023/1/16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9008C634-E90A-46B4-89E9-83583F0EB02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548646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39" r:id="rId1"/>
    <p:sldLayoutId id="2147484040" r:id="rId2"/>
    <p:sldLayoutId id="2147484041" r:id="rId3"/>
    <p:sldLayoutId id="2147484042" r:id="rId4"/>
    <p:sldLayoutId id="2147484043" r:id="rId5"/>
    <p:sldLayoutId id="2147484044" r:id="rId6"/>
    <p:sldLayoutId id="2147484045" r:id="rId7"/>
    <p:sldLayoutId id="2147484046" r:id="rId8"/>
    <p:sldLayoutId id="2147484047" r:id="rId9"/>
    <p:sldLayoutId id="2147484048" r:id="rId10"/>
    <p:sldLayoutId id="2147484049" r:id="rId11"/>
    <p:sldLayoutId id="2147484050" r:id="rId12"/>
    <p:sldLayoutId id="2147484051" r:id="rId13"/>
    <p:sldLayoutId id="2147484052" r:id="rId14"/>
    <p:sldLayoutId id="2147484053" r:id="rId15"/>
    <p:sldLayoutId id="2147484054" r:id="rId16"/>
  </p:sldLayoutIdLst>
  <p:txStyles>
    <p:titleStyle>
      <a:lvl1pPr algn="l" defTabSz="457200" rtl="0" eaLnBrk="1" latinLnBrk="0" hangingPunct="1">
        <a:spcBef>
          <a:spcPct val="0"/>
        </a:spcBef>
        <a:buNone/>
        <a:defRPr kumimoji="1"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 kumimoji="1">
          <a:solidFill>
            <a:schemeClr val="tx2"/>
          </a:solidFill>
        </a:defRPr>
      </a:lvl2pPr>
      <a:lvl3pPr eaLnBrk="1" hangingPunct="1">
        <a:defRPr kumimoji="1">
          <a:solidFill>
            <a:schemeClr val="tx2"/>
          </a:solidFill>
        </a:defRPr>
      </a:lvl3pPr>
      <a:lvl4pPr eaLnBrk="1" hangingPunct="1">
        <a:defRPr kumimoji="1">
          <a:solidFill>
            <a:schemeClr val="tx2"/>
          </a:solidFill>
        </a:defRPr>
      </a:lvl4pPr>
      <a:lvl5pPr eaLnBrk="1" hangingPunct="1">
        <a:defRPr kumimoji="1">
          <a:solidFill>
            <a:schemeClr val="tx2"/>
          </a:solidFill>
        </a:defRPr>
      </a:lvl5pPr>
      <a:lvl6pPr eaLnBrk="1" hangingPunct="1">
        <a:defRPr kumimoji="1">
          <a:solidFill>
            <a:schemeClr val="tx2"/>
          </a:solidFill>
        </a:defRPr>
      </a:lvl6pPr>
      <a:lvl7pPr eaLnBrk="1" hangingPunct="1">
        <a:defRPr kumimoji="1">
          <a:solidFill>
            <a:schemeClr val="tx2"/>
          </a:solidFill>
        </a:defRPr>
      </a:lvl7pPr>
      <a:lvl8pPr eaLnBrk="1" hangingPunct="1">
        <a:defRPr kumimoji="1">
          <a:solidFill>
            <a:schemeClr val="tx2"/>
          </a:solidFill>
        </a:defRPr>
      </a:lvl8pPr>
      <a:lvl9pPr eaLnBrk="1" hangingPunct="1">
        <a:defRPr kumimoji="1"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kumimoji="1"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kumimoji="1"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kumimoji="1"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kumimoji="1"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kumimoji="1"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kumimoji="1"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kumimoji="1"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kumimoji="1"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kumimoji="1"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mp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tmp"/><Relationship Id="rId2" Type="http://schemas.openxmlformats.org/officeDocument/2006/relationships/image" Target="../media/image11.tmp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tmp"/><Relationship Id="rId2" Type="http://schemas.openxmlformats.org/officeDocument/2006/relationships/image" Target="../media/image13.tmp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5.tmp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tmp"/><Relationship Id="rId7" Type="http://schemas.openxmlformats.org/officeDocument/2006/relationships/image" Target="../media/image21.tmp"/><Relationship Id="rId2" Type="http://schemas.openxmlformats.org/officeDocument/2006/relationships/image" Target="../media/image16.tmp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0.tmp"/><Relationship Id="rId5" Type="http://schemas.openxmlformats.org/officeDocument/2006/relationships/image" Target="../media/image19.tmp"/><Relationship Id="rId4" Type="http://schemas.openxmlformats.org/officeDocument/2006/relationships/image" Target="../media/image18.tmp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mp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tmp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mp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tmp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tmp"/><Relationship Id="rId2" Type="http://schemas.openxmlformats.org/officeDocument/2006/relationships/image" Target="../media/image6.tmp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tmp"/><Relationship Id="rId2" Type="http://schemas.openxmlformats.org/officeDocument/2006/relationships/image" Target="../media/image8.tmp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0.tm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3">
            <a:extLst>
              <a:ext uri="{FF2B5EF4-FFF2-40B4-BE49-F238E27FC236}">
                <a16:creationId xmlns:a16="http://schemas.microsoft.com/office/drawing/2014/main" id="{09D0F838-0CF7-4BC4-A93D-210EB531E54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526401" y="638446"/>
            <a:ext cx="8600301" cy="2387600"/>
          </a:xfrm>
        </p:spPr>
        <p:txBody>
          <a:bodyPr>
            <a:normAutofit fontScale="90000"/>
          </a:bodyPr>
          <a:lstStyle/>
          <a:p>
            <a:r>
              <a:rPr lang="ja-JP" altLang="ja-JP" b="1" dirty="0"/>
              <a:t>彩の国ビジネスアリーナ</a:t>
            </a:r>
            <a:br>
              <a:rPr lang="en-US" altLang="ja-JP" b="1" dirty="0"/>
            </a:br>
            <a:r>
              <a:rPr lang="ja-JP" altLang="ja-JP" b="1" dirty="0"/>
              <a:t>「スポーツ産業コーナー」</a:t>
            </a:r>
            <a:br>
              <a:rPr lang="en-US" altLang="ja-JP" b="1" dirty="0"/>
            </a:br>
            <a:r>
              <a:rPr lang="ja-JP" altLang="ja-JP" b="1" dirty="0"/>
              <a:t>出展者説明会</a:t>
            </a:r>
            <a:endParaRPr kumimoji="1" lang="ja-JP" altLang="en-US" b="1" dirty="0"/>
          </a:p>
        </p:txBody>
      </p:sp>
      <p:sp>
        <p:nvSpPr>
          <p:cNvPr id="5" name="字幕 4">
            <a:extLst>
              <a:ext uri="{FF2B5EF4-FFF2-40B4-BE49-F238E27FC236}">
                <a16:creationId xmlns:a16="http://schemas.microsoft.com/office/drawing/2014/main" id="{1BE0CF7F-C8ED-41CE-AB2C-1D2D887613E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483179" y="4186966"/>
            <a:ext cx="5684109" cy="450937"/>
          </a:xfrm>
        </p:spPr>
        <p:txBody>
          <a:bodyPr>
            <a:noAutofit/>
          </a:bodyPr>
          <a:lstStyle/>
          <a:p>
            <a:r>
              <a:rPr lang="ja-JP" altLang="en-US" sz="3200" dirty="0"/>
              <a:t>スポ</a:t>
            </a:r>
            <a:r>
              <a:rPr lang="en-US" altLang="ja-JP" sz="3200" dirty="0"/>
              <a:t>Biz</a:t>
            </a:r>
            <a:r>
              <a:rPr lang="ja-JP" altLang="en-US" sz="3200" dirty="0"/>
              <a:t>埼玉　</a:t>
            </a:r>
            <a:r>
              <a:rPr lang="en-US" altLang="ja-JP" sz="2800" dirty="0"/>
              <a:t>Meetup</a:t>
            </a:r>
            <a:r>
              <a:rPr lang="ja-JP" altLang="en-US" sz="2800" dirty="0"/>
              <a:t> </a:t>
            </a:r>
            <a:r>
              <a:rPr lang="en-US" altLang="ja-JP" sz="2800" dirty="0"/>
              <a:t>#04</a:t>
            </a:r>
            <a:endParaRPr kumimoji="1" lang="ja-JP" altLang="en-US" sz="2800" dirty="0"/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AA0169D7-E094-45CE-BB93-5B759AE3676E}"/>
              </a:ext>
            </a:extLst>
          </p:cNvPr>
          <p:cNvSpPr txBox="1"/>
          <p:nvPr/>
        </p:nvSpPr>
        <p:spPr>
          <a:xfrm>
            <a:off x="6759146" y="4965555"/>
            <a:ext cx="472028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400" dirty="0"/>
              <a:t>2023</a:t>
            </a:r>
            <a:r>
              <a:rPr lang="ja-JP" altLang="en-US" sz="2400" dirty="0"/>
              <a:t>年</a:t>
            </a:r>
            <a:r>
              <a:rPr lang="en-US" altLang="ja-JP" sz="2400" dirty="0"/>
              <a:t>1</a:t>
            </a:r>
            <a:r>
              <a:rPr lang="ja-JP" altLang="en-US" sz="2400" dirty="0"/>
              <a:t>月</a:t>
            </a:r>
            <a:r>
              <a:rPr lang="en-US" altLang="ja-JP" sz="2400" dirty="0"/>
              <a:t>17</a:t>
            </a:r>
            <a:r>
              <a:rPr lang="ja-JP" altLang="en-US" sz="2400" dirty="0"/>
              <a:t>日（火）</a:t>
            </a:r>
            <a:r>
              <a:rPr lang="en-US" altLang="ja-JP" sz="2400" dirty="0"/>
              <a:t>16</a:t>
            </a:r>
            <a:r>
              <a:rPr lang="ja-JP" altLang="en-US" sz="2400" dirty="0"/>
              <a:t>時～</a:t>
            </a:r>
            <a:endParaRPr lang="en-US" altLang="ja-JP" sz="2400" dirty="0"/>
          </a:p>
          <a:p>
            <a:r>
              <a:rPr kumimoji="1" lang="ja-JP" altLang="en-US" sz="2400" dirty="0"/>
              <a:t>オンライン（</a:t>
            </a:r>
            <a:r>
              <a:rPr kumimoji="1" lang="en-US" altLang="ja-JP" sz="2400" dirty="0"/>
              <a:t>Zoom</a:t>
            </a:r>
            <a:r>
              <a:rPr kumimoji="1" lang="ja-JP" altLang="en-US" sz="2400" dirty="0"/>
              <a:t>）</a:t>
            </a:r>
          </a:p>
        </p:txBody>
      </p:sp>
      <p:sp>
        <p:nvSpPr>
          <p:cNvPr id="15" name="楕円 14">
            <a:extLst>
              <a:ext uri="{FF2B5EF4-FFF2-40B4-BE49-F238E27FC236}">
                <a16:creationId xmlns:a16="http://schemas.microsoft.com/office/drawing/2014/main" id="{C9165F8D-F6E4-4BB2-A296-6988BDA9A202}"/>
              </a:ext>
            </a:extLst>
          </p:cNvPr>
          <p:cNvSpPr/>
          <p:nvPr/>
        </p:nvSpPr>
        <p:spPr>
          <a:xfrm>
            <a:off x="5436973" y="3429000"/>
            <a:ext cx="1186249" cy="900995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" name="正方形/長方形 15">
            <a:extLst>
              <a:ext uri="{FF2B5EF4-FFF2-40B4-BE49-F238E27FC236}">
                <a16:creationId xmlns:a16="http://schemas.microsoft.com/office/drawing/2014/main" id="{C756AB67-D843-4300-93DF-6BFB430CBF34}"/>
              </a:ext>
            </a:extLst>
          </p:cNvPr>
          <p:cNvSpPr/>
          <p:nvPr/>
        </p:nvSpPr>
        <p:spPr>
          <a:xfrm>
            <a:off x="1169774" y="6268995"/>
            <a:ext cx="296562" cy="24731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98C99742-89D8-43CF-937F-00E91FA3D54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3384" y="3163402"/>
            <a:ext cx="5550296" cy="34495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740967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16854F7C-5CEC-4DA8-8C8D-3CD3514192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/>
              <a:t>スポーツ産業コーナーブース装飾</a:t>
            </a:r>
            <a:br>
              <a:rPr kumimoji="1" lang="en-US" altLang="ja-JP" dirty="0"/>
            </a:br>
            <a:r>
              <a:rPr lang="ja-JP" altLang="en-US" dirty="0"/>
              <a:t>②通路カーペット（青色）</a:t>
            </a:r>
            <a:endParaRPr kumimoji="1" lang="ja-JP" altLang="en-US" dirty="0"/>
          </a:p>
        </p:txBody>
      </p:sp>
      <p:pic>
        <p:nvPicPr>
          <p:cNvPr id="22" name="コンテンツ プレースホルダー 21">
            <a:extLst>
              <a:ext uri="{FF2B5EF4-FFF2-40B4-BE49-F238E27FC236}">
                <a16:creationId xmlns:a16="http://schemas.microsoft.com/office/drawing/2014/main" id="{72E59F0A-71D0-4300-9B35-C3343AE067B2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251" y="4767943"/>
            <a:ext cx="5273749" cy="1786271"/>
          </a:xfrm>
        </p:spPr>
      </p:pic>
      <p:pic>
        <p:nvPicPr>
          <p:cNvPr id="12" name="コンテンツ プレースホルダー 11">
            <a:extLst>
              <a:ext uri="{FF2B5EF4-FFF2-40B4-BE49-F238E27FC236}">
                <a16:creationId xmlns:a16="http://schemas.microsoft.com/office/drawing/2014/main" id="{8824960B-CCFA-4881-A862-4DCDCC739033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5327" y="2253593"/>
            <a:ext cx="5874422" cy="3302535"/>
          </a:xfrm>
        </p:spPr>
      </p:pic>
    </p:spTree>
    <p:extLst>
      <p:ext uri="{BB962C8B-B14F-4D97-AF65-F5344CB8AC3E}">
        <p14:creationId xmlns:p14="http://schemas.microsoft.com/office/powerpoint/2010/main" val="250059182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16854F7C-5CEC-4DA8-8C8D-3CD3514192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1" lang="ja-JP" altLang="en-US" dirty="0"/>
              <a:t>スポーツ産業コーナーブース装飾</a:t>
            </a:r>
            <a:br>
              <a:rPr kumimoji="1" lang="en-US" altLang="ja-JP" dirty="0"/>
            </a:br>
            <a:r>
              <a:rPr kumimoji="1" lang="ja-JP" altLang="en-US" dirty="0"/>
              <a:t>③共通パラペットサイン</a:t>
            </a:r>
          </a:p>
        </p:txBody>
      </p:sp>
      <p:pic>
        <p:nvPicPr>
          <p:cNvPr id="8" name="コンテンツ プレースホルダー 7">
            <a:extLst>
              <a:ext uri="{FF2B5EF4-FFF2-40B4-BE49-F238E27FC236}">
                <a16:creationId xmlns:a16="http://schemas.microsoft.com/office/drawing/2014/main" id="{28B836F4-79EC-410D-B6FE-24B8BA2B772C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565" y="3979481"/>
            <a:ext cx="3976330" cy="2710509"/>
          </a:xfrm>
        </p:spPr>
      </p:pic>
      <p:pic>
        <p:nvPicPr>
          <p:cNvPr id="10" name="コンテンツ プレースホルダー 9">
            <a:extLst>
              <a:ext uri="{FF2B5EF4-FFF2-40B4-BE49-F238E27FC236}">
                <a16:creationId xmlns:a16="http://schemas.microsoft.com/office/drawing/2014/main" id="{9A121B0C-3583-45E6-81F2-75AFBB8BBE8F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2939" y="2248678"/>
            <a:ext cx="7308955" cy="1372573"/>
          </a:xfrm>
        </p:spPr>
      </p:pic>
      <p:pic>
        <p:nvPicPr>
          <p:cNvPr id="13" name="図 12">
            <a:extLst>
              <a:ext uri="{FF2B5EF4-FFF2-40B4-BE49-F238E27FC236}">
                <a16:creationId xmlns:a16="http://schemas.microsoft.com/office/drawing/2014/main" id="{7E0C785D-4F47-470C-8D9C-AD1AB6F872C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11802" y="4886321"/>
            <a:ext cx="1822728" cy="620154"/>
          </a:xfrm>
          <a:prstGeom prst="rect">
            <a:avLst/>
          </a:prstGeom>
        </p:spPr>
      </p:pic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89274ECF-A7DE-4D49-BABC-DDE53E0602D7}"/>
              </a:ext>
            </a:extLst>
          </p:cNvPr>
          <p:cNvSpPr txBox="1"/>
          <p:nvPr/>
        </p:nvSpPr>
        <p:spPr>
          <a:xfrm>
            <a:off x="4749282" y="4286156"/>
            <a:ext cx="162352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dirty="0"/>
              <a:t>小間番号</a:t>
            </a:r>
            <a:endParaRPr kumimoji="1" lang="en-US" altLang="ja-JP" dirty="0"/>
          </a:p>
          <a:p>
            <a:pPr algn="ctr"/>
            <a:r>
              <a:rPr kumimoji="1" lang="ja-JP" altLang="en-US" dirty="0"/>
              <a:t>（例　</a:t>
            </a:r>
            <a:r>
              <a:rPr kumimoji="1" lang="en-US" altLang="ja-JP" dirty="0"/>
              <a:t>L-18</a:t>
            </a:r>
            <a:r>
              <a:rPr kumimoji="1" lang="ja-JP" altLang="en-US" dirty="0"/>
              <a:t>）</a:t>
            </a:r>
          </a:p>
        </p:txBody>
      </p:sp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910E2123-C5D8-40D5-8B32-78288631E726}"/>
              </a:ext>
            </a:extLst>
          </p:cNvPr>
          <p:cNvSpPr txBox="1"/>
          <p:nvPr/>
        </p:nvSpPr>
        <p:spPr>
          <a:xfrm>
            <a:off x="6228183" y="4273068"/>
            <a:ext cx="266855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dirty="0"/>
              <a:t>出展者名</a:t>
            </a:r>
            <a:endParaRPr kumimoji="1" lang="en-US" altLang="ja-JP" dirty="0"/>
          </a:p>
          <a:p>
            <a:pPr algn="ctr"/>
            <a:r>
              <a:rPr kumimoji="1" lang="ja-JP" altLang="en-US" dirty="0"/>
              <a:t>（例　埼玉県商業・サービス産業支援課）</a:t>
            </a:r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6E507200-F796-42A8-A8B4-AAA01B0A3F89}"/>
              </a:ext>
            </a:extLst>
          </p:cNvPr>
          <p:cNvSpPr txBox="1"/>
          <p:nvPr/>
        </p:nvSpPr>
        <p:spPr>
          <a:xfrm>
            <a:off x="9611802" y="4286156"/>
            <a:ext cx="15289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dirty="0"/>
              <a:t>スポ</a:t>
            </a:r>
            <a:r>
              <a:rPr kumimoji="1" lang="en-US" altLang="ja-JP" dirty="0"/>
              <a:t>Biz</a:t>
            </a:r>
            <a:r>
              <a:rPr kumimoji="1" lang="ja-JP" altLang="en-US" dirty="0"/>
              <a:t>埼玉ロゴ</a:t>
            </a:r>
          </a:p>
        </p:txBody>
      </p:sp>
      <p:sp>
        <p:nvSpPr>
          <p:cNvPr id="15" name="右中かっこ 14">
            <a:extLst>
              <a:ext uri="{FF2B5EF4-FFF2-40B4-BE49-F238E27FC236}">
                <a16:creationId xmlns:a16="http://schemas.microsoft.com/office/drawing/2014/main" id="{92CBA9B8-F18C-4DBE-812F-82B5211E5BC1}"/>
              </a:ext>
            </a:extLst>
          </p:cNvPr>
          <p:cNvSpPr/>
          <p:nvPr/>
        </p:nvSpPr>
        <p:spPr>
          <a:xfrm rot="5400000">
            <a:off x="5208818" y="3479927"/>
            <a:ext cx="331234" cy="849085"/>
          </a:xfrm>
          <a:prstGeom prst="rightBrace">
            <a:avLst/>
          </a:prstGeom>
          <a:ln w="381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" name="右中かっこ 18">
            <a:extLst>
              <a:ext uri="{FF2B5EF4-FFF2-40B4-BE49-F238E27FC236}">
                <a16:creationId xmlns:a16="http://schemas.microsoft.com/office/drawing/2014/main" id="{EB1ACDDF-52AC-4803-BDB8-1F56F020602E}"/>
              </a:ext>
            </a:extLst>
          </p:cNvPr>
          <p:cNvSpPr/>
          <p:nvPr/>
        </p:nvSpPr>
        <p:spPr>
          <a:xfrm rot="5400000">
            <a:off x="7396843" y="2670745"/>
            <a:ext cx="331234" cy="2565918"/>
          </a:xfrm>
          <a:prstGeom prst="rightBrace">
            <a:avLst/>
          </a:prstGeom>
          <a:ln w="381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" name="右中かっこ 19">
            <a:extLst>
              <a:ext uri="{FF2B5EF4-FFF2-40B4-BE49-F238E27FC236}">
                <a16:creationId xmlns:a16="http://schemas.microsoft.com/office/drawing/2014/main" id="{F16E741F-3FB2-4A05-8A7A-384EB8109580}"/>
              </a:ext>
            </a:extLst>
          </p:cNvPr>
          <p:cNvSpPr/>
          <p:nvPr/>
        </p:nvSpPr>
        <p:spPr>
          <a:xfrm rot="5400000">
            <a:off x="10189832" y="2802520"/>
            <a:ext cx="331234" cy="2347285"/>
          </a:xfrm>
          <a:prstGeom prst="rightBrace">
            <a:avLst/>
          </a:prstGeom>
          <a:ln w="381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069868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DB08A5DD-A1A0-43E2-AE0D-654517471C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/>
              <a:t>オンラインセミナーのご案内</a:t>
            </a:r>
          </a:p>
        </p:txBody>
      </p:sp>
      <p:pic>
        <p:nvPicPr>
          <p:cNvPr id="6" name="コンテンツ プレースホルダー 5">
            <a:extLst>
              <a:ext uri="{FF2B5EF4-FFF2-40B4-BE49-F238E27FC236}">
                <a16:creationId xmlns:a16="http://schemas.microsoft.com/office/drawing/2014/main" id="{CEE6E8F3-A38C-41C8-9E1D-8AEF548A3F35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0807" y="1551271"/>
            <a:ext cx="4812748" cy="1896995"/>
          </a:xfrm>
        </p:spPr>
      </p:pic>
      <p:pic>
        <p:nvPicPr>
          <p:cNvPr id="17" name="コンテンツ プレースホルダー 16">
            <a:extLst>
              <a:ext uri="{FF2B5EF4-FFF2-40B4-BE49-F238E27FC236}">
                <a16:creationId xmlns:a16="http://schemas.microsoft.com/office/drawing/2014/main" id="{82833EF5-F64F-48D7-A48B-E74220EFCFA6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0813" y="4098712"/>
            <a:ext cx="3361155" cy="2320343"/>
          </a:xfrm>
        </p:spPr>
      </p:pic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BFD5996F-73B0-42E3-BDC7-12DD6C7CEFC6}"/>
              </a:ext>
            </a:extLst>
          </p:cNvPr>
          <p:cNvSpPr txBox="1"/>
          <p:nvPr/>
        </p:nvSpPr>
        <p:spPr>
          <a:xfrm>
            <a:off x="1261475" y="3452381"/>
            <a:ext cx="4741213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kumimoji="1" lang="ja-JP" altLang="en-US" sz="1200" dirty="0"/>
              <a:t>スポーツ産業の将来性について言及した上で、スポーツ</a:t>
            </a:r>
            <a:r>
              <a:rPr kumimoji="1" lang="en-US" altLang="ja-JP" sz="1200" dirty="0"/>
              <a:t>×</a:t>
            </a:r>
            <a:r>
              <a:rPr kumimoji="1" lang="ja-JP" altLang="en-US" sz="1200" dirty="0"/>
              <a:t>ＩＴ、スポーツ</a:t>
            </a:r>
            <a:r>
              <a:rPr kumimoji="1" lang="en-US" altLang="ja-JP" sz="1200" dirty="0"/>
              <a:t>×</a:t>
            </a:r>
            <a:r>
              <a:rPr kumimoji="1" lang="ja-JP" altLang="en-US" sz="1200" dirty="0"/>
              <a:t>医療・ヘルスケアの２テーマについて、スポーツ関連産業の動向を紹介するとともに、参入のコツを伝授します。</a:t>
            </a:r>
          </a:p>
        </p:txBody>
      </p:sp>
      <p:sp>
        <p:nvSpPr>
          <p:cNvPr id="20" name="テキスト ボックス 19">
            <a:extLst>
              <a:ext uri="{FF2B5EF4-FFF2-40B4-BE49-F238E27FC236}">
                <a16:creationId xmlns:a16="http://schemas.microsoft.com/office/drawing/2014/main" id="{38370FEF-95BA-47AC-9F34-7D0DD6F4BA49}"/>
              </a:ext>
            </a:extLst>
          </p:cNvPr>
          <p:cNvSpPr txBox="1"/>
          <p:nvPr/>
        </p:nvSpPr>
        <p:spPr>
          <a:xfrm>
            <a:off x="7204518" y="3224628"/>
            <a:ext cx="4260980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kumimoji="1" lang="en-US" altLang="ja-JP" sz="1200" dirty="0"/>
          </a:p>
          <a:p>
            <a:r>
              <a:rPr kumimoji="1" lang="en-US" altLang="ja-JP" sz="1200" dirty="0"/>
              <a:t>WE</a:t>
            </a:r>
            <a:r>
              <a:rPr kumimoji="1" lang="ja-JP" altLang="en-US" sz="1200" dirty="0"/>
              <a:t>リーグの理念や活動、県内にあるＷＥリーグ３チームの紹介などを行います。</a:t>
            </a:r>
          </a:p>
        </p:txBody>
      </p:sp>
      <p:pic>
        <p:nvPicPr>
          <p:cNvPr id="22" name="図 21">
            <a:extLst>
              <a:ext uri="{FF2B5EF4-FFF2-40B4-BE49-F238E27FC236}">
                <a16:creationId xmlns:a16="http://schemas.microsoft.com/office/drawing/2014/main" id="{31CA03C1-FCB4-4578-831C-ADD71AF029B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4412" y="1566188"/>
            <a:ext cx="3562847" cy="933580"/>
          </a:xfrm>
          <a:prstGeom prst="rect">
            <a:avLst/>
          </a:prstGeom>
        </p:spPr>
      </p:pic>
      <p:pic>
        <p:nvPicPr>
          <p:cNvPr id="24" name="図 23">
            <a:extLst>
              <a:ext uri="{FF2B5EF4-FFF2-40B4-BE49-F238E27FC236}">
                <a16:creationId xmlns:a16="http://schemas.microsoft.com/office/drawing/2014/main" id="{5194373C-437B-46FF-B36E-E07F8F6FA19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20546" y="2447128"/>
            <a:ext cx="2448267" cy="323895"/>
          </a:xfrm>
          <a:prstGeom prst="rect">
            <a:avLst/>
          </a:prstGeom>
        </p:spPr>
      </p:pic>
      <p:pic>
        <p:nvPicPr>
          <p:cNvPr id="26" name="図 25">
            <a:extLst>
              <a:ext uri="{FF2B5EF4-FFF2-40B4-BE49-F238E27FC236}">
                <a16:creationId xmlns:a16="http://schemas.microsoft.com/office/drawing/2014/main" id="{17ABDDC5-00EE-4E9F-AE58-3493498EB59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2038" y="2800423"/>
            <a:ext cx="3663821" cy="418723"/>
          </a:xfrm>
          <a:prstGeom prst="rect">
            <a:avLst/>
          </a:prstGeom>
        </p:spPr>
      </p:pic>
      <p:sp>
        <p:nvSpPr>
          <p:cNvPr id="27" name="正方形/長方形 26">
            <a:extLst>
              <a:ext uri="{FF2B5EF4-FFF2-40B4-BE49-F238E27FC236}">
                <a16:creationId xmlns:a16="http://schemas.microsoft.com/office/drawing/2014/main" id="{B8D85100-53BB-4E11-A44D-4CCB66E3B9CE}"/>
              </a:ext>
            </a:extLst>
          </p:cNvPr>
          <p:cNvSpPr/>
          <p:nvPr/>
        </p:nvSpPr>
        <p:spPr>
          <a:xfrm>
            <a:off x="9568813" y="2499768"/>
            <a:ext cx="1896685" cy="34731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8" name="正方形/長方形 27">
            <a:extLst>
              <a:ext uri="{FF2B5EF4-FFF2-40B4-BE49-F238E27FC236}">
                <a16:creationId xmlns:a16="http://schemas.microsoft.com/office/drawing/2014/main" id="{E025D6D7-3D24-4195-BEA3-C0ADC62C7EE2}"/>
              </a:ext>
            </a:extLst>
          </p:cNvPr>
          <p:cNvSpPr/>
          <p:nvPr/>
        </p:nvSpPr>
        <p:spPr>
          <a:xfrm>
            <a:off x="10517259" y="1551271"/>
            <a:ext cx="948239" cy="94849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9" name="正方形/長方形 28">
            <a:extLst>
              <a:ext uri="{FF2B5EF4-FFF2-40B4-BE49-F238E27FC236}">
                <a16:creationId xmlns:a16="http://schemas.microsoft.com/office/drawing/2014/main" id="{116BD2FE-8D2E-4EE9-9FCB-A5089239F024}"/>
              </a:ext>
            </a:extLst>
          </p:cNvPr>
          <p:cNvSpPr/>
          <p:nvPr/>
        </p:nvSpPr>
        <p:spPr>
          <a:xfrm>
            <a:off x="10765858" y="2691937"/>
            <a:ext cx="699639" cy="52995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31" name="図 30">
            <a:extLst>
              <a:ext uri="{FF2B5EF4-FFF2-40B4-BE49-F238E27FC236}">
                <a16:creationId xmlns:a16="http://schemas.microsoft.com/office/drawing/2014/main" id="{069BA8C8-33ED-449C-9469-9D3C442046D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4412" y="4090466"/>
            <a:ext cx="1667108" cy="2143424"/>
          </a:xfrm>
          <a:prstGeom prst="rect">
            <a:avLst/>
          </a:prstGeom>
        </p:spPr>
      </p:pic>
      <p:sp>
        <p:nvSpPr>
          <p:cNvPr id="32" name="テキスト ボックス 31">
            <a:extLst>
              <a:ext uri="{FF2B5EF4-FFF2-40B4-BE49-F238E27FC236}">
                <a16:creationId xmlns:a16="http://schemas.microsoft.com/office/drawing/2014/main" id="{AAA45D69-AB0D-4663-BD6B-EC43B2E112DB}"/>
              </a:ext>
            </a:extLst>
          </p:cNvPr>
          <p:cNvSpPr txBox="1"/>
          <p:nvPr/>
        </p:nvSpPr>
        <p:spPr>
          <a:xfrm>
            <a:off x="6954412" y="6233890"/>
            <a:ext cx="504475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400" dirty="0"/>
              <a:t>公益社団法人日本プロサッカーリーグ（</a:t>
            </a:r>
            <a:r>
              <a:rPr kumimoji="1" lang="en-US" altLang="ja-JP" sz="1400" dirty="0"/>
              <a:t>WE</a:t>
            </a:r>
            <a:r>
              <a:rPr kumimoji="1" lang="ja-JP" altLang="en-US" sz="1400" dirty="0"/>
              <a:t>リーグ）チェア</a:t>
            </a:r>
            <a:endParaRPr kumimoji="1" lang="en-US" altLang="ja-JP" sz="1400" dirty="0"/>
          </a:p>
          <a:p>
            <a:r>
              <a:rPr kumimoji="1" lang="ja-JP" altLang="en-US" sz="1400" dirty="0"/>
              <a:t>髙田　春奈氏</a:t>
            </a:r>
          </a:p>
        </p:txBody>
      </p:sp>
      <p:sp>
        <p:nvSpPr>
          <p:cNvPr id="33" name="テキスト ボックス 32">
            <a:extLst>
              <a:ext uri="{FF2B5EF4-FFF2-40B4-BE49-F238E27FC236}">
                <a16:creationId xmlns:a16="http://schemas.microsoft.com/office/drawing/2014/main" id="{CAECFA77-B3C3-434E-9F68-58AA4F472C47}"/>
              </a:ext>
            </a:extLst>
          </p:cNvPr>
          <p:cNvSpPr txBox="1"/>
          <p:nvPr/>
        </p:nvSpPr>
        <p:spPr>
          <a:xfrm>
            <a:off x="1648404" y="6419055"/>
            <a:ext cx="504475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400" dirty="0"/>
              <a:t>株式会社</a:t>
            </a:r>
            <a:r>
              <a:rPr kumimoji="1" lang="en-US" altLang="ja-JP" sz="1400" dirty="0"/>
              <a:t>NTT</a:t>
            </a:r>
            <a:r>
              <a:rPr kumimoji="1" lang="ja-JP" altLang="en-US" sz="1400" dirty="0"/>
              <a:t>データ経営研究所</a:t>
            </a:r>
            <a:endParaRPr kumimoji="1" lang="en-US" altLang="ja-JP" sz="1400" dirty="0"/>
          </a:p>
        </p:txBody>
      </p:sp>
    </p:spTree>
    <p:extLst>
      <p:ext uri="{BB962C8B-B14F-4D97-AF65-F5344CB8AC3E}">
        <p14:creationId xmlns:p14="http://schemas.microsoft.com/office/powerpoint/2010/main" val="256566145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2FCD01A1-42F2-4B57-B836-D956E8FFAE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92925" y="946778"/>
            <a:ext cx="8911687" cy="1048838"/>
          </a:xfrm>
        </p:spPr>
        <p:txBody>
          <a:bodyPr/>
          <a:lstStyle/>
          <a:p>
            <a:r>
              <a:rPr kumimoji="1" lang="ja-JP" altLang="en-US" dirty="0"/>
              <a:t>今後のスケジュール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35BB5A40-5585-4391-B9FA-82241EA0B9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67240" y="1885950"/>
            <a:ext cx="9237372" cy="4686300"/>
          </a:xfrm>
        </p:spPr>
        <p:txBody>
          <a:bodyPr numCol="1" spcCol="540000">
            <a:normAutofit/>
          </a:bodyPr>
          <a:lstStyle/>
          <a:p>
            <a:r>
              <a:rPr kumimoji="1" lang="en-US" altLang="ja-JP" sz="2000" dirty="0"/>
              <a:t>1</a:t>
            </a:r>
            <a:r>
              <a:rPr kumimoji="1" lang="ja-JP" altLang="en-US" sz="2000" dirty="0"/>
              <a:t>月中旬ごろ</a:t>
            </a:r>
            <a:r>
              <a:rPr kumimoji="1" lang="ja-JP" altLang="en-US" dirty="0"/>
              <a:t>　</a:t>
            </a:r>
            <a:r>
              <a:rPr kumimoji="1" lang="ja-JP" altLang="en-US" sz="1900" dirty="0"/>
              <a:t>「搬入・搬出の手引き」出展者専用ページからダウンロード開始</a:t>
            </a:r>
            <a:endParaRPr kumimoji="1" lang="en-US" altLang="ja-JP" sz="1900" dirty="0"/>
          </a:p>
          <a:p>
            <a:r>
              <a:rPr lang="en-US" altLang="ja-JP" sz="2000" dirty="0"/>
              <a:t>1</a:t>
            </a:r>
            <a:r>
              <a:rPr lang="ja-JP" altLang="en-US" sz="2000" dirty="0"/>
              <a:t>月中旬ごろ　車両搬入搬出許可証の郵送</a:t>
            </a:r>
            <a:endParaRPr lang="en-US" altLang="ja-JP" sz="2000" dirty="0"/>
          </a:p>
          <a:p>
            <a:r>
              <a:rPr kumimoji="1" lang="ja-JP" altLang="en-US" sz="2000" dirty="0"/>
              <a:t>～</a:t>
            </a:r>
            <a:r>
              <a:rPr kumimoji="1" lang="en-US" altLang="ja-JP" sz="2000" dirty="0"/>
              <a:t>1</a:t>
            </a:r>
            <a:r>
              <a:rPr kumimoji="1" lang="ja-JP" altLang="en-US" sz="2000" dirty="0"/>
              <a:t>月末　オンライン展示用出展者紹介ページ編集可能期間</a:t>
            </a:r>
            <a:endParaRPr kumimoji="1" lang="en-US" altLang="ja-JP" sz="2000" dirty="0"/>
          </a:p>
          <a:p>
            <a:pPr marL="0" indent="0">
              <a:buNone/>
            </a:pPr>
            <a:r>
              <a:rPr lang="ja-JP" altLang="en-US" sz="2000" dirty="0"/>
              <a:t>　　　　　　（</a:t>
            </a:r>
            <a:r>
              <a:rPr lang="en-US" altLang="ja-JP" sz="2000" dirty="0"/>
              <a:t>2/1</a:t>
            </a:r>
            <a:r>
              <a:rPr lang="ja-JP" altLang="en-US" sz="2000" dirty="0"/>
              <a:t>以降も必要に応じて編集可能）</a:t>
            </a:r>
            <a:endParaRPr lang="en-US" altLang="ja-JP" sz="2000" dirty="0"/>
          </a:p>
          <a:p>
            <a:r>
              <a:rPr lang="en-US" altLang="ja-JP" sz="2000" dirty="0"/>
              <a:t>2/1</a:t>
            </a:r>
            <a:r>
              <a:rPr lang="ja-JP" altLang="en-US" sz="2000" dirty="0"/>
              <a:t>～　　オンライン展示開始</a:t>
            </a:r>
            <a:endParaRPr lang="en-US" altLang="ja-JP" sz="2000" dirty="0"/>
          </a:p>
          <a:p>
            <a:r>
              <a:rPr lang="en-US" altLang="ja-JP" sz="2000" dirty="0"/>
              <a:t>2/1</a:t>
            </a:r>
            <a:r>
              <a:rPr lang="ja-JP" altLang="en-US" sz="2000" dirty="0"/>
              <a:t>～　　オンラインセミナー開始</a:t>
            </a:r>
            <a:endParaRPr lang="en-US" altLang="ja-JP" sz="2000" dirty="0"/>
          </a:p>
          <a:p>
            <a:r>
              <a:rPr lang="en-US" altLang="ja-JP" sz="2000" dirty="0"/>
              <a:t>2/7</a:t>
            </a:r>
            <a:r>
              <a:rPr lang="ja-JP" altLang="en-US" sz="2000" dirty="0"/>
              <a:t>（火）  </a:t>
            </a:r>
            <a:r>
              <a:rPr lang="en-US" altLang="ja-JP" sz="2000" dirty="0"/>
              <a:t>9:00</a:t>
            </a:r>
            <a:r>
              <a:rPr lang="ja-JP" altLang="en-US" sz="2000" dirty="0"/>
              <a:t>～</a:t>
            </a:r>
            <a:r>
              <a:rPr lang="en-US" altLang="ja-JP" sz="2000" dirty="0"/>
              <a:t>18:00</a:t>
            </a:r>
            <a:r>
              <a:rPr lang="ja-JP" altLang="en-US" sz="2000" dirty="0"/>
              <a:t>　リアル展示　会場搬入</a:t>
            </a:r>
            <a:endParaRPr lang="en-US" altLang="ja-JP" sz="2000" dirty="0"/>
          </a:p>
          <a:p>
            <a:r>
              <a:rPr lang="ja-JP" altLang="en-US" sz="2000" dirty="0"/>
              <a:t>会場入場予定者の出展者証登録、発行</a:t>
            </a:r>
            <a:endParaRPr lang="en-US" altLang="ja-JP" sz="2000" dirty="0"/>
          </a:p>
          <a:p>
            <a:r>
              <a:rPr lang="en-US" altLang="ja-JP" sz="2000" dirty="0"/>
              <a:t>2/8</a:t>
            </a:r>
            <a:r>
              <a:rPr lang="ja-JP" altLang="en-US" sz="2000" dirty="0"/>
              <a:t>（水）</a:t>
            </a:r>
            <a:r>
              <a:rPr lang="en-US" altLang="ja-JP" sz="2000" dirty="0"/>
              <a:t>10:00</a:t>
            </a:r>
            <a:r>
              <a:rPr lang="ja-JP" altLang="en-US" sz="2000" dirty="0"/>
              <a:t>～</a:t>
            </a:r>
            <a:r>
              <a:rPr lang="en-US" altLang="ja-JP" sz="2000" dirty="0"/>
              <a:t>18:00</a:t>
            </a:r>
            <a:r>
              <a:rPr lang="ja-JP" altLang="en-US" sz="2000" dirty="0" err="1"/>
              <a:t>、</a:t>
            </a:r>
            <a:r>
              <a:rPr lang="en-US" altLang="ja-JP" sz="2000" dirty="0"/>
              <a:t>2/9</a:t>
            </a:r>
            <a:r>
              <a:rPr lang="ja-JP" altLang="en-US" sz="2000" dirty="0"/>
              <a:t>（木）</a:t>
            </a:r>
            <a:r>
              <a:rPr lang="en-US" altLang="ja-JP" sz="2000" dirty="0"/>
              <a:t>10:00</a:t>
            </a:r>
            <a:r>
              <a:rPr lang="ja-JP" altLang="en-US" sz="2000" dirty="0"/>
              <a:t>～</a:t>
            </a:r>
            <a:r>
              <a:rPr lang="en-US" altLang="ja-JP" sz="2000" dirty="0"/>
              <a:t>17:00</a:t>
            </a:r>
            <a:r>
              <a:rPr lang="ja-JP" altLang="en-US" sz="2000" dirty="0"/>
              <a:t>　リアル展示</a:t>
            </a:r>
            <a:endParaRPr lang="en-US" altLang="ja-JP" sz="2000" dirty="0"/>
          </a:p>
          <a:p>
            <a:r>
              <a:rPr lang="en-US" altLang="ja-JP" sz="2000" dirty="0"/>
              <a:t>2/15</a:t>
            </a:r>
            <a:r>
              <a:rPr lang="ja-JP" altLang="en-US" sz="2000" dirty="0"/>
              <a:t>　　オンライン展示最終日、オンラインセミナー最終日</a:t>
            </a:r>
            <a:endParaRPr lang="en-US" altLang="ja-JP" sz="2000" dirty="0"/>
          </a:p>
          <a:p>
            <a:endParaRPr lang="en-US" altLang="ja-JP" sz="2000" dirty="0"/>
          </a:p>
          <a:p>
            <a:pPr marL="0" indent="0">
              <a:buNone/>
            </a:pPr>
            <a:endParaRPr lang="en-US" altLang="ja-JP" dirty="0"/>
          </a:p>
          <a:p>
            <a:pPr marL="0" indent="0">
              <a:buNone/>
            </a:pP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83970970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05F9AFDC-BD16-44EF-A52F-CB18C83275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89212" y="976399"/>
            <a:ext cx="8915399" cy="1468800"/>
          </a:xfrm>
        </p:spPr>
        <p:txBody>
          <a:bodyPr/>
          <a:lstStyle/>
          <a:p>
            <a:r>
              <a:rPr kumimoji="1" lang="ja-JP" altLang="en-US" dirty="0"/>
              <a:t>出展者からの質疑応答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031B31EF-EF48-4C80-8273-0B0745B482A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589212" y="3051110"/>
            <a:ext cx="8915399" cy="2556588"/>
          </a:xfrm>
        </p:spPr>
        <p:txBody>
          <a:bodyPr>
            <a:normAutofit/>
          </a:bodyPr>
          <a:lstStyle/>
          <a:p>
            <a:r>
              <a:rPr kumimoji="1" lang="ja-JP" altLang="en-US" sz="2800" dirty="0">
                <a:solidFill>
                  <a:schemeClr val="accent1">
                    <a:lumMod val="50000"/>
                  </a:schemeClr>
                </a:solidFill>
              </a:rPr>
              <a:t>注意事項</a:t>
            </a:r>
            <a:endParaRPr kumimoji="1" lang="en-US" altLang="ja-JP" sz="2800" dirty="0">
              <a:solidFill>
                <a:schemeClr val="accent1">
                  <a:lumMod val="50000"/>
                </a:schemeClr>
              </a:solidFill>
            </a:endParaRPr>
          </a:p>
          <a:p>
            <a:endParaRPr kumimoji="1" lang="en-US" altLang="ja-JP" dirty="0"/>
          </a:p>
          <a:p>
            <a:r>
              <a:rPr kumimoji="1" lang="ja-JP" altLang="en-US" dirty="0">
                <a:solidFill>
                  <a:schemeClr val="accent1">
                    <a:lumMod val="50000"/>
                  </a:schemeClr>
                </a:solidFill>
              </a:rPr>
              <a:t>・質問がある方は挙手をしてください。</a:t>
            </a:r>
            <a:endParaRPr kumimoji="1" lang="en-US" altLang="ja-JP" dirty="0">
              <a:solidFill>
                <a:schemeClr val="accent1">
                  <a:lumMod val="50000"/>
                </a:schemeClr>
              </a:solidFill>
            </a:endParaRPr>
          </a:p>
          <a:p>
            <a:r>
              <a:rPr kumimoji="1" lang="ja-JP" altLang="en-US" dirty="0">
                <a:solidFill>
                  <a:schemeClr val="accent1">
                    <a:lumMod val="50000"/>
                  </a:schemeClr>
                </a:solidFill>
              </a:rPr>
              <a:t>・司会にあてられましたら、マイクをオンにしてください。</a:t>
            </a:r>
            <a:endParaRPr kumimoji="1" lang="en-US" altLang="ja-JP" dirty="0">
              <a:solidFill>
                <a:schemeClr val="accent1">
                  <a:lumMod val="50000"/>
                </a:schemeClr>
              </a:solidFill>
            </a:endParaRPr>
          </a:p>
          <a:p>
            <a:r>
              <a:rPr kumimoji="1" lang="ja-JP" altLang="en-US" dirty="0">
                <a:solidFill>
                  <a:schemeClr val="accent1">
                    <a:lumMod val="50000"/>
                  </a:schemeClr>
                </a:solidFill>
              </a:rPr>
              <a:t>・できるだけ多くの方の質問に答えたいので、ご配慮をお願いします。</a:t>
            </a:r>
            <a:endParaRPr kumimoji="1" lang="en-US" altLang="ja-JP" dirty="0">
              <a:solidFill>
                <a:schemeClr val="accent1">
                  <a:lumMod val="50000"/>
                </a:schemeClr>
              </a:solidFill>
            </a:endParaRPr>
          </a:p>
          <a:p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37071719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05F9AFDC-BD16-44EF-A52F-CB18C83275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96510" y="411888"/>
            <a:ext cx="2981163" cy="1062250"/>
          </a:xfrm>
        </p:spPr>
        <p:txBody>
          <a:bodyPr/>
          <a:lstStyle/>
          <a:p>
            <a:r>
              <a:rPr lang="ja-JP" altLang="en-US" dirty="0"/>
              <a:t>問合せ先</a:t>
            </a:r>
            <a:endParaRPr kumimoji="1" lang="ja-JP" altLang="en-US" dirty="0"/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031B31EF-EF48-4C80-8273-0B0745B482A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875450" y="1808289"/>
            <a:ext cx="8248264" cy="1184988"/>
          </a:xfrm>
        </p:spPr>
        <p:txBody>
          <a:bodyPr>
            <a:normAutofit/>
          </a:bodyPr>
          <a:lstStyle/>
          <a:p>
            <a:r>
              <a:rPr lang="ja-JP" altLang="en-US" sz="2800" dirty="0">
                <a:solidFill>
                  <a:schemeClr val="accent1">
                    <a:lumMod val="50000"/>
                  </a:schemeClr>
                </a:solidFill>
              </a:rPr>
              <a:t>出展方法について（展示の条件、搬入・搬出等）</a:t>
            </a:r>
            <a:endParaRPr lang="en-US" altLang="ja-JP" sz="2800" dirty="0">
              <a:solidFill>
                <a:schemeClr val="accent1">
                  <a:lumMod val="50000"/>
                </a:schemeClr>
              </a:solidFill>
            </a:endParaRPr>
          </a:p>
          <a:p>
            <a:r>
              <a:rPr kumimoji="1" lang="ja-JP" altLang="en-US" sz="2400" b="1" dirty="0">
                <a:solidFill>
                  <a:schemeClr val="tx1"/>
                </a:solidFill>
              </a:rPr>
              <a:t>・ビジアリ事務局</a:t>
            </a:r>
            <a:endParaRPr kumimoji="1" lang="en-US" altLang="ja-JP" sz="2400" b="1" dirty="0">
              <a:solidFill>
                <a:schemeClr val="tx1"/>
              </a:solidFill>
            </a:endParaRPr>
          </a:p>
          <a:p>
            <a:endParaRPr kumimoji="1" lang="ja-JP" altLang="en-US" dirty="0"/>
          </a:p>
        </p:txBody>
      </p:sp>
      <p:sp>
        <p:nvSpPr>
          <p:cNvPr id="4" name="テキスト プレースホルダー 2">
            <a:extLst>
              <a:ext uri="{FF2B5EF4-FFF2-40B4-BE49-F238E27FC236}">
                <a16:creationId xmlns:a16="http://schemas.microsoft.com/office/drawing/2014/main" id="{E2F1FEB2-A337-4357-9646-85FDB8925912}"/>
              </a:ext>
            </a:extLst>
          </p:cNvPr>
          <p:cNvSpPr txBox="1">
            <a:spLocks/>
          </p:cNvSpPr>
          <p:nvPr/>
        </p:nvSpPr>
        <p:spPr>
          <a:xfrm>
            <a:off x="1875450" y="3265792"/>
            <a:ext cx="9899783" cy="128762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kumimoji="1"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kumimoji="1"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kumimoji="1"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kumimoji="1"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kumimoji="1"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kumimoji="1"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kumimoji="1"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kumimoji="1"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kumimoji="1"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ja-JP" altLang="en-US" sz="2800" dirty="0">
                <a:solidFill>
                  <a:schemeClr val="accent1">
                    <a:lumMod val="50000"/>
                  </a:schemeClr>
                </a:solidFill>
              </a:rPr>
              <a:t>展示物や、サイトの掲載情報等について（相談支援）</a:t>
            </a:r>
            <a:endParaRPr lang="en-US" altLang="ja-JP" sz="2800" dirty="0">
              <a:solidFill>
                <a:schemeClr val="accent1">
                  <a:lumMod val="50000"/>
                </a:schemeClr>
              </a:solidFill>
            </a:endParaRPr>
          </a:p>
          <a:p>
            <a:r>
              <a:rPr lang="ja-JP" altLang="en-US" sz="2400" b="1" dirty="0">
                <a:solidFill>
                  <a:schemeClr val="tx1"/>
                </a:solidFill>
              </a:rPr>
              <a:t>・ＮＴＴデータ経営研究所</a:t>
            </a:r>
          </a:p>
        </p:txBody>
      </p:sp>
      <p:sp>
        <p:nvSpPr>
          <p:cNvPr id="5" name="テキスト プレースホルダー 2">
            <a:extLst>
              <a:ext uri="{FF2B5EF4-FFF2-40B4-BE49-F238E27FC236}">
                <a16:creationId xmlns:a16="http://schemas.microsoft.com/office/drawing/2014/main" id="{B3727213-1E8E-4F78-BD8E-935BAF048F78}"/>
              </a:ext>
            </a:extLst>
          </p:cNvPr>
          <p:cNvSpPr txBox="1">
            <a:spLocks/>
          </p:cNvSpPr>
          <p:nvPr/>
        </p:nvSpPr>
        <p:spPr>
          <a:xfrm>
            <a:off x="1875450" y="4647483"/>
            <a:ext cx="8840787" cy="157085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kumimoji="1"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kumimoji="1"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kumimoji="1"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kumimoji="1"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kumimoji="1"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kumimoji="1"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kumimoji="1"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kumimoji="1"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kumimoji="1"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ja-JP" altLang="en-US" sz="2800" dirty="0">
                <a:solidFill>
                  <a:schemeClr val="accent1">
                    <a:lumMod val="50000"/>
                  </a:schemeClr>
                </a:solidFill>
              </a:rPr>
              <a:t>どこに何を相談していいか分からない場合</a:t>
            </a:r>
            <a:endParaRPr lang="en-US" altLang="ja-JP" sz="2800" dirty="0">
              <a:solidFill>
                <a:schemeClr val="accent1">
                  <a:lumMod val="50000"/>
                </a:schemeClr>
              </a:solidFill>
            </a:endParaRPr>
          </a:p>
          <a:p>
            <a:r>
              <a:rPr lang="ja-JP" altLang="en-US" sz="2800" dirty="0">
                <a:solidFill>
                  <a:schemeClr val="accent1">
                    <a:lumMod val="50000"/>
                  </a:schemeClr>
                </a:solidFill>
              </a:rPr>
              <a:t>上記の連絡が取れない場合</a:t>
            </a:r>
            <a:endParaRPr lang="en-US" altLang="ja-JP" sz="2800" dirty="0">
              <a:solidFill>
                <a:schemeClr val="accent1">
                  <a:lumMod val="50000"/>
                </a:schemeClr>
              </a:solidFill>
            </a:endParaRPr>
          </a:p>
          <a:p>
            <a:r>
              <a:rPr lang="ja-JP" altLang="en-US" sz="2400" b="1" dirty="0">
                <a:solidFill>
                  <a:schemeClr val="tx1"/>
                </a:solidFill>
              </a:rPr>
              <a:t>・埼玉県商業・サービス産業支援課　総務・サービス産業担当</a:t>
            </a:r>
          </a:p>
        </p:txBody>
      </p:sp>
    </p:spTree>
    <p:extLst>
      <p:ext uri="{BB962C8B-B14F-4D97-AF65-F5344CB8AC3E}">
        <p14:creationId xmlns:p14="http://schemas.microsoft.com/office/powerpoint/2010/main" val="38405274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5920FF25-D3AC-419A-BEDA-3507C1476D8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70913" y="648673"/>
            <a:ext cx="9144000" cy="1035951"/>
          </a:xfrm>
        </p:spPr>
        <p:txBody>
          <a:bodyPr anchor="t">
            <a:normAutofit/>
          </a:bodyPr>
          <a:lstStyle/>
          <a:p>
            <a:pPr algn="l"/>
            <a:r>
              <a:rPr kumimoji="1" lang="ja-JP" altLang="en-US" sz="4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本日の次第</a:t>
            </a: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E39AA038-6C7C-45B2-BFC4-2BBD84F3EBE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356022" y="1894841"/>
            <a:ext cx="8929820" cy="1241810"/>
          </a:xfrm>
        </p:spPr>
        <p:txBody>
          <a:bodyPr>
            <a:normAutofit/>
          </a:bodyPr>
          <a:lstStyle/>
          <a:p>
            <a:pPr algn="l"/>
            <a:r>
              <a:rPr lang="ja-JP" altLang="en-US" sz="2800" dirty="0">
                <a:solidFill>
                  <a:schemeClr val="tx1"/>
                </a:solidFill>
                <a:latin typeface="+mj-ea"/>
                <a:ea typeface="+mj-ea"/>
              </a:rPr>
              <a:t>１．ビジネスアリーナ「スポーツ産業コーナー」</a:t>
            </a:r>
            <a:endParaRPr lang="en-US" altLang="ja-JP" sz="2800" dirty="0">
              <a:solidFill>
                <a:schemeClr val="tx1"/>
              </a:solidFill>
              <a:latin typeface="+mj-ea"/>
              <a:ea typeface="+mj-ea"/>
            </a:endParaRPr>
          </a:p>
          <a:p>
            <a:pPr algn="l"/>
            <a:r>
              <a:rPr lang="ja-JP" altLang="en-US" sz="2800" dirty="0">
                <a:solidFill>
                  <a:schemeClr val="tx1"/>
                </a:solidFill>
                <a:latin typeface="+mj-ea"/>
                <a:ea typeface="+mj-ea"/>
              </a:rPr>
              <a:t>　　出展について</a:t>
            </a:r>
            <a:endParaRPr lang="en-US" altLang="ja-JP" sz="2800" dirty="0">
              <a:solidFill>
                <a:schemeClr val="tx1"/>
              </a:solidFill>
              <a:latin typeface="+mj-ea"/>
              <a:ea typeface="+mj-ea"/>
            </a:endParaRPr>
          </a:p>
        </p:txBody>
      </p:sp>
      <p:sp>
        <p:nvSpPr>
          <p:cNvPr id="4" name="字幕 2">
            <a:extLst>
              <a:ext uri="{FF2B5EF4-FFF2-40B4-BE49-F238E27FC236}">
                <a16:creationId xmlns:a16="http://schemas.microsoft.com/office/drawing/2014/main" id="{E660C275-5F8B-4618-A436-40E0E96B153C}"/>
              </a:ext>
            </a:extLst>
          </p:cNvPr>
          <p:cNvSpPr txBox="1">
            <a:spLocks/>
          </p:cNvSpPr>
          <p:nvPr/>
        </p:nvSpPr>
        <p:spPr>
          <a:xfrm>
            <a:off x="2553728" y="5266095"/>
            <a:ext cx="6458471" cy="7413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ja-JP" altLang="en-US" sz="3200" dirty="0"/>
              <a:t>２．出展者からの質疑応答</a:t>
            </a:r>
          </a:p>
        </p:txBody>
      </p:sp>
      <p:sp>
        <p:nvSpPr>
          <p:cNvPr id="5" name="字幕 2">
            <a:extLst>
              <a:ext uri="{FF2B5EF4-FFF2-40B4-BE49-F238E27FC236}">
                <a16:creationId xmlns:a16="http://schemas.microsoft.com/office/drawing/2014/main" id="{6AD072B7-176C-4587-B434-1FC092D326AB}"/>
              </a:ext>
            </a:extLst>
          </p:cNvPr>
          <p:cNvSpPr txBox="1">
            <a:spLocks/>
          </p:cNvSpPr>
          <p:nvPr/>
        </p:nvSpPr>
        <p:spPr>
          <a:xfrm>
            <a:off x="2743201" y="3312948"/>
            <a:ext cx="6820930" cy="162898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 algn="l">
              <a:buFont typeface="Wingdings" panose="05000000000000000000" pitchFamily="2" charset="2"/>
              <a:buChar char="l"/>
            </a:pPr>
            <a:r>
              <a:rPr lang="ja-JP" alt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「彩の国ビジネスアリーナ」について</a:t>
            </a:r>
            <a:endParaRPr lang="en-US" altLang="ja-JP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457200" indent="-457200" algn="l">
              <a:buFont typeface="Wingdings" panose="05000000000000000000" pitchFamily="2" charset="2"/>
              <a:buChar char="l"/>
            </a:pPr>
            <a:r>
              <a:rPr lang="ja-JP" alt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「スポーツ産業コーナー」について</a:t>
            </a:r>
            <a:endParaRPr lang="en-US" altLang="ja-JP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457200" indent="-457200" algn="l">
              <a:buFont typeface="Wingdings" panose="05000000000000000000" pitchFamily="2" charset="2"/>
              <a:buChar char="l"/>
            </a:pPr>
            <a:r>
              <a:rPr lang="ja-JP" alt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今後のスケジュール</a:t>
            </a:r>
          </a:p>
        </p:txBody>
      </p:sp>
    </p:spTree>
    <p:extLst>
      <p:ext uri="{BB962C8B-B14F-4D97-AF65-F5344CB8AC3E}">
        <p14:creationId xmlns:p14="http://schemas.microsoft.com/office/powerpoint/2010/main" val="284772741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9DDB2CF5-69A5-4250-85D1-2710A937CB2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ja-JP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【</a:t>
            </a:r>
            <a:r>
              <a:rPr lang="ja-JP" altLang="en-US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リアル展示</a:t>
            </a:r>
            <a:r>
              <a:rPr lang="en-US" altLang="ja-JP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】</a:t>
            </a:r>
          </a:p>
          <a:p>
            <a:endParaRPr kumimoji="1" lang="ja-JP" altLang="en-US" dirty="0"/>
          </a:p>
        </p:txBody>
      </p:sp>
      <p:sp>
        <p:nvSpPr>
          <p:cNvPr id="4" name="字幕 2">
            <a:extLst>
              <a:ext uri="{FF2B5EF4-FFF2-40B4-BE49-F238E27FC236}">
                <a16:creationId xmlns:a16="http://schemas.microsoft.com/office/drawing/2014/main" id="{C072F6C6-2A0B-4442-9F7D-9B8A66871C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92388" y="1007041"/>
            <a:ext cx="8912225" cy="1134800"/>
          </a:xfrm>
        </p:spPr>
        <p:txBody>
          <a:bodyPr>
            <a:normAutofit/>
          </a:bodyPr>
          <a:lstStyle/>
          <a:p>
            <a:r>
              <a:rPr lang="ja-JP" altLang="en-US" sz="3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「彩の国ビジネスアリーナ」について</a:t>
            </a:r>
            <a:endParaRPr lang="en-US" altLang="ja-JP" sz="3200" dirty="0">
              <a:solidFill>
                <a:schemeClr val="tx1"/>
              </a:solidFill>
              <a:latin typeface="+mj-ea"/>
              <a:ea typeface="+mj-ea"/>
            </a:endParaRPr>
          </a:p>
        </p:txBody>
      </p:sp>
      <p:pic>
        <p:nvPicPr>
          <p:cNvPr id="8" name="図 7">
            <a:extLst>
              <a:ext uri="{FF2B5EF4-FFF2-40B4-BE49-F238E27FC236}">
                <a16:creationId xmlns:a16="http://schemas.microsoft.com/office/drawing/2014/main" id="{3235422D-213D-4808-9789-471A90F250B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0378" y="2631439"/>
            <a:ext cx="6402336" cy="36939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521874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9DDB2CF5-69A5-4250-85D1-2710A937CB2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ja-JP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【</a:t>
            </a:r>
            <a:r>
              <a:rPr lang="ja-JP" altLang="en-US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オンライン展示</a:t>
            </a:r>
            <a:r>
              <a:rPr lang="en-US" altLang="ja-JP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】</a:t>
            </a:r>
          </a:p>
          <a:p>
            <a:endParaRPr kumimoji="1" lang="ja-JP" altLang="en-US" dirty="0"/>
          </a:p>
        </p:txBody>
      </p:sp>
      <p:sp>
        <p:nvSpPr>
          <p:cNvPr id="4" name="字幕 2">
            <a:extLst>
              <a:ext uri="{FF2B5EF4-FFF2-40B4-BE49-F238E27FC236}">
                <a16:creationId xmlns:a16="http://schemas.microsoft.com/office/drawing/2014/main" id="{C072F6C6-2A0B-4442-9F7D-9B8A66871C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92388" y="1075826"/>
            <a:ext cx="8912225" cy="983636"/>
          </a:xfrm>
        </p:spPr>
        <p:txBody>
          <a:bodyPr>
            <a:normAutofit/>
          </a:bodyPr>
          <a:lstStyle/>
          <a:p>
            <a:r>
              <a:rPr lang="ja-JP" altLang="en-US" sz="3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彩の国ビジネスアリーナ」について</a:t>
            </a:r>
            <a:endParaRPr lang="en-US" altLang="ja-JP" sz="3200" dirty="0">
              <a:solidFill>
                <a:schemeClr val="tx1"/>
              </a:solidFill>
              <a:latin typeface="+mj-ea"/>
              <a:ea typeface="+mj-ea"/>
            </a:endParaRPr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D049CBA8-60A4-4FC5-B636-C54FFBA4594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5092" y="2650922"/>
            <a:ext cx="6383843" cy="35831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842074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9DDB2CF5-69A5-4250-85D1-2710A937CB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marL="0" indent="0">
              <a:buNone/>
            </a:pPr>
            <a:endParaRPr lang="en-US" altLang="ja-JP" sz="2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0" indent="0">
              <a:buNone/>
            </a:pPr>
            <a:r>
              <a:rPr lang="ja-JP" altLang="en-US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　　</a:t>
            </a:r>
            <a:endParaRPr kumimoji="1" lang="ja-JP" altLang="en-US" dirty="0"/>
          </a:p>
        </p:txBody>
      </p:sp>
      <p:sp>
        <p:nvSpPr>
          <p:cNvPr id="4" name="字幕 2">
            <a:extLst>
              <a:ext uri="{FF2B5EF4-FFF2-40B4-BE49-F238E27FC236}">
                <a16:creationId xmlns:a16="http://schemas.microsoft.com/office/drawing/2014/main" id="{C072F6C6-2A0B-4442-9F7D-9B8A66871C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89212" y="1176283"/>
            <a:ext cx="8912225" cy="1281112"/>
          </a:xfrm>
        </p:spPr>
        <p:txBody>
          <a:bodyPr>
            <a:normAutofit/>
          </a:bodyPr>
          <a:lstStyle/>
          <a:p>
            <a:r>
              <a:rPr lang="ja-JP" altLang="en-US" sz="3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「スポーツ産業コーナー」について</a:t>
            </a:r>
            <a:br>
              <a:rPr lang="en-US" altLang="ja-JP" sz="3200" dirty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endParaRPr lang="en-US" altLang="ja-JP" sz="3200" dirty="0">
              <a:solidFill>
                <a:schemeClr val="tx1"/>
              </a:solidFill>
              <a:latin typeface="+mj-ea"/>
              <a:ea typeface="+mj-ea"/>
            </a:endParaRP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D4D856F8-6C50-4C6F-A477-BB63EBD008BA}"/>
              </a:ext>
            </a:extLst>
          </p:cNvPr>
          <p:cNvSpPr txBox="1"/>
          <p:nvPr/>
        </p:nvSpPr>
        <p:spPr>
          <a:xfrm>
            <a:off x="2866209" y="2298356"/>
            <a:ext cx="792124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埼玉県が、スポーツ関連産業の成長産業化を図るため、県内中小企業等に</a:t>
            </a:r>
            <a:r>
              <a:rPr lang="ja-JP" altLang="en-US" sz="2400" u="sng" dirty="0">
                <a:solidFill>
                  <a:schemeClr val="tx1">
                    <a:lumMod val="65000"/>
                    <a:lumOff val="35000"/>
                  </a:schemeClr>
                </a:solidFill>
              </a:rPr>
              <a:t>マッチングの機会</a:t>
            </a:r>
            <a:r>
              <a:rPr lang="ja-JP" altLang="en-US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を提供するもの。</a:t>
            </a: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93C59D00-B5AD-4A32-8E91-CD5035074779}"/>
              </a:ext>
            </a:extLst>
          </p:cNvPr>
          <p:cNvSpPr txBox="1"/>
          <p:nvPr/>
        </p:nvSpPr>
        <p:spPr>
          <a:xfrm>
            <a:off x="3842396" y="3459610"/>
            <a:ext cx="737342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・展示会</a:t>
            </a:r>
            <a:endParaRPr lang="en-US" altLang="ja-JP" sz="20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endParaRPr lang="en-US" altLang="ja-JP" sz="20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r>
              <a:rPr lang="ja-JP" altLang="en-US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・オンラインマッチングサイト</a:t>
            </a:r>
          </a:p>
        </p:txBody>
      </p:sp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A9C13FEF-BB2C-4C14-9979-85FFB2C80642}"/>
              </a:ext>
            </a:extLst>
          </p:cNvPr>
          <p:cNvSpPr/>
          <p:nvPr/>
        </p:nvSpPr>
        <p:spPr>
          <a:xfrm>
            <a:off x="3801207" y="3402228"/>
            <a:ext cx="1429823" cy="535459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左中かっこ 6">
            <a:extLst>
              <a:ext uri="{FF2B5EF4-FFF2-40B4-BE49-F238E27FC236}">
                <a16:creationId xmlns:a16="http://schemas.microsoft.com/office/drawing/2014/main" id="{B0BAFCCE-ED2C-4EDB-BEFA-62BBEC2E810D}"/>
              </a:ext>
            </a:extLst>
          </p:cNvPr>
          <p:cNvSpPr/>
          <p:nvPr/>
        </p:nvSpPr>
        <p:spPr>
          <a:xfrm>
            <a:off x="3199378" y="3376485"/>
            <a:ext cx="378382" cy="1056501"/>
          </a:xfrm>
          <a:prstGeom prst="leftBrac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4CBF0AAE-B461-4B50-8D23-75A77E0637AF}"/>
              </a:ext>
            </a:extLst>
          </p:cNvPr>
          <p:cNvSpPr txBox="1"/>
          <p:nvPr/>
        </p:nvSpPr>
        <p:spPr>
          <a:xfrm>
            <a:off x="3504887" y="4957820"/>
            <a:ext cx="65166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000" dirty="0">
                <a:solidFill>
                  <a:schemeClr val="accent1"/>
                </a:solidFill>
              </a:rPr>
              <a:t>受注拡大・販路開拓</a:t>
            </a:r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8FD95CEE-C20C-432F-8F22-80F9033D6B54}"/>
              </a:ext>
            </a:extLst>
          </p:cNvPr>
          <p:cNvSpPr txBox="1"/>
          <p:nvPr/>
        </p:nvSpPr>
        <p:spPr>
          <a:xfrm>
            <a:off x="3512880" y="5499958"/>
            <a:ext cx="65166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000" dirty="0">
                <a:solidFill>
                  <a:schemeClr val="accent1"/>
                </a:solidFill>
              </a:rPr>
              <a:t>新たなビジネスチャンス創出の場</a:t>
            </a:r>
          </a:p>
        </p:txBody>
      </p:sp>
    </p:spTree>
    <p:extLst>
      <p:ext uri="{BB962C8B-B14F-4D97-AF65-F5344CB8AC3E}">
        <p14:creationId xmlns:p14="http://schemas.microsoft.com/office/powerpoint/2010/main" val="38420372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/>
      <p:bldP spid="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9DDB2CF5-69A5-4250-85D1-2710A937CB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92388" y="1811852"/>
            <a:ext cx="8915400" cy="3777622"/>
          </a:xfrm>
        </p:spPr>
        <p:txBody>
          <a:bodyPr/>
          <a:lstStyle/>
          <a:p>
            <a:r>
              <a:rPr lang="ja-JP" altLang="en-US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「スポーツ産業コーナー」について</a:t>
            </a:r>
            <a:endParaRPr lang="en-US" altLang="ja-JP" sz="2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0" indent="0">
              <a:buNone/>
            </a:pPr>
            <a:endParaRPr lang="en-US" altLang="ja-JP" sz="2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0" indent="0">
              <a:buNone/>
            </a:pPr>
            <a:r>
              <a:rPr lang="ja-JP" altLang="en-US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　　</a:t>
            </a:r>
            <a:endParaRPr kumimoji="1" lang="ja-JP" altLang="en-US" dirty="0"/>
          </a:p>
        </p:txBody>
      </p:sp>
      <p:sp>
        <p:nvSpPr>
          <p:cNvPr id="4" name="字幕 2">
            <a:extLst>
              <a:ext uri="{FF2B5EF4-FFF2-40B4-BE49-F238E27FC236}">
                <a16:creationId xmlns:a16="http://schemas.microsoft.com/office/drawing/2014/main" id="{C072F6C6-2A0B-4442-9F7D-9B8A66871C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92388" y="623888"/>
            <a:ext cx="8912225" cy="1281112"/>
          </a:xfrm>
        </p:spPr>
        <p:txBody>
          <a:bodyPr>
            <a:normAutofit fontScale="90000"/>
          </a:bodyPr>
          <a:lstStyle/>
          <a:p>
            <a:pPr algn="l"/>
            <a:r>
              <a:rPr lang="ja-JP" altLang="en-US" sz="3200" dirty="0">
                <a:solidFill>
                  <a:schemeClr val="tx1"/>
                </a:solidFill>
                <a:latin typeface="+mj-ea"/>
                <a:ea typeface="+mj-ea"/>
              </a:rPr>
              <a:t>１．ビジネスアリーナ「スポーツ産業コーナー」</a:t>
            </a:r>
            <a:endParaRPr lang="en-US" altLang="ja-JP" sz="3200" dirty="0">
              <a:solidFill>
                <a:schemeClr val="tx1"/>
              </a:solidFill>
              <a:latin typeface="+mj-ea"/>
              <a:ea typeface="+mj-ea"/>
            </a:endParaRPr>
          </a:p>
          <a:p>
            <a:pPr algn="l"/>
            <a:r>
              <a:rPr lang="ja-JP" altLang="en-US" sz="3200" dirty="0">
                <a:solidFill>
                  <a:schemeClr val="tx1"/>
                </a:solidFill>
                <a:latin typeface="+mj-ea"/>
                <a:ea typeface="+mj-ea"/>
              </a:rPr>
              <a:t>　　出展について</a:t>
            </a:r>
            <a:endParaRPr lang="en-US" altLang="ja-JP" sz="3200" dirty="0">
              <a:solidFill>
                <a:schemeClr val="tx1"/>
              </a:solidFill>
              <a:latin typeface="+mj-ea"/>
              <a:ea typeface="+mj-ea"/>
            </a:endParaRPr>
          </a:p>
        </p:txBody>
      </p:sp>
      <p:pic>
        <p:nvPicPr>
          <p:cNvPr id="11" name="図 10">
            <a:extLst>
              <a:ext uri="{FF2B5EF4-FFF2-40B4-BE49-F238E27FC236}">
                <a16:creationId xmlns:a16="http://schemas.microsoft.com/office/drawing/2014/main" id="{2B6D73C5-05CE-4C02-B19E-6D4DD6D16D3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1252" y="32863"/>
            <a:ext cx="9078592" cy="6792273"/>
          </a:xfrm>
          <a:prstGeom prst="rect">
            <a:avLst/>
          </a:prstGeom>
        </p:spPr>
      </p:pic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94EA20D5-7785-4FDA-8BD3-B83E2C35AD2C}"/>
              </a:ext>
            </a:extLst>
          </p:cNvPr>
          <p:cNvSpPr txBox="1"/>
          <p:nvPr/>
        </p:nvSpPr>
        <p:spPr>
          <a:xfrm>
            <a:off x="5587014" y="611480"/>
            <a:ext cx="185543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3200" dirty="0"/>
              <a:t>会場図</a:t>
            </a:r>
          </a:p>
        </p:txBody>
      </p:sp>
      <p:sp>
        <p:nvSpPr>
          <p:cNvPr id="13" name="正方形/長方形 12">
            <a:extLst>
              <a:ext uri="{FF2B5EF4-FFF2-40B4-BE49-F238E27FC236}">
                <a16:creationId xmlns:a16="http://schemas.microsoft.com/office/drawing/2014/main" id="{72AB5722-1B6B-4A77-887F-2088C90C32D3}"/>
              </a:ext>
            </a:extLst>
          </p:cNvPr>
          <p:cNvSpPr/>
          <p:nvPr/>
        </p:nvSpPr>
        <p:spPr>
          <a:xfrm>
            <a:off x="6169981" y="4802819"/>
            <a:ext cx="1882066" cy="1198486"/>
          </a:xfrm>
          <a:prstGeom prst="rect">
            <a:avLst/>
          </a:prstGeom>
          <a:solidFill>
            <a:schemeClr val="accent6">
              <a:alpha val="38000"/>
            </a:schemeClr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" name="矢印: 右カーブ 13">
            <a:extLst>
              <a:ext uri="{FF2B5EF4-FFF2-40B4-BE49-F238E27FC236}">
                <a16:creationId xmlns:a16="http://schemas.microsoft.com/office/drawing/2014/main" id="{69C9DF23-7524-400D-89FC-5D6612432D91}"/>
              </a:ext>
            </a:extLst>
          </p:cNvPr>
          <p:cNvSpPr/>
          <p:nvPr/>
        </p:nvSpPr>
        <p:spPr>
          <a:xfrm rot="7836469">
            <a:off x="8734752" y="4802128"/>
            <a:ext cx="516367" cy="1199867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15" name="矢印: 右カーブ 14">
            <a:extLst>
              <a:ext uri="{FF2B5EF4-FFF2-40B4-BE49-F238E27FC236}">
                <a16:creationId xmlns:a16="http://schemas.microsoft.com/office/drawing/2014/main" id="{1FA8373D-A055-4BB0-95A7-5F9B42226766}"/>
              </a:ext>
            </a:extLst>
          </p:cNvPr>
          <p:cNvSpPr/>
          <p:nvPr/>
        </p:nvSpPr>
        <p:spPr>
          <a:xfrm rot="7836469">
            <a:off x="7948677" y="2911685"/>
            <a:ext cx="841507" cy="3450089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61096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コンテンツ プレースホルダー 8">
            <a:extLst>
              <a:ext uri="{FF2B5EF4-FFF2-40B4-BE49-F238E27FC236}">
                <a16:creationId xmlns:a16="http://schemas.microsoft.com/office/drawing/2014/main" id="{E798FBBE-3A29-4431-9947-CA32A43BD5E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911" y="238900"/>
            <a:ext cx="11024650" cy="6374668"/>
          </a:xfrm>
        </p:spPr>
      </p:pic>
    </p:spTree>
    <p:extLst>
      <p:ext uri="{BB962C8B-B14F-4D97-AF65-F5344CB8AC3E}">
        <p14:creationId xmlns:p14="http://schemas.microsoft.com/office/powerpoint/2010/main" val="375231347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コンテンツ プレースホルダー 4">
            <a:extLst>
              <a:ext uri="{FF2B5EF4-FFF2-40B4-BE49-F238E27FC236}">
                <a16:creationId xmlns:a16="http://schemas.microsoft.com/office/drawing/2014/main" id="{FA47C142-25C8-47B1-96CA-DBAC007752E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8741" y="287751"/>
            <a:ext cx="9498028" cy="5601967"/>
          </a:xfrm>
        </p:spPr>
      </p:pic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0DA0135B-6B20-4F4D-9D92-48A8990695FE}"/>
              </a:ext>
            </a:extLst>
          </p:cNvPr>
          <p:cNvSpPr/>
          <p:nvPr/>
        </p:nvSpPr>
        <p:spPr>
          <a:xfrm>
            <a:off x="1079157" y="5173362"/>
            <a:ext cx="4102443" cy="61783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8" name="図 7">
            <a:extLst>
              <a:ext uri="{FF2B5EF4-FFF2-40B4-BE49-F238E27FC236}">
                <a16:creationId xmlns:a16="http://schemas.microsoft.com/office/drawing/2014/main" id="{858B421E-2626-4029-83D8-DDFA4F038F7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40920" y="4942703"/>
            <a:ext cx="1472529" cy="1282770"/>
          </a:xfrm>
          <a:prstGeom prst="rect">
            <a:avLst/>
          </a:prstGeom>
        </p:spPr>
      </p:pic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FD785E17-1582-425C-8D97-075064041A8A}"/>
              </a:ext>
            </a:extLst>
          </p:cNvPr>
          <p:cNvSpPr txBox="1"/>
          <p:nvPr/>
        </p:nvSpPr>
        <p:spPr>
          <a:xfrm>
            <a:off x="9403990" y="5887386"/>
            <a:ext cx="216555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/>
              <a:t>県負担</a:t>
            </a:r>
            <a:endParaRPr kumimoji="1" lang="en-US" altLang="ja-JP" dirty="0"/>
          </a:p>
          <a:p>
            <a:r>
              <a:rPr kumimoji="1" lang="ja-JP" altLang="en-US" dirty="0"/>
              <a:t>コンセント</a:t>
            </a:r>
            <a:r>
              <a:rPr kumimoji="1" lang="en-US" altLang="ja-JP" dirty="0"/>
              <a:t>0.5KW</a:t>
            </a:r>
            <a:endParaRPr kumimoji="1" lang="ja-JP" altLang="en-US" dirty="0"/>
          </a:p>
        </p:txBody>
      </p:sp>
      <p:sp>
        <p:nvSpPr>
          <p:cNvPr id="10" name="四角形: 角を丸くする 9">
            <a:extLst>
              <a:ext uri="{FF2B5EF4-FFF2-40B4-BE49-F238E27FC236}">
                <a16:creationId xmlns:a16="http://schemas.microsoft.com/office/drawing/2014/main" id="{3DD3D83C-ED40-4D8B-A706-02D092111BD0}"/>
              </a:ext>
            </a:extLst>
          </p:cNvPr>
          <p:cNvSpPr/>
          <p:nvPr/>
        </p:nvSpPr>
        <p:spPr>
          <a:xfrm>
            <a:off x="9403990" y="4852086"/>
            <a:ext cx="2252551" cy="1718163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矢印: 左 10">
            <a:extLst>
              <a:ext uri="{FF2B5EF4-FFF2-40B4-BE49-F238E27FC236}">
                <a16:creationId xmlns:a16="http://schemas.microsoft.com/office/drawing/2014/main" id="{4D58ECD3-2A43-45C3-BD1C-1230E2BFE619}"/>
              </a:ext>
            </a:extLst>
          </p:cNvPr>
          <p:cNvSpPr/>
          <p:nvPr/>
        </p:nvSpPr>
        <p:spPr>
          <a:xfrm rot="1963539">
            <a:off x="9581079" y="4383142"/>
            <a:ext cx="662948" cy="502634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8490464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16854F7C-5CEC-4DA8-8C8D-3CD3514192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/>
              <a:t>スポーツ産業コーナーブース装飾</a:t>
            </a:r>
            <a:br>
              <a:rPr kumimoji="1" lang="en-US" altLang="ja-JP" dirty="0"/>
            </a:br>
            <a:r>
              <a:rPr kumimoji="1" lang="ja-JP" altLang="en-US" dirty="0"/>
              <a:t>①看板</a:t>
            </a:r>
          </a:p>
        </p:txBody>
      </p:sp>
      <p:pic>
        <p:nvPicPr>
          <p:cNvPr id="6" name="コンテンツ プレースホルダー 5">
            <a:extLst>
              <a:ext uri="{FF2B5EF4-FFF2-40B4-BE49-F238E27FC236}">
                <a16:creationId xmlns:a16="http://schemas.microsoft.com/office/drawing/2014/main" id="{E5DD7D36-A19C-4AB8-BE79-C15A6BBF95C3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9715" y="4832833"/>
            <a:ext cx="8795348" cy="1831161"/>
          </a:xfrm>
        </p:spPr>
      </p:pic>
      <p:pic>
        <p:nvPicPr>
          <p:cNvPr id="8" name="コンテンツ プレースホルダー 7">
            <a:extLst>
              <a:ext uri="{FF2B5EF4-FFF2-40B4-BE49-F238E27FC236}">
                <a16:creationId xmlns:a16="http://schemas.microsoft.com/office/drawing/2014/main" id="{C7A32D10-B2F2-4572-8981-9C9953C0124D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3702" y="3452210"/>
            <a:ext cx="5303423" cy="1847578"/>
          </a:xfrm>
        </p:spPr>
      </p:pic>
      <p:pic>
        <p:nvPicPr>
          <p:cNvPr id="10" name="図 9">
            <a:extLst>
              <a:ext uri="{FF2B5EF4-FFF2-40B4-BE49-F238E27FC236}">
                <a16:creationId xmlns:a16="http://schemas.microsoft.com/office/drawing/2014/main" id="{3267CEAF-B9A9-43BF-B5A0-BAA4DC9D27A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9049" y="2056357"/>
            <a:ext cx="8700994" cy="1209474"/>
          </a:xfrm>
          <a:prstGeom prst="rect">
            <a:avLst/>
          </a:prstGeom>
        </p:spPr>
      </p:pic>
      <p:sp>
        <p:nvSpPr>
          <p:cNvPr id="11" name="楕円 10">
            <a:extLst>
              <a:ext uri="{FF2B5EF4-FFF2-40B4-BE49-F238E27FC236}">
                <a16:creationId xmlns:a16="http://schemas.microsoft.com/office/drawing/2014/main" id="{798CF9C8-644D-4306-B9B1-49082CED2CC6}"/>
              </a:ext>
            </a:extLst>
          </p:cNvPr>
          <p:cNvSpPr/>
          <p:nvPr/>
        </p:nvSpPr>
        <p:spPr>
          <a:xfrm>
            <a:off x="7912358" y="4021494"/>
            <a:ext cx="737119" cy="363894"/>
          </a:xfrm>
          <a:prstGeom prst="ellipse">
            <a:avLst/>
          </a:prstGeom>
          <a:solidFill>
            <a:schemeClr val="accent1">
              <a:alpha val="0"/>
            </a:schemeClr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3187265"/>
      </p:ext>
    </p:extLst>
  </p:cSld>
  <p:clrMapOvr>
    <a:masterClrMapping/>
  </p:clrMapOvr>
</p:sld>
</file>

<file path=ppt/theme/theme1.xml><?xml version="1.0" encoding="utf-8"?>
<a:theme xmlns:a="http://schemas.openxmlformats.org/drawingml/2006/main" name="ウィスプ">
  <a:themeElements>
    <a:clrScheme name="ウィスプ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ウィスプ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ウィスプ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908</TotalTime>
  <Words>548</Words>
  <Application>Microsoft Office PowerPoint</Application>
  <PresentationFormat>ワイド画面</PresentationFormat>
  <Paragraphs>73</Paragraphs>
  <Slides>15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15</vt:i4>
      </vt:variant>
    </vt:vector>
  </HeadingPairs>
  <TitlesOfParts>
    <vt:vector size="21" baseType="lpstr">
      <vt:lpstr>メイリオ</vt:lpstr>
      <vt:lpstr>Arial</vt:lpstr>
      <vt:lpstr>Century Gothic</vt:lpstr>
      <vt:lpstr>Wingdings</vt:lpstr>
      <vt:lpstr>Wingdings 3</vt:lpstr>
      <vt:lpstr>ウィスプ</vt:lpstr>
      <vt:lpstr>彩の国ビジネスアリーナ 「スポーツ産業コーナー」 出展者説明会</vt:lpstr>
      <vt:lpstr>本日の次第</vt:lpstr>
      <vt:lpstr>「彩の国ビジネスアリーナ」について</vt:lpstr>
      <vt:lpstr>彩の国ビジネスアリーナ」について</vt:lpstr>
      <vt:lpstr>「スポーツ産業コーナー」について </vt:lpstr>
      <vt:lpstr>１．ビジネスアリーナ「スポーツ産業コーナー」 　　出展について</vt:lpstr>
      <vt:lpstr>PowerPoint プレゼンテーション</vt:lpstr>
      <vt:lpstr>PowerPoint プレゼンテーション</vt:lpstr>
      <vt:lpstr>スポーツ産業コーナーブース装飾 ①看板</vt:lpstr>
      <vt:lpstr>スポーツ産業コーナーブース装飾 ②通路カーペット（青色）</vt:lpstr>
      <vt:lpstr>スポーツ産業コーナーブース装飾 ③共通パラペットサイン</vt:lpstr>
      <vt:lpstr>オンラインセミナーのご案内</vt:lpstr>
      <vt:lpstr>今後のスケジュール</vt:lpstr>
      <vt:lpstr>出展者からの質疑応答</vt:lpstr>
      <vt:lpstr>問合せ先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彩の国ビジネスアリーナ 「スポーツ産業コーナー」 出展者説明会</dc:title>
  <dc:creator>芦川香奈美</dc:creator>
  <cp:lastModifiedBy>芦川香奈美</cp:lastModifiedBy>
  <cp:revision>45</cp:revision>
  <dcterms:created xsi:type="dcterms:W3CDTF">2023-01-11T08:09:53Z</dcterms:created>
  <dcterms:modified xsi:type="dcterms:W3CDTF">2023-01-16T09:58:56Z</dcterms:modified>
</cp:coreProperties>
</file>