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8"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CC"/>
    <a:srgbClr val="66CCFF"/>
    <a:srgbClr val="00CC66"/>
    <a:srgbClr val="0099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2" autoAdjust="0"/>
    <p:restoredTop sz="94660"/>
  </p:normalViewPr>
  <p:slideViewPr>
    <p:cSldViewPr snapToGrid="0">
      <p:cViewPr varScale="1">
        <p:scale>
          <a:sx n="78" d="100"/>
          <a:sy n="78" d="100"/>
        </p:scale>
        <p:origin x="5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B47DB33-0462-4C02-BF56-9C7552F43CF1}" type="datetimeFigureOut">
              <a:rPr kumimoji="1" lang="ja-JP" altLang="en-US" smtClean="0"/>
              <a:t>2022/4/14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12C1242-9212-4B75-AAED-533A91A656A8}" type="slidenum">
              <a:rPr kumimoji="1" lang="ja-JP" altLang="en-US" smtClean="0"/>
              <a:t>‹#›</a:t>
            </a:fld>
            <a:endParaRPr kumimoji="1" lang="ja-JP" altLang="en-US"/>
          </a:p>
        </p:txBody>
      </p:sp>
    </p:spTree>
    <p:extLst>
      <p:ext uri="{BB962C8B-B14F-4D97-AF65-F5344CB8AC3E}">
        <p14:creationId xmlns:p14="http://schemas.microsoft.com/office/powerpoint/2010/main" val="26800858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415751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323209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34921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1207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215931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125410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72949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76045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1144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60868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44BC97-51BC-4EE8-A939-65457444D299}"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215349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4BC97-51BC-4EE8-A939-65457444D299}"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CBBD7-7B02-47DA-AD94-F4DCA3578B5D}" type="slidenum">
              <a:rPr kumimoji="1" lang="ja-JP" altLang="en-US" smtClean="0"/>
              <a:t>‹#›</a:t>
            </a:fld>
            <a:endParaRPr kumimoji="1" lang="ja-JP" altLang="en-US"/>
          </a:p>
        </p:txBody>
      </p:sp>
    </p:spTree>
    <p:extLst>
      <p:ext uri="{BB962C8B-B14F-4D97-AF65-F5344CB8AC3E}">
        <p14:creationId xmlns:p14="http://schemas.microsoft.com/office/powerpoint/2010/main" val="2151795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 name="表 47">
            <a:extLst>
              <a:ext uri="{FF2B5EF4-FFF2-40B4-BE49-F238E27FC236}">
                <a16:creationId xmlns:a16="http://schemas.microsoft.com/office/drawing/2014/main" id="{FC42F63C-5DBE-4A1A-A3D9-EDBFE9C61688}"/>
              </a:ext>
            </a:extLst>
          </p:cNvPr>
          <p:cNvGraphicFramePr>
            <a:graphicFrameLocks noGrp="1"/>
          </p:cNvGraphicFramePr>
          <p:nvPr>
            <p:extLst>
              <p:ext uri="{D42A27DB-BD31-4B8C-83A1-F6EECF244321}">
                <p14:modId xmlns:p14="http://schemas.microsoft.com/office/powerpoint/2010/main" val="1490878501"/>
              </p:ext>
            </p:extLst>
          </p:nvPr>
        </p:nvGraphicFramePr>
        <p:xfrm>
          <a:off x="4459748" y="1532296"/>
          <a:ext cx="3840928" cy="3611880"/>
        </p:xfrm>
        <a:graphic>
          <a:graphicData uri="http://schemas.openxmlformats.org/drawingml/2006/table">
            <a:tbl>
              <a:tblPr firstRow="1" bandRow="1">
                <a:tableStyleId>{5C22544A-7EE6-4342-B048-85BDC9FD1C3A}</a:tableStyleId>
              </a:tblPr>
              <a:tblGrid>
                <a:gridCol w="3840928">
                  <a:extLst>
                    <a:ext uri="{9D8B030D-6E8A-4147-A177-3AD203B41FA5}">
                      <a16:colId xmlns:a16="http://schemas.microsoft.com/office/drawing/2014/main" val="3851474682"/>
                    </a:ext>
                  </a:extLst>
                </a:gridCol>
              </a:tblGrid>
              <a:tr h="118488">
                <a:tc>
                  <a:txBody>
                    <a:bodyPr/>
                    <a:lstStyle/>
                    <a:p>
                      <a:pPr algn="ctr"/>
                      <a:r>
                        <a:rPr kumimoji="1" lang="ja-JP" altLang="en-US" dirty="0"/>
                        <a:t>改正個人情報保護法</a:t>
                      </a:r>
                      <a:endParaRPr kumimoji="1" lang="en-US" altLang="ja-JP" dirty="0">
                        <a:solidFill>
                          <a:schemeClr val="tx1"/>
                        </a:solidFill>
                      </a:endParaRPr>
                    </a:p>
                  </a:txBody>
                  <a:tcPr/>
                </a:tc>
                <a:extLst>
                  <a:ext uri="{0D108BD9-81ED-4DB2-BD59-A6C34878D82A}">
                    <a16:rowId xmlns:a16="http://schemas.microsoft.com/office/drawing/2014/main" val="2545489544"/>
                  </a:ext>
                </a:extLst>
              </a:tr>
              <a:tr h="203418">
                <a:tc>
                  <a:txBody>
                    <a:bodyPr/>
                    <a:lstStyle/>
                    <a:p>
                      <a:r>
                        <a:rPr kumimoji="1" lang="ja-JP" altLang="en-US" sz="1100" dirty="0"/>
                        <a:t>第１章　総則　　定義</a:t>
                      </a:r>
                    </a:p>
                  </a:txBody>
                  <a:tcPr/>
                </a:tc>
                <a:extLst>
                  <a:ext uri="{0D108BD9-81ED-4DB2-BD59-A6C34878D82A}">
                    <a16:rowId xmlns:a16="http://schemas.microsoft.com/office/drawing/2014/main" val="1022414629"/>
                  </a:ext>
                </a:extLst>
              </a:tr>
              <a:tr h="206855">
                <a:tc>
                  <a:txBody>
                    <a:bodyPr/>
                    <a:lstStyle/>
                    <a:p>
                      <a:pPr marL="714375" indent="-714375"/>
                      <a:r>
                        <a:rPr kumimoji="1" lang="ja-JP" altLang="en-US" sz="1100" dirty="0"/>
                        <a:t>第２章　</a:t>
                      </a:r>
                      <a:r>
                        <a:rPr kumimoji="1" lang="ja-JP" altLang="ja-JP" sz="1100" kern="1200" dirty="0">
                          <a:solidFill>
                            <a:schemeClr val="dk1"/>
                          </a:solidFill>
                          <a:effectLst/>
                          <a:latin typeface="+mn-lt"/>
                          <a:ea typeface="+mn-ea"/>
                          <a:cs typeface="+mn-cs"/>
                        </a:rPr>
                        <a:t>国及び地方公共</a:t>
                      </a:r>
                      <a:r>
                        <a:rPr kumimoji="1" lang="ja-JP" altLang="en-US" sz="1100" kern="1200" dirty="0">
                          <a:solidFill>
                            <a:schemeClr val="dk1"/>
                          </a:solidFill>
                          <a:effectLst/>
                          <a:latin typeface="+mn-lt"/>
                          <a:ea typeface="+mn-ea"/>
                          <a:cs typeface="+mn-cs"/>
                        </a:rPr>
                        <a:t>団体</a:t>
                      </a:r>
                      <a:r>
                        <a:rPr kumimoji="1" lang="ja-JP" altLang="ja-JP" sz="1100" kern="1200" dirty="0">
                          <a:solidFill>
                            <a:schemeClr val="dk1"/>
                          </a:solidFill>
                          <a:effectLst/>
                          <a:latin typeface="+mn-lt"/>
                          <a:ea typeface="+mn-ea"/>
                          <a:cs typeface="+mn-cs"/>
                        </a:rPr>
                        <a:t>の責務等</a:t>
                      </a:r>
                      <a:endParaRPr kumimoji="1" lang="ja-JP" altLang="en-US" sz="1100" dirty="0"/>
                    </a:p>
                  </a:txBody>
                  <a:tcPr/>
                </a:tc>
                <a:extLst>
                  <a:ext uri="{0D108BD9-81ED-4DB2-BD59-A6C34878D82A}">
                    <a16:rowId xmlns:a16="http://schemas.microsoft.com/office/drawing/2014/main" val="56219517"/>
                  </a:ext>
                </a:extLst>
              </a:tr>
              <a:tr h="177305">
                <a:tc>
                  <a:txBody>
                    <a:bodyPr/>
                    <a:lstStyle/>
                    <a:p>
                      <a:r>
                        <a:rPr kumimoji="1" lang="ja-JP" altLang="en-US" sz="1100" dirty="0"/>
                        <a:t>第３章　個人情報の保護に関する施策等</a:t>
                      </a:r>
                    </a:p>
                  </a:txBody>
                  <a:tcPr/>
                </a:tc>
                <a:extLst>
                  <a:ext uri="{0D108BD9-81ED-4DB2-BD59-A6C34878D82A}">
                    <a16:rowId xmlns:a16="http://schemas.microsoft.com/office/drawing/2014/main" val="2399307807"/>
                  </a:ext>
                </a:extLst>
              </a:tr>
              <a:tr h="0">
                <a:tc>
                  <a:txBody>
                    <a:bodyPr/>
                    <a:lstStyle/>
                    <a:p>
                      <a:r>
                        <a:rPr kumimoji="1" lang="ja-JP" altLang="en-US" sz="1100" dirty="0"/>
                        <a:t>第４章　個人情報取扱事業者等の義務等</a:t>
                      </a:r>
                    </a:p>
                  </a:txBody>
                  <a:tcPr/>
                </a:tc>
                <a:extLst>
                  <a:ext uri="{0D108BD9-81ED-4DB2-BD59-A6C34878D82A}">
                    <a16:rowId xmlns:a16="http://schemas.microsoft.com/office/drawing/2014/main" val="358377224"/>
                  </a:ext>
                </a:extLst>
              </a:tr>
              <a:tr h="0">
                <a:tc>
                  <a:txBody>
                    <a:bodyPr/>
                    <a:lstStyle/>
                    <a:p>
                      <a:r>
                        <a:rPr kumimoji="1" lang="ja-JP" altLang="en-US" sz="1100" dirty="0"/>
                        <a:t>第５章　行政機関等の義務等</a:t>
                      </a:r>
                      <a:endParaRPr kumimoji="1" lang="en-US" altLang="ja-JP" sz="1100" dirty="0"/>
                    </a:p>
                    <a:p>
                      <a:r>
                        <a:rPr kumimoji="1" lang="ja-JP" altLang="en-US" sz="1100" dirty="0"/>
                        <a:t>　　第</a:t>
                      </a:r>
                      <a:r>
                        <a:rPr kumimoji="1" lang="en-US" altLang="ja-JP" sz="1100" dirty="0"/>
                        <a:t>1</a:t>
                      </a:r>
                      <a:r>
                        <a:rPr kumimoji="1" lang="ja-JP" altLang="en-US" sz="1100" dirty="0"/>
                        <a:t>節　総則</a:t>
                      </a:r>
                      <a:endParaRPr kumimoji="1" lang="en-US" altLang="ja-JP" sz="1100" dirty="0"/>
                    </a:p>
                    <a:p>
                      <a:r>
                        <a:rPr kumimoji="1" lang="ja-JP" altLang="en-US" sz="1100" dirty="0"/>
                        <a:t>　　第２節　行政機関等における個人情報等の取扱い</a:t>
                      </a:r>
                      <a:endParaRPr kumimoji="1" lang="en-US" altLang="ja-JP" sz="1100" dirty="0"/>
                    </a:p>
                    <a:p>
                      <a:r>
                        <a:rPr kumimoji="1" lang="ja-JP" altLang="en-US" sz="1100" dirty="0"/>
                        <a:t>　　第３節　個人情報ファイル</a:t>
                      </a:r>
                      <a:endParaRPr kumimoji="1" lang="en-US" altLang="ja-JP" sz="1100" dirty="0"/>
                    </a:p>
                    <a:p>
                      <a:r>
                        <a:rPr kumimoji="1" lang="ja-JP" altLang="en-US" sz="1100" dirty="0"/>
                        <a:t>　　第４節　開示、訂正及び利用停止</a:t>
                      </a:r>
                      <a:endParaRPr kumimoji="1" lang="en-US" altLang="ja-JP" sz="1100" dirty="0"/>
                    </a:p>
                    <a:p>
                      <a:r>
                        <a:rPr kumimoji="1" lang="ja-JP" altLang="en-US" sz="1100" dirty="0"/>
                        <a:t>　　第５節　行政機関等匿名加工情報の提供等</a:t>
                      </a:r>
                      <a:endParaRPr kumimoji="1" lang="en-US" altLang="ja-JP" sz="1100" dirty="0"/>
                    </a:p>
                    <a:p>
                      <a:r>
                        <a:rPr kumimoji="1" lang="ja-JP" altLang="en-US" sz="1100" dirty="0"/>
                        <a:t>　　第６節　雑則</a:t>
                      </a:r>
                      <a:endParaRPr kumimoji="1" lang="en-US" altLang="ja-JP" sz="1100" dirty="0"/>
                    </a:p>
                  </a:txBody>
                  <a:tcPr/>
                </a:tc>
                <a:extLst>
                  <a:ext uri="{0D108BD9-81ED-4DB2-BD59-A6C34878D82A}">
                    <a16:rowId xmlns:a16="http://schemas.microsoft.com/office/drawing/2014/main" val="350947387"/>
                  </a:ext>
                </a:extLst>
              </a:tr>
              <a:tr h="0">
                <a:tc>
                  <a:txBody>
                    <a:bodyPr/>
                    <a:lstStyle/>
                    <a:p>
                      <a:r>
                        <a:rPr kumimoji="1" lang="ja-JP" altLang="en-US" sz="1100" dirty="0"/>
                        <a:t>第６章　個人情報</a:t>
                      </a:r>
                      <a:endParaRPr kumimoji="1" lang="en-US" altLang="ja-JP" sz="1100" dirty="0"/>
                    </a:p>
                    <a:p>
                      <a:r>
                        <a:rPr kumimoji="1" lang="ja-JP" altLang="en-US" sz="1100" dirty="0"/>
                        <a:t>　　　　　保護委員会</a:t>
                      </a:r>
                    </a:p>
                  </a:txBody>
                  <a:tcPr/>
                </a:tc>
                <a:extLst>
                  <a:ext uri="{0D108BD9-81ED-4DB2-BD59-A6C34878D82A}">
                    <a16:rowId xmlns:a16="http://schemas.microsoft.com/office/drawing/2014/main" val="2781603656"/>
                  </a:ext>
                </a:extLst>
              </a:tr>
              <a:tr h="0">
                <a:tc>
                  <a:txBody>
                    <a:bodyPr/>
                    <a:lstStyle/>
                    <a:p>
                      <a:r>
                        <a:rPr kumimoji="1" lang="ja-JP" altLang="en-US" sz="1100" dirty="0"/>
                        <a:t>第７章　雑則</a:t>
                      </a:r>
                    </a:p>
                  </a:txBody>
                  <a:tcPr/>
                </a:tc>
                <a:extLst>
                  <a:ext uri="{0D108BD9-81ED-4DB2-BD59-A6C34878D82A}">
                    <a16:rowId xmlns:a16="http://schemas.microsoft.com/office/drawing/2014/main" val="409757853"/>
                  </a:ext>
                </a:extLst>
              </a:tr>
              <a:tr h="0">
                <a:tc>
                  <a:txBody>
                    <a:bodyPr/>
                    <a:lstStyle/>
                    <a:p>
                      <a:r>
                        <a:rPr kumimoji="1" lang="ja-JP" altLang="en-US" sz="1100" dirty="0"/>
                        <a:t>第８章　罰則</a:t>
                      </a:r>
                    </a:p>
                  </a:txBody>
                  <a:tcPr/>
                </a:tc>
                <a:extLst>
                  <a:ext uri="{0D108BD9-81ED-4DB2-BD59-A6C34878D82A}">
                    <a16:rowId xmlns:a16="http://schemas.microsoft.com/office/drawing/2014/main" val="3339347812"/>
                  </a:ext>
                </a:extLst>
              </a:tr>
            </a:tbl>
          </a:graphicData>
        </a:graphic>
      </p:graphicFrame>
      <p:sp>
        <p:nvSpPr>
          <p:cNvPr id="8" name="タイトル 7">
            <a:extLst>
              <a:ext uri="{FF2B5EF4-FFF2-40B4-BE49-F238E27FC236}">
                <a16:creationId xmlns:a16="http://schemas.microsoft.com/office/drawing/2014/main" id="{37F232A4-360D-4FBF-A1AC-5608F4E82FA1}"/>
              </a:ext>
            </a:extLst>
          </p:cNvPr>
          <p:cNvSpPr>
            <a:spLocks noGrp="1"/>
          </p:cNvSpPr>
          <p:nvPr>
            <p:ph type="title"/>
          </p:nvPr>
        </p:nvSpPr>
        <p:spPr>
          <a:xfrm>
            <a:off x="0" y="-32131"/>
            <a:ext cx="9906000" cy="370840"/>
          </a:xfrm>
          <a:solidFill>
            <a:srgbClr val="33CC33"/>
          </a:solidFill>
        </p:spPr>
        <p:txBody>
          <a:bodyPr>
            <a:normAutofit/>
          </a:bodyPr>
          <a:lstStyle/>
          <a:p>
            <a:pPr algn="ctr"/>
            <a:r>
              <a:rPr lang="ja-JP" altLang="en-US" sz="2000" b="1" dirty="0">
                <a:solidFill>
                  <a:schemeClr val="bg1"/>
                </a:solidFill>
                <a:latin typeface="+mn-ea"/>
                <a:ea typeface="+mn-ea"/>
              </a:rPr>
              <a:t>改正個人情報保護法施行後の本県個人情報保護制度の体系</a:t>
            </a:r>
          </a:p>
        </p:txBody>
      </p:sp>
      <p:sp>
        <p:nvSpPr>
          <p:cNvPr id="9" name="正方形/長方形 8">
            <a:extLst>
              <a:ext uri="{FF2B5EF4-FFF2-40B4-BE49-F238E27FC236}">
                <a16:creationId xmlns:a16="http://schemas.microsoft.com/office/drawing/2014/main" id="{9BFDB27C-523D-4CBA-868C-D143BF90F4D6}"/>
              </a:ext>
            </a:extLst>
          </p:cNvPr>
          <p:cNvSpPr/>
          <p:nvPr/>
        </p:nvSpPr>
        <p:spPr>
          <a:xfrm>
            <a:off x="1072574" y="330749"/>
            <a:ext cx="8209077" cy="996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lang="ja-JP" altLang="en-US" sz="1200" dirty="0">
                <a:solidFill>
                  <a:schemeClr val="tx1"/>
                </a:solidFill>
              </a:rPr>
              <a:t>＜法改正による個人情報保護制度の体系＞</a:t>
            </a:r>
            <a:endParaRPr lang="en-US" altLang="ja-JP" sz="1200" dirty="0">
              <a:solidFill>
                <a:schemeClr val="tx1"/>
              </a:solidFill>
            </a:endParaRPr>
          </a:p>
          <a:p>
            <a:pPr>
              <a:lnSpc>
                <a:spcPts val="1600"/>
              </a:lnSpc>
            </a:pPr>
            <a:r>
              <a:rPr lang="ja-JP" altLang="en-US" sz="1200" dirty="0">
                <a:solidFill>
                  <a:schemeClr val="tx1"/>
                </a:solidFill>
              </a:rPr>
              <a:t>（１）個人情報保護法、行政機関個人情報保護法、独立行政法人等個人情報保護法の３本の法律を一本の法律に統合</a:t>
            </a:r>
            <a:endParaRPr lang="en-US" altLang="ja-JP" sz="1200" dirty="0">
              <a:solidFill>
                <a:schemeClr val="tx1"/>
              </a:solidFill>
            </a:endParaRPr>
          </a:p>
          <a:p>
            <a:pPr>
              <a:lnSpc>
                <a:spcPts val="1600"/>
              </a:lnSpc>
            </a:pPr>
            <a:r>
              <a:rPr lang="ja-JP" altLang="en-US" sz="1200" dirty="0">
                <a:solidFill>
                  <a:schemeClr val="tx1"/>
                </a:solidFill>
              </a:rPr>
              <a:t>（２）地方公共団体がそれぞれ独自に定めていた個人情報保護制度についても全国的な共通ルールを法で規定</a:t>
            </a:r>
            <a:endParaRPr lang="en-US" altLang="ja-JP" sz="1200" dirty="0">
              <a:solidFill>
                <a:schemeClr val="tx1"/>
              </a:solidFill>
            </a:endParaRPr>
          </a:p>
          <a:p>
            <a:pPr>
              <a:lnSpc>
                <a:spcPts val="1600"/>
              </a:lnSpc>
            </a:pPr>
            <a:r>
              <a:rPr lang="ja-JP" altLang="en-US" sz="1200" dirty="0">
                <a:solidFill>
                  <a:schemeClr val="tx1"/>
                </a:solidFill>
              </a:rPr>
              <a:t>（３）行政機関等、民間事業者、地方公共団体等の全体の監督を国の個人情報保護委員会に一元化</a:t>
            </a:r>
            <a:endParaRPr lang="en-US" altLang="ja-JP" sz="1200" dirty="0">
              <a:solidFill>
                <a:schemeClr val="tx1"/>
              </a:solidFill>
            </a:endParaRPr>
          </a:p>
        </p:txBody>
      </p:sp>
      <p:graphicFrame>
        <p:nvGraphicFramePr>
          <p:cNvPr id="11" name="表 10">
            <a:extLst>
              <a:ext uri="{FF2B5EF4-FFF2-40B4-BE49-F238E27FC236}">
                <a16:creationId xmlns:a16="http://schemas.microsoft.com/office/drawing/2014/main" id="{6186844E-A19D-4C7D-8372-0865DDB36D54}"/>
              </a:ext>
            </a:extLst>
          </p:cNvPr>
          <p:cNvGraphicFramePr>
            <a:graphicFrameLocks noGrp="1"/>
          </p:cNvGraphicFramePr>
          <p:nvPr>
            <p:extLst/>
          </p:nvPr>
        </p:nvGraphicFramePr>
        <p:xfrm>
          <a:off x="95710" y="1481496"/>
          <a:ext cx="3184041" cy="5392508"/>
        </p:xfrm>
        <a:graphic>
          <a:graphicData uri="http://schemas.openxmlformats.org/drawingml/2006/table">
            <a:tbl>
              <a:tblPr firstRow="1" bandRow="1">
                <a:tableStyleId>{00A15C55-8517-42AA-B614-E9B94910E393}</a:tableStyleId>
              </a:tblPr>
              <a:tblGrid>
                <a:gridCol w="1020030">
                  <a:extLst>
                    <a:ext uri="{9D8B030D-6E8A-4147-A177-3AD203B41FA5}">
                      <a16:colId xmlns:a16="http://schemas.microsoft.com/office/drawing/2014/main" val="3851474682"/>
                    </a:ext>
                  </a:extLst>
                </a:gridCol>
                <a:gridCol w="2164011">
                  <a:extLst>
                    <a:ext uri="{9D8B030D-6E8A-4147-A177-3AD203B41FA5}">
                      <a16:colId xmlns:a16="http://schemas.microsoft.com/office/drawing/2014/main" val="429423341"/>
                    </a:ext>
                  </a:extLst>
                </a:gridCol>
              </a:tblGrid>
              <a:tr h="379260">
                <a:tc gridSpan="2">
                  <a:txBody>
                    <a:bodyPr/>
                    <a:lstStyle/>
                    <a:p>
                      <a:pPr algn="ctr"/>
                      <a:r>
                        <a:rPr kumimoji="1" lang="ja-JP" altLang="en-US" dirty="0">
                          <a:solidFill>
                            <a:schemeClr val="tx1"/>
                          </a:solidFill>
                        </a:rPr>
                        <a:t>現行条例</a:t>
                      </a:r>
                      <a:endParaRPr kumimoji="1" lang="en-US" altLang="ja-JP"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dirty="0"/>
                    </a:p>
                  </a:txBody>
                  <a:tcPr/>
                </a:tc>
                <a:extLst>
                  <a:ext uri="{0D108BD9-81ED-4DB2-BD59-A6C34878D82A}">
                    <a16:rowId xmlns:a16="http://schemas.microsoft.com/office/drawing/2014/main" val="2545489544"/>
                  </a:ext>
                </a:extLst>
              </a:tr>
              <a:tr h="651104">
                <a:tc>
                  <a:txBody>
                    <a:bodyPr/>
                    <a:lstStyle/>
                    <a:p>
                      <a:r>
                        <a:rPr kumimoji="1" lang="ja-JP" altLang="en-US" sz="1400" dirty="0"/>
                        <a:t>第１章</a:t>
                      </a:r>
                      <a:endParaRPr kumimoji="1" lang="en-US" altLang="ja-JP" sz="1400" dirty="0"/>
                    </a:p>
                    <a:p>
                      <a:r>
                        <a:rPr kumimoji="1" lang="ja-JP" altLang="en-US" sz="1400" dirty="0"/>
                        <a:t>総則</a:t>
                      </a:r>
                    </a:p>
                  </a:txBody>
                  <a:tcPr>
                    <a:lnL w="12700" cap="flat" cmpd="sng" algn="ctr">
                      <a:solidFill>
                        <a:schemeClr val="tx1"/>
                      </a:solidFill>
                      <a:prstDash val="solid"/>
                      <a:round/>
                      <a:headEnd type="none" w="med" len="med"/>
                      <a:tailEnd type="none" w="med" len="med"/>
                    </a:lnL>
                  </a:tcPr>
                </a:tc>
                <a:tc>
                  <a:txBody>
                    <a:bodyPr/>
                    <a:lstStyle/>
                    <a:p>
                      <a:r>
                        <a:rPr lang="ja-JP" altLang="ja-JP" sz="1200" dirty="0">
                          <a:solidFill>
                            <a:schemeClr val="tx1"/>
                          </a:solidFill>
                        </a:rPr>
                        <a:t>目的、定義、</a:t>
                      </a:r>
                      <a:endParaRPr lang="en-US" altLang="ja-JP" sz="1200" dirty="0">
                        <a:solidFill>
                          <a:schemeClr val="tx1"/>
                        </a:solidFill>
                      </a:endParaRPr>
                    </a:p>
                    <a:p>
                      <a:r>
                        <a:rPr lang="ja-JP" altLang="ja-JP" sz="1200" dirty="0">
                          <a:solidFill>
                            <a:schemeClr val="tx1"/>
                          </a:solidFill>
                        </a:rPr>
                        <a:t>県・県民責務</a:t>
                      </a:r>
                      <a:endParaRPr kumimoji="1" lang="ja-JP" alt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22414629"/>
                  </a:ext>
                </a:extLst>
              </a:tr>
              <a:tr h="788223">
                <a:tc>
                  <a:txBody>
                    <a:bodyPr/>
                    <a:lstStyle/>
                    <a:p>
                      <a:r>
                        <a:rPr kumimoji="1" lang="ja-JP" altLang="en-US" sz="1400" dirty="0"/>
                        <a:t>第２章</a:t>
                      </a:r>
                      <a:endParaRPr kumimoji="1" lang="en-US" altLang="ja-JP" sz="1400" dirty="0"/>
                    </a:p>
                    <a:p>
                      <a:r>
                        <a:rPr kumimoji="1" lang="ja-JP" altLang="en-US" sz="1000" dirty="0"/>
                        <a:t>実施機関における個人情報の取扱い</a:t>
                      </a:r>
                    </a:p>
                  </a:txBody>
                  <a:tcPr>
                    <a:lnL w="12700" cap="flat" cmpd="sng" algn="ctr">
                      <a:solidFill>
                        <a:schemeClr val="tx1"/>
                      </a:solidFill>
                      <a:prstDash val="solid"/>
                      <a:round/>
                      <a:headEnd type="none" w="med" len="med"/>
                      <a:tailEnd type="none" w="med" len="med"/>
                    </a:lnL>
                  </a:tcPr>
                </a:tc>
                <a:tc>
                  <a:txBody>
                    <a:bodyPr/>
                    <a:lstStyle/>
                    <a:p>
                      <a:r>
                        <a:rPr kumimoji="1" lang="ja-JP" altLang="en-US" sz="1200" dirty="0"/>
                        <a:t>保有・取得の制限等、安全確保の措置、利用・提供の制限　等</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6219517"/>
                  </a:ext>
                </a:extLst>
              </a:tr>
              <a:tr h="662107">
                <a:tc>
                  <a:txBody>
                    <a:bodyPr/>
                    <a:lstStyle/>
                    <a:p>
                      <a:r>
                        <a:rPr kumimoji="1" lang="ja-JP" altLang="en-US" sz="1400" dirty="0"/>
                        <a:t>第３章</a:t>
                      </a:r>
                      <a:endParaRPr kumimoji="1" lang="en-US" altLang="ja-JP" sz="1400" dirty="0"/>
                    </a:p>
                    <a:p>
                      <a:r>
                        <a:rPr kumimoji="1" lang="ja-JP" altLang="en-US" sz="1100" dirty="0"/>
                        <a:t>個人情報ファイル</a:t>
                      </a:r>
                    </a:p>
                  </a:txBody>
                  <a:tcPr>
                    <a:lnL w="12700" cap="flat" cmpd="sng" algn="ctr">
                      <a:solidFill>
                        <a:schemeClr val="tx1"/>
                      </a:solidFill>
                      <a:prstDash val="solid"/>
                      <a:round/>
                      <a:headEnd type="none" w="med" len="med"/>
                      <a:tailEnd type="none" w="med" len="med"/>
                    </a:lnL>
                  </a:tcPr>
                </a:tc>
                <a:tc>
                  <a:txBody>
                    <a:bodyPr/>
                    <a:lstStyle/>
                    <a:p>
                      <a:r>
                        <a:rPr kumimoji="1" lang="ja-JP" altLang="en-US" sz="1200" dirty="0"/>
                        <a:t>個人情報ファイル保有事前通知、個人情報ファイル簿の作成・公表</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71683881"/>
                  </a:ext>
                </a:extLst>
              </a:tr>
              <a:tr h="851281">
                <a:tc>
                  <a:txBody>
                    <a:bodyPr/>
                    <a:lstStyle/>
                    <a:p>
                      <a:r>
                        <a:rPr kumimoji="1" lang="ja-JP" altLang="en-US" sz="1400" dirty="0"/>
                        <a:t>第４章</a:t>
                      </a:r>
                      <a:endParaRPr kumimoji="1" lang="en-US" altLang="ja-JP" sz="1400" dirty="0"/>
                    </a:p>
                    <a:p>
                      <a:r>
                        <a:rPr kumimoji="1" lang="ja-JP" altLang="en-US" sz="1000" dirty="0"/>
                        <a:t>開示、訂正および利用停止</a:t>
                      </a:r>
                      <a:endParaRPr kumimoji="1" lang="en-US" altLang="ja-JP" sz="1000" dirty="0"/>
                    </a:p>
                  </a:txBody>
                  <a:tcPr>
                    <a:lnL w="12700" cap="flat" cmpd="sng" algn="ctr">
                      <a:solidFill>
                        <a:schemeClr val="tx1"/>
                      </a:solidFill>
                      <a:prstDash val="solid"/>
                      <a:round/>
                      <a:headEnd type="none" w="med" len="med"/>
                      <a:tailEnd type="none" w="med" len="med"/>
                    </a:lnL>
                  </a:tcPr>
                </a:tc>
                <a:tc>
                  <a:txBody>
                    <a:bodyPr/>
                    <a:lstStyle/>
                    <a:p>
                      <a:r>
                        <a:rPr kumimoji="1" lang="ja-JP" altLang="en-US" sz="1200" dirty="0"/>
                        <a:t>開示請求権、開示請求手続、開示義務、部分開示、決定期限、費用負担　審査請求 等</a:t>
                      </a:r>
                      <a:endParaRPr kumimoji="1" lang="en-US" altLang="ja-JP" sz="1200" dirty="0"/>
                    </a:p>
                    <a:p>
                      <a:r>
                        <a:rPr kumimoji="1" lang="ja-JP" altLang="en-US" sz="1200" dirty="0"/>
                        <a:t>個人情報保護審査会</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46802368"/>
                  </a:ext>
                </a:extLst>
              </a:tr>
              <a:tr h="788223">
                <a:tc>
                  <a:txBody>
                    <a:bodyPr/>
                    <a:lstStyle/>
                    <a:p>
                      <a:r>
                        <a:rPr kumimoji="1" lang="ja-JP" altLang="en-US" sz="1400" dirty="0"/>
                        <a:t>第５章</a:t>
                      </a:r>
                      <a:endParaRPr kumimoji="1" lang="en-US" altLang="ja-JP" sz="1400" dirty="0"/>
                    </a:p>
                    <a:p>
                      <a:r>
                        <a:rPr kumimoji="1" lang="ja-JP" altLang="en-US" sz="1000" dirty="0"/>
                        <a:t>事業者が取り扱う個人情報の保護等</a:t>
                      </a:r>
                    </a:p>
                  </a:txBody>
                  <a:tcPr>
                    <a:lnL w="12700" cap="flat" cmpd="sng" algn="ctr">
                      <a:solidFill>
                        <a:schemeClr val="tx1"/>
                      </a:solidFill>
                      <a:prstDash val="solid"/>
                      <a:round/>
                      <a:headEnd type="none" w="med" len="med"/>
                      <a:tailEnd type="none" w="med" len="med"/>
                    </a:lnL>
                  </a:tcPr>
                </a:tc>
                <a:tc>
                  <a:txBody>
                    <a:bodyPr/>
                    <a:lstStyle/>
                    <a:p>
                      <a:r>
                        <a:rPr lang="ja-JP" altLang="en-US" sz="1200" dirty="0">
                          <a:solidFill>
                            <a:schemeClr val="tx1"/>
                          </a:solidFill>
                        </a:rPr>
                        <a:t>県の執行機関による</a:t>
                      </a:r>
                      <a:r>
                        <a:rPr lang="ja-JP" altLang="ja-JP" sz="1200" dirty="0">
                          <a:solidFill>
                            <a:schemeClr val="tx1"/>
                          </a:solidFill>
                        </a:rPr>
                        <a:t>事業者等への支援、苦情の処理のあっせん</a:t>
                      </a:r>
                      <a:r>
                        <a:rPr lang="ja-JP" altLang="en-US" sz="1200" dirty="0">
                          <a:solidFill>
                            <a:schemeClr val="tx1"/>
                          </a:solidFill>
                        </a:rPr>
                        <a:t>、出資法人に対する措置等</a:t>
                      </a:r>
                      <a:endParaRPr kumimoji="1" lang="ja-JP" alt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70453903"/>
                  </a:ext>
                </a:extLst>
              </a:tr>
              <a:tr h="564854">
                <a:tc>
                  <a:txBody>
                    <a:bodyPr/>
                    <a:lstStyle/>
                    <a:p>
                      <a:r>
                        <a:rPr kumimoji="1" lang="ja-JP" altLang="en-US" sz="1400" dirty="0"/>
                        <a:t>第６章</a:t>
                      </a:r>
                      <a:endParaRPr kumimoji="1" lang="en-US" altLang="ja-JP" sz="1400" dirty="0"/>
                    </a:p>
                    <a:p>
                      <a:r>
                        <a:rPr kumimoji="1" lang="ja-JP" altLang="en-US" sz="1400" dirty="0"/>
                        <a:t>雑則</a:t>
                      </a:r>
                    </a:p>
                  </a:txBody>
                  <a:tcPr>
                    <a:lnL w="12700" cap="flat" cmpd="sng" algn="ctr">
                      <a:solidFill>
                        <a:schemeClr val="tx1"/>
                      </a:solidFill>
                      <a:prstDash val="solid"/>
                      <a:round/>
                      <a:headEnd type="none" w="med" len="med"/>
                      <a:tailEnd type="none" w="med" len="med"/>
                    </a:lnL>
                  </a:tcPr>
                </a:tc>
                <a:tc>
                  <a:txBody>
                    <a:bodyPr/>
                    <a:lstStyle/>
                    <a:p>
                      <a:r>
                        <a:rPr lang="ja-JP" altLang="ja-JP" sz="1200" dirty="0">
                          <a:solidFill>
                            <a:schemeClr val="tx1"/>
                          </a:solidFill>
                        </a:rPr>
                        <a:t>適用除外、苦情処理、施行状況公表、規則等</a:t>
                      </a:r>
                      <a:r>
                        <a:rPr lang="ja-JP" altLang="en-US" sz="1200" dirty="0">
                          <a:solidFill>
                            <a:schemeClr val="tx1"/>
                          </a:solidFill>
                        </a:rPr>
                        <a:t>へ</a:t>
                      </a:r>
                      <a:r>
                        <a:rPr lang="ja-JP" altLang="ja-JP" sz="1200" dirty="0">
                          <a:solidFill>
                            <a:schemeClr val="tx1"/>
                          </a:solidFill>
                        </a:rPr>
                        <a:t>の委任</a:t>
                      </a:r>
                      <a:endParaRPr kumimoji="1" lang="ja-JP" alt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99307807"/>
                  </a:ext>
                </a:extLst>
              </a:tr>
              <a:tr h="364142">
                <a:tc>
                  <a:txBody>
                    <a:bodyPr/>
                    <a:lstStyle/>
                    <a:p>
                      <a:r>
                        <a:rPr kumimoji="1" lang="ja-JP" altLang="en-US" sz="1400" dirty="0"/>
                        <a:t>第７章</a:t>
                      </a:r>
                      <a:endParaRPr kumimoji="1" lang="en-US" altLang="ja-JP" sz="1400" dirty="0"/>
                    </a:p>
                    <a:p>
                      <a:r>
                        <a:rPr kumimoji="1" lang="ja-JP" altLang="en-US" sz="1400" dirty="0"/>
                        <a:t>罰則</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16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377224"/>
                  </a:ext>
                </a:extLst>
              </a:tr>
            </a:tbl>
          </a:graphicData>
        </a:graphic>
      </p:graphicFrame>
      <p:sp>
        <p:nvSpPr>
          <p:cNvPr id="16" name="正方形/長方形 15">
            <a:extLst>
              <a:ext uri="{FF2B5EF4-FFF2-40B4-BE49-F238E27FC236}">
                <a16:creationId xmlns:a16="http://schemas.microsoft.com/office/drawing/2014/main" id="{C89797D7-D5DB-491B-BE33-F486F4CE7694}"/>
              </a:ext>
            </a:extLst>
          </p:cNvPr>
          <p:cNvSpPr/>
          <p:nvPr/>
        </p:nvSpPr>
        <p:spPr>
          <a:xfrm>
            <a:off x="4671862" y="6141997"/>
            <a:ext cx="1952128" cy="626618"/>
          </a:xfrm>
          <a:prstGeom prst="rect">
            <a:avLst/>
          </a:prstGeom>
          <a:solidFill>
            <a:schemeClr val="accent6">
              <a:lumMod val="20000"/>
              <a:lumOff val="80000"/>
            </a:schemeClr>
          </a:solidFill>
          <a:ln w="31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rPr>
              <a:t>【</a:t>
            </a:r>
            <a:r>
              <a:rPr lang="ja-JP" altLang="en-US" sz="1200" b="1" dirty="0">
                <a:solidFill>
                  <a:schemeClr val="tx1"/>
                </a:solidFill>
              </a:rPr>
              <a:t>個人情報審査会条例</a:t>
            </a:r>
            <a:r>
              <a:rPr lang="en-US" altLang="ja-JP" sz="1200" b="1" dirty="0">
                <a:solidFill>
                  <a:schemeClr val="tx1"/>
                </a:solidFill>
              </a:rPr>
              <a:t>】</a:t>
            </a:r>
          </a:p>
        </p:txBody>
      </p:sp>
      <p:grpSp>
        <p:nvGrpSpPr>
          <p:cNvPr id="54" name="グループ化 53">
            <a:extLst>
              <a:ext uri="{FF2B5EF4-FFF2-40B4-BE49-F238E27FC236}">
                <a16:creationId xmlns:a16="http://schemas.microsoft.com/office/drawing/2014/main" id="{A82058F2-837F-437C-8C46-66E19C4C851F}"/>
              </a:ext>
            </a:extLst>
          </p:cNvPr>
          <p:cNvGrpSpPr/>
          <p:nvPr/>
        </p:nvGrpSpPr>
        <p:grpSpPr>
          <a:xfrm>
            <a:off x="3156419" y="2352782"/>
            <a:ext cx="2971085" cy="3531382"/>
            <a:chOff x="3156419" y="2420518"/>
            <a:chExt cx="2971085" cy="3531382"/>
          </a:xfrm>
        </p:grpSpPr>
        <p:cxnSp>
          <p:nvCxnSpPr>
            <p:cNvPr id="3" name="直線矢印コネクタ 2">
              <a:extLst>
                <a:ext uri="{FF2B5EF4-FFF2-40B4-BE49-F238E27FC236}">
                  <a16:creationId xmlns:a16="http://schemas.microsoft.com/office/drawing/2014/main" id="{2FD8CBCD-82C6-4904-B475-1DDB6FEF4803}"/>
                </a:ext>
              </a:extLst>
            </p:cNvPr>
            <p:cNvCxnSpPr>
              <a:cxnSpLocks/>
            </p:cNvCxnSpPr>
            <p:nvPr/>
          </p:nvCxnSpPr>
          <p:spPr>
            <a:xfrm flipV="1">
              <a:off x="3213615" y="5951899"/>
              <a:ext cx="2913889" cy="1"/>
            </a:xfrm>
            <a:prstGeom prst="straightConnector1">
              <a:avLst/>
            </a:prstGeom>
            <a:ln w="15875" cap="flat" cmpd="sng" algn="ctr">
              <a:solidFill>
                <a:schemeClr val="accent6">
                  <a:lumMod val="7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7" name="直線コネクタ 16">
              <a:extLst>
                <a:ext uri="{FF2B5EF4-FFF2-40B4-BE49-F238E27FC236}">
                  <a16:creationId xmlns:a16="http://schemas.microsoft.com/office/drawing/2014/main" id="{246A9E0D-8F6A-4DE6-ABD8-C58BA8AC84CB}"/>
                </a:ext>
              </a:extLst>
            </p:cNvPr>
            <p:cNvCxnSpPr>
              <a:cxnSpLocks/>
            </p:cNvCxnSpPr>
            <p:nvPr/>
          </p:nvCxnSpPr>
          <p:spPr>
            <a:xfrm>
              <a:off x="3156419" y="2428417"/>
              <a:ext cx="674906" cy="0"/>
            </a:xfrm>
            <a:prstGeom prst="line">
              <a:avLst/>
            </a:prstGeom>
            <a:ln w="15875">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19" name="直線コネクタ 18">
              <a:extLst>
                <a:ext uri="{FF2B5EF4-FFF2-40B4-BE49-F238E27FC236}">
                  <a16:creationId xmlns:a16="http://schemas.microsoft.com/office/drawing/2014/main" id="{028AF25C-2492-422C-821B-35467157A19F}"/>
                </a:ext>
              </a:extLst>
            </p:cNvPr>
            <p:cNvCxnSpPr>
              <a:cxnSpLocks/>
            </p:cNvCxnSpPr>
            <p:nvPr/>
          </p:nvCxnSpPr>
          <p:spPr>
            <a:xfrm>
              <a:off x="3831325" y="2420518"/>
              <a:ext cx="0" cy="3529746"/>
            </a:xfrm>
            <a:prstGeom prst="line">
              <a:avLst/>
            </a:prstGeom>
            <a:ln w="15875">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cxnSp>
          <p:nvCxnSpPr>
            <p:cNvPr id="23" name="直線コネクタ 22">
              <a:extLst>
                <a:ext uri="{FF2B5EF4-FFF2-40B4-BE49-F238E27FC236}">
                  <a16:creationId xmlns:a16="http://schemas.microsoft.com/office/drawing/2014/main" id="{CC6361F0-6321-478F-9309-C2B7D532B096}"/>
                </a:ext>
              </a:extLst>
            </p:cNvPr>
            <p:cNvCxnSpPr>
              <a:cxnSpLocks/>
            </p:cNvCxnSpPr>
            <p:nvPr/>
          </p:nvCxnSpPr>
          <p:spPr>
            <a:xfrm>
              <a:off x="3213615" y="5275412"/>
              <a:ext cx="617710" cy="0"/>
            </a:xfrm>
            <a:prstGeom prst="line">
              <a:avLst/>
            </a:prstGeom>
            <a:ln w="15875">
              <a:solidFill>
                <a:schemeClr val="accent6">
                  <a:lumMod val="75000"/>
                </a:schemeClr>
              </a:solidFill>
            </a:ln>
          </p:spPr>
          <p:style>
            <a:lnRef idx="1">
              <a:schemeClr val="accent6"/>
            </a:lnRef>
            <a:fillRef idx="0">
              <a:schemeClr val="accent6"/>
            </a:fillRef>
            <a:effectRef idx="0">
              <a:schemeClr val="accent6"/>
            </a:effectRef>
            <a:fontRef idx="minor">
              <a:schemeClr val="tx1"/>
            </a:fontRef>
          </p:style>
        </p:cxnSp>
      </p:grpSp>
      <p:grpSp>
        <p:nvGrpSpPr>
          <p:cNvPr id="31" name="グループ化 30">
            <a:extLst>
              <a:ext uri="{FF2B5EF4-FFF2-40B4-BE49-F238E27FC236}">
                <a16:creationId xmlns:a16="http://schemas.microsoft.com/office/drawing/2014/main" id="{A7B3B72B-4FA1-4249-AFA1-C021A984601A}"/>
              </a:ext>
            </a:extLst>
          </p:cNvPr>
          <p:cNvGrpSpPr/>
          <p:nvPr/>
        </p:nvGrpSpPr>
        <p:grpSpPr>
          <a:xfrm>
            <a:off x="3099990" y="4975334"/>
            <a:ext cx="1334317" cy="1543956"/>
            <a:chOff x="4393321" y="4643919"/>
            <a:chExt cx="1062257" cy="1343747"/>
          </a:xfrm>
        </p:grpSpPr>
        <p:cxnSp>
          <p:nvCxnSpPr>
            <p:cNvPr id="26" name="直線コネクタ 25">
              <a:extLst>
                <a:ext uri="{FF2B5EF4-FFF2-40B4-BE49-F238E27FC236}">
                  <a16:creationId xmlns:a16="http://schemas.microsoft.com/office/drawing/2014/main" id="{3EB689BF-6E4C-43F1-9169-8D45B32AAF92}"/>
                </a:ext>
              </a:extLst>
            </p:cNvPr>
            <p:cNvCxnSpPr/>
            <p:nvPr/>
          </p:nvCxnSpPr>
          <p:spPr>
            <a:xfrm>
              <a:off x="4393321" y="5987666"/>
              <a:ext cx="795128" cy="0"/>
            </a:xfrm>
            <a:prstGeom prst="line">
              <a:avLst/>
            </a:prstGeom>
            <a:ln w="952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8" name="直線コネクタ 27">
              <a:extLst>
                <a:ext uri="{FF2B5EF4-FFF2-40B4-BE49-F238E27FC236}">
                  <a16:creationId xmlns:a16="http://schemas.microsoft.com/office/drawing/2014/main" id="{C066C2D3-4F39-44C9-9BAA-875DEFE404B8}"/>
                </a:ext>
              </a:extLst>
            </p:cNvPr>
            <p:cNvCxnSpPr/>
            <p:nvPr/>
          </p:nvCxnSpPr>
          <p:spPr>
            <a:xfrm flipV="1">
              <a:off x="5198724" y="4643919"/>
              <a:ext cx="0" cy="1343747"/>
            </a:xfrm>
            <a:prstGeom prst="line">
              <a:avLst/>
            </a:prstGeom>
            <a:ln w="952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0" name="直線コネクタ 29">
              <a:extLst>
                <a:ext uri="{FF2B5EF4-FFF2-40B4-BE49-F238E27FC236}">
                  <a16:creationId xmlns:a16="http://schemas.microsoft.com/office/drawing/2014/main" id="{D3CDE83F-BF51-4DCC-A7BC-0C5B79151D62}"/>
                </a:ext>
              </a:extLst>
            </p:cNvPr>
            <p:cNvCxnSpPr/>
            <p:nvPr/>
          </p:nvCxnSpPr>
          <p:spPr>
            <a:xfrm>
              <a:off x="5198724" y="4643919"/>
              <a:ext cx="256854" cy="0"/>
            </a:xfrm>
            <a:prstGeom prst="line">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grpSp>
      <p:grpSp>
        <p:nvGrpSpPr>
          <p:cNvPr id="49" name="グループ化 48">
            <a:extLst>
              <a:ext uri="{FF2B5EF4-FFF2-40B4-BE49-F238E27FC236}">
                <a16:creationId xmlns:a16="http://schemas.microsoft.com/office/drawing/2014/main" id="{575B7609-69F0-4B01-A4D5-FF2F589D974B}"/>
              </a:ext>
            </a:extLst>
          </p:cNvPr>
          <p:cNvGrpSpPr/>
          <p:nvPr/>
        </p:nvGrpSpPr>
        <p:grpSpPr>
          <a:xfrm>
            <a:off x="3211423" y="2734619"/>
            <a:ext cx="1318070" cy="3284279"/>
            <a:chOff x="3287626" y="2734619"/>
            <a:chExt cx="1318070" cy="3284279"/>
          </a:xfrm>
        </p:grpSpPr>
        <p:sp>
          <p:nvSpPr>
            <p:cNvPr id="20" name="右大かっこ 19">
              <a:extLst>
                <a:ext uri="{FF2B5EF4-FFF2-40B4-BE49-F238E27FC236}">
                  <a16:creationId xmlns:a16="http://schemas.microsoft.com/office/drawing/2014/main" id="{E905A107-DD05-4C44-9E44-EAB356AFF0FC}"/>
                </a:ext>
              </a:extLst>
            </p:cNvPr>
            <p:cNvSpPr/>
            <p:nvPr/>
          </p:nvSpPr>
          <p:spPr>
            <a:xfrm>
              <a:off x="3287626" y="2734619"/>
              <a:ext cx="265648" cy="1720331"/>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p>
          </p:txBody>
        </p:sp>
        <p:cxnSp>
          <p:nvCxnSpPr>
            <p:cNvPr id="22" name="直線矢印コネクタ 21">
              <a:extLst>
                <a:ext uri="{FF2B5EF4-FFF2-40B4-BE49-F238E27FC236}">
                  <a16:creationId xmlns:a16="http://schemas.microsoft.com/office/drawing/2014/main" id="{2E5473F7-ECBB-4F62-8041-CCD3226316E4}"/>
                </a:ext>
              </a:extLst>
            </p:cNvPr>
            <p:cNvCxnSpPr>
              <a:cxnSpLocks/>
            </p:cNvCxnSpPr>
            <p:nvPr/>
          </p:nvCxnSpPr>
          <p:spPr>
            <a:xfrm>
              <a:off x="3302676" y="3544717"/>
              <a:ext cx="130302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0" name="グループ化 39">
              <a:extLst>
                <a:ext uri="{FF2B5EF4-FFF2-40B4-BE49-F238E27FC236}">
                  <a16:creationId xmlns:a16="http://schemas.microsoft.com/office/drawing/2014/main" id="{11965992-B58E-42EC-B1CB-B1E37AF0DFEC}"/>
                </a:ext>
              </a:extLst>
            </p:cNvPr>
            <p:cNvGrpSpPr/>
            <p:nvPr/>
          </p:nvGrpSpPr>
          <p:grpSpPr>
            <a:xfrm>
              <a:off x="3287626" y="4435701"/>
              <a:ext cx="283946" cy="1583197"/>
              <a:chOff x="4369804" y="4306170"/>
              <a:chExt cx="283946" cy="1583197"/>
            </a:xfrm>
          </p:grpSpPr>
          <p:cxnSp>
            <p:nvCxnSpPr>
              <p:cNvPr id="36" name="直線コネクタ 35">
                <a:extLst>
                  <a:ext uri="{FF2B5EF4-FFF2-40B4-BE49-F238E27FC236}">
                    <a16:creationId xmlns:a16="http://schemas.microsoft.com/office/drawing/2014/main" id="{75C497BC-0733-469B-8C8C-9AB9AB0631B0}"/>
                  </a:ext>
                </a:extLst>
              </p:cNvPr>
              <p:cNvCxnSpPr>
                <a:cxnSpLocks/>
              </p:cNvCxnSpPr>
              <p:nvPr/>
            </p:nvCxnSpPr>
            <p:spPr>
              <a:xfrm>
                <a:off x="4643921" y="4306170"/>
                <a:ext cx="8332" cy="1583197"/>
              </a:xfrm>
              <a:prstGeom prst="line">
                <a:avLst/>
              </a:prstGeom>
              <a:ln w="19050">
                <a:solidFill>
                  <a:srgbClr val="FF0000"/>
                </a:solidFill>
                <a:headEnd type="arrow"/>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6FBF36A-D7CA-401D-8CE7-06394FAB1EC9}"/>
                  </a:ext>
                </a:extLst>
              </p:cNvPr>
              <p:cNvCxnSpPr>
                <a:cxnSpLocks/>
              </p:cNvCxnSpPr>
              <p:nvPr/>
            </p:nvCxnSpPr>
            <p:spPr>
              <a:xfrm>
                <a:off x="4369804" y="5873328"/>
                <a:ext cx="28394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43" name="正方形/長方形 42">
            <a:extLst>
              <a:ext uri="{FF2B5EF4-FFF2-40B4-BE49-F238E27FC236}">
                <a16:creationId xmlns:a16="http://schemas.microsoft.com/office/drawing/2014/main" id="{3346B03E-3E69-4E17-9DC8-635E61977643}"/>
              </a:ext>
            </a:extLst>
          </p:cNvPr>
          <p:cNvSpPr/>
          <p:nvPr/>
        </p:nvSpPr>
        <p:spPr>
          <a:xfrm>
            <a:off x="3903864" y="3054107"/>
            <a:ext cx="525523" cy="444985"/>
          </a:xfrm>
          <a:prstGeom prst="rect">
            <a:avLst/>
          </a:prstGeom>
          <a:solidFill>
            <a:srgbClr val="FA907E">
              <a:alpha val="64706"/>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法の直接適用</a:t>
            </a:r>
          </a:p>
        </p:txBody>
      </p:sp>
      <p:sp>
        <p:nvSpPr>
          <p:cNvPr id="44" name="正方形/長方形 43">
            <a:extLst>
              <a:ext uri="{FF2B5EF4-FFF2-40B4-BE49-F238E27FC236}">
                <a16:creationId xmlns:a16="http://schemas.microsoft.com/office/drawing/2014/main" id="{8FC4279E-90AC-4368-84D4-DC376FFA527A}"/>
              </a:ext>
            </a:extLst>
          </p:cNvPr>
          <p:cNvSpPr/>
          <p:nvPr/>
        </p:nvSpPr>
        <p:spPr>
          <a:xfrm>
            <a:off x="4529493" y="5616679"/>
            <a:ext cx="941152" cy="317243"/>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施行条例で規定する部分</a:t>
            </a:r>
          </a:p>
        </p:txBody>
      </p:sp>
      <p:sp>
        <p:nvSpPr>
          <p:cNvPr id="47" name="四角形: 角を丸くする 46">
            <a:extLst>
              <a:ext uri="{FF2B5EF4-FFF2-40B4-BE49-F238E27FC236}">
                <a16:creationId xmlns:a16="http://schemas.microsoft.com/office/drawing/2014/main" id="{B624C8A7-450D-47E9-95AB-C8E0C3FAA1A1}"/>
              </a:ext>
            </a:extLst>
          </p:cNvPr>
          <p:cNvSpPr/>
          <p:nvPr/>
        </p:nvSpPr>
        <p:spPr>
          <a:xfrm>
            <a:off x="8142895" y="1479914"/>
            <a:ext cx="1545443" cy="488805"/>
          </a:xfrm>
          <a:prstGeom prst="round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改正法施行見込み</a:t>
            </a:r>
            <a:endParaRPr lang="en-US" altLang="ja-JP" sz="1200" b="1" dirty="0">
              <a:solidFill>
                <a:schemeClr val="tx1"/>
              </a:solidFill>
            </a:endParaRPr>
          </a:p>
          <a:p>
            <a:pPr algn="ctr"/>
            <a:r>
              <a:rPr lang="ja-JP" altLang="en-US" sz="1200" b="1" dirty="0">
                <a:solidFill>
                  <a:schemeClr val="tx1"/>
                </a:solidFill>
              </a:rPr>
              <a:t>令和５年春</a:t>
            </a:r>
          </a:p>
        </p:txBody>
      </p:sp>
      <p:grpSp>
        <p:nvGrpSpPr>
          <p:cNvPr id="7" name="グループ化 6">
            <a:extLst>
              <a:ext uri="{FF2B5EF4-FFF2-40B4-BE49-F238E27FC236}">
                <a16:creationId xmlns:a16="http://schemas.microsoft.com/office/drawing/2014/main" id="{CB21F2F0-4207-4FB4-8A62-73F6B617A9DF}"/>
              </a:ext>
            </a:extLst>
          </p:cNvPr>
          <p:cNvGrpSpPr/>
          <p:nvPr/>
        </p:nvGrpSpPr>
        <p:grpSpPr>
          <a:xfrm>
            <a:off x="3188214" y="4595195"/>
            <a:ext cx="1481813" cy="1777842"/>
            <a:chOff x="3051428" y="4156574"/>
            <a:chExt cx="1644722" cy="2315749"/>
          </a:xfrm>
        </p:grpSpPr>
        <p:cxnSp>
          <p:nvCxnSpPr>
            <p:cNvPr id="33" name="直線矢印コネクタ 32">
              <a:extLst>
                <a:ext uri="{FF2B5EF4-FFF2-40B4-BE49-F238E27FC236}">
                  <a16:creationId xmlns:a16="http://schemas.microsoft.com/office/drawing/2014/main" id="{37C08CA7-5D8D-4C3B-8ED4-1C8D14EDED11}"/>
                </a:ext>
              </a:extLst>
            </p:cNvPr>
            <p:cNvCxnSpPr>
              <a:cxnSpLocks/>
            </p:cNvCxnSpPr>
            <p:nvPr/>
          </p:nvCxnSpPr>
          <p:spPr>
            <a:xfrm>
              <a:off x="3878274" y="6472323"/>
              <a:ext cx="817876" cy="0"/>
            </a:xfrm>
            <a:prstGeom prst="straightConnector1">
              <a:avLst/>
            </a:prstGeom>
            <a:ln w="9525" cap="flat" cmpd="sng" algn="ctr">
              <a:solidFill>
                <a:schemeClr val="accent6">
                  <a:lumMod val="7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直線コネクタ 20">
              <a:extLst>
                <a:ext uri="{FF2B5EF4-FFF2-40B4-BE49-F238E27FC236}">
                  <a16:creationId xmlns:a16="http://schemas.microsoft.com/office/drawing/2014/main" id="{29CCF25E-8AAF-4B00-B5B8-CA3D4A6CFB3E}"/>
                </a:ext>
              </a:extLst>
            </p:cNvPr>
            <p:cNvCxnSpPr>
              <a:cxnSpLocks/>
            </p:cNvCxnSpPr>
            <p:nvPr/>
          </p:nvCxnSpPr>
          <p:spPr>
            <a:xfrm>
              <a:off x="3051428" y="4156574"/>
              <a:ext cx="713814" cy="0"/>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7" name="直線コネクタ 26">
              <a:extLst>
                <a:ext uri="{FF2B5EF4-FFF2-40B4-BE49-F238E27FC236}">
                  <a16:creationId xmlns:a16="http://schemas.microsoft.com/office/drawing/2014/main" id="{B6600FE1-3095-474B-92D3-C839C2E188A0}"/>
                </a:ext>
              </a:extLst>
            </p:cNvPr>
            <p:cNvCxnSpPr>
              <a:cxnSpLocks/>
            </p:cNvCxnSpPr>
            <p:nvPr/>
          </p:nvCxnSpPr>
          <p:spPr>
            <a:xfrm>
              <a:off x="3878274" y="4549579"/>
              <a:ext cx="0" cy="192274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9" name="グループ化 28">
            <a:extLst>
              <a:ext uri="{FF2B5EF4-FFF2-40B4-BE49-F238E27FC236}">
                <a16:creationId xmlns:a16="http://schemas.microsoft.com/office/drawing/2014/main" id="{C4830F41-AFA5-464A-88CC-487DBC61D9C3}"/>
              </a:ext>
            </a:extLst>
          </p:cNvPr>
          <p:cNvGrpSpPr/>
          <p:nvPr/>
        </p:nvGrpSpPr>
        <p:grpSpPr>
          <a:xfrm>
            <a:off x="8339590" y="2825491"/>
            <a:ext cx="227098" cy="304800"/>
            <a:chOff x="8833425" y="2332234"/>
            <a:chExt cx="227098" cy="304800"/>
          </a:xfrm>
        </p:grpSpPr>
        <p:cxnSp>
          <p:nvCxnSpPr>
            <p:cNvPr id="18" name="直線矢印コネクタ 17">
              <a:extLst>
                <a:ext uri="{FF2B5EF4-FFF2-40B4-BE49-F238E27FC236}">
                  <a16:creationId xmlns:a16="http://schemas.microsoft.com/office/drawing/2014/main" id="{B23051AE-29C1-4EFC-B662-FACC97ECC91B}"/>
                </a:ext>
              </a:extLst>
            </p:cNvPr>
            <p:cNvCxnSpPr/>
            <p:nvPr/>
          </p:nvCxnSpPr>
          <p:spPr>
            <a:xfrm flipH="1">
              <a:off x="8833425" y="2332234"/>
              <a:ext cx="22581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D9BABE76-4A3C-4E75-A41B-0A99A6E5C040}"/>
                </a:ext>
              </a:extLst>
            </p:cNvPr>
            <p:cNvCxnSpPr/>
            <p:nvPr/>
          </p:nvCxnSpPr>
          <p:spPr>
            <a:xfrm flipH="1">
              <a:off x="8834711" y="2637034"/>
              <a:ext cx="22581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6776670C-7D86-4D63-9BB5-1F333991EB09}"/>
                </a:ext>
              </a:extLst>
            </p:cNvPr>
            <p:cNvCxnSpPr/>
            <p:nvPr/>
          </p:nvCxnSpPr>
          <p:spPr>
            <a:xfrm>
              <a:off x="9059237" y="2332234"/>
              <a:ext cx="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6" name="正方形/長方形 45">
            <a:extLst>
              <a:ext uri="{FF2B5EF4-FFF2-40B4-BE49-F238E27FC236}">
                <a16:creationId xmlns:a16="http://schemas.microsoft.com/office/drawing/2014/main" id="{B6598CD8-3CB5-459E-8FF0-CEE89CD9FA66}"/>
              </a:ext>
            </a:extLst>
          </p:cNvPr>
          <p:cNvSpPr/>
          <p:nvPr/>
        </p:nvSpPr>
        <p:spPr>
          <a:xfrm>
            <a:off x="8653282" y="2716950"/>
            <a:ext cx="1131604" cy="827753"/>
          </a:xfrm>
          <a:prstGeom prst="rect">
            <a:avLst/>
          </a:prstGeom>
          <a:no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chemeClr val="tx1"/>
                </a:solidFill>
              </a:rPr>
              <a:t>規律移行法人等においては民間部門の規律（</a:t>
            </a:r>
            <a:r>
              <a:rPr lang="en-US" altLang="ja-JP" sz="800" dirty="0">
                <a:solidFill>
                  <a:schemeClr val="tx1"/>
                </a:solidFill>
              </a:rPr>
              <a:t>4</a:t>
            </a:r>
            <a:r>
              <a:rPr lang="ja-JP" altLang="en-US" sz="800" dirty="0">
                <a:solidFill>
                  <a:schemeClr val="tx1"/>
                </a:solidFill>
              </a:rPr>
              <a:t>章）を基本に、</a:t>
            </a:r>
            <a:r>
              <a:rPr lang="en-US" altLang="ja-JP" sz="800" dirty="0">
                <a:solidFill>
                  <a:schemeClr val="tx1"/>
                </a:solidFill>
              </a:rPr>
              <a:t>4</a:t>
            </a:r>
            <a:r>
              <a:rPr lang="ja-JP" altLang="en-US" sz="800" dirty="0">
                <a:solidFill>
                  <a:schemeClr val="tx1"/>
                </a:solidFill>
              </a:rPr>
              <a:t>章と</a:t>
            </a:r>
            <a:r>
              <a:rPr lang="en-US" altLang="ja-JP" sz="800" dirty="0">
                <a:solidFill>
                  <a:schemeClr val="tx1"/>
                </a:solidFill>
              </a:rPr>
              <a:t>5</a:t>
            </a:r>
            <a:r>
              <a:rPr lang="ja-JP" altLang="en-US" sz="800" dirty="0">
                <a:solidFill>
                  <a:schemeClr val="tx1"/>
                </a:solidFill>
              </a:rPr>
              <a:t>章の規律が適用される</a:t>
            </a:r>
          </a:p>
        </p:txBody>
      </p:sp>
      <p:sp>
        <p:nvSpPr>
          <p:cNvPr id="10" name="正方形/長方形 9">
            <a:extLst>
              <a:ext uri="{FF2B5EF4-FFF2-40B4-BE49-F238E27FC236}">
                <a16:creationId xmlns:a16="http://schemas.microsoft.com/office/drawing/2014/main" id="{C9A5B0C2-7772-4218-B828-A3B003EA5F7B}"/>
              </a:ext>
            </a:extLst>
          </p:cNvPr>
          <p:cNvSpPr/>
          <p:nvPr/>
        </p:nvSpPr>
        <p:spPr>
          <a:xfrm>
            <a:off x="4331880" y="1407000"/>
            <a:ext cx="5528578" cy="540703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a:extLst>
              <a:ext uri="{FF2B5EF4-FFF2-40B4-BE49-F238E27FC236}">
                <a16:creationId xmlns:a16="http://schemas.microsoft.com/office/drawing/2014/main" id="{5658E72C-A731-44C2-A74D-CF0AEB0152AC}"/>
              </a:ext>
            </a:extLst>
          </p:cNvPr>
          <p:cNvGraphicFramePr>
            <a:graphicFrameLocks noGrp="1"/>
          </p:cNvGraphicFramePr>
          <p:nvPr>
            <p:extLst>
              <p:ext uri="{D42A27DB-BD31-4B8C-83A1-F6EECF244321}">
                <p14:modId xmlns:p14="http://schemas.microsoft.com/office/powerpoint/2010/main" val="735702428"/>
              </p:ext>
            </p:extLst>
          </p:nvPr>
        </p:nvGraphicFramePr>
        <p:xfrm>
          <a:off x="6140412" y="4032509"/>
          <a:ext cx="3669878" cy="2119275"/>
        </p:xfrm>
        <a:graphic>
          <a:graphicData uri="http://schemas.openxmlformats.org/drawingml/2006/table">
            <a:tbl>
              <a:tblPr firstRow="1" bandRow="1">
                <a:tableStyleId>{93296810-A885-4BE3-A3E7-6D5BEEA58F35}</a:tableStyleId>
              </a:tblPr>
              <a:tblGrid>
                <a:gridCol w="3669878">
                  <a:extLst>
                    <a:ext uri="{9D8B030D-6E8A-4147-A177-3AD203B41FA5}">
                      <a16:colId xmlns:a16="http://schemas.microsoft.com/office/drawing/2014/main" val="778464184"/>
                    </a:ext>
                  </a:extLst>
                </a:gridCol>
              </a:tblGrid>
              <a:tr h="309973">
                <a:tc>
                  <a:txBody>
                    <a:bodyPr/>
                    <a:lstStyle/>
                    <a:p>
                      <a:pPr algn="ctr"/>
                      <a:r>
                        <a:rPr kumimoji="1" lang="en-US" altLang="ja-JP" dirty="0">
                          <a:solidFill>
                            <a:schemeClr val="tx1"/>
                          </a:solidFill>
                        </a:rPr>
                        <a:t>【</a:t>
                      </a:r>
                      <a:r>
                        <a:rPr kumimoji="1" lang="ja-JP" altLang="en-US" dirty="0">
                          <a:solidFill>
                            <a:schemeClr val="tx1"/>
                          </a:solidFill>
                        </a:rPr>
                        <a:t>施行条例</a:t>
                      </a:r>
                      <a:r>
                        <a:rPr kumimoji="1" lang="en-US" altLang="ja-JP"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313331848"/>
                  </a:ext>
                </a:extLst>
              </a:tr>
              <a:tr h="1753515">
                <a:tc>
                  <a:txBody>
                    <a:bodyPr/>
                    <a:lstStyle/>
                    <a:p>
                      <a:r>
                        <a:rPr kumimoji="1" lang="ja-JP" altLang="en-US" sz="1200" dirty="0"/>
                        <a:t>　</a:t>
                      </a:r>
                      <a:r>
                        <a:rPr kumimoji="1" lang="ja-JP" altLang="en-US" sz="1050" dirty="0"/>
                        <a:t>法の施行にあたり、条例で新たに規定する事項や、開示等手続きや審査請求の手続きに関する事項等について規定をする。（②は必ず制定が必要なもの。その他は必要に応じ規定するもの。）</a:t>
                      </a:r>
                      <a:endParaRPr kumimoji="1" lang="en-US" altLang="ja-JP" sz="1050" dirty="0"/>
                    </a:p>
                    <a:p>
                      <a:r>
                        <a:rPr kumimoji="1" lang="ja-JP" altLang="en-US" sz="1050" dirty="0"/>
                        <a:t>（規定事項例）</a:t>
                      </a:r>
                      <a:endParaRPr kumimoji="1" lang="en-US" altLang="ja-JP" sz="1050" dirty="0"/>
                    </a:p>
                    <a:p>
                      <a:r>
                        <a:rPr kumimoji="1" lang="ja-JP" altLang="en-US" sz="1050" dirty="0"/>
                        <a:t>①条例要配慮個人情報</a:t>
                      </a:r>
                      <a:endParaRPr kumimoji="1" lang="en-US" altLang="ja-JP" sz="1050" dirty="0"/>
                    </a:p>
                    <a:p>
                      <a:r>
                        <a:rPr kumimoji="1" lang="ja-JP" altLang="en-US" sz="1050" dirty="0"/>
                        <a:t>②手数料の規定（開示等請求、行政機関等匿名加工情報）</a:t>
                      </a:r>
                      <a:endParaRPr kumimoji="1" lang="en-US" altLang="ja-JP" sz="1050" dirty="0"/>
                    </a:p>
                    <a:p>
                      <a:r>
                        <a:rPr kumimoji="1" lang="ja-JP" altLang="en-US" sz="1050" dirty="0"/>
                        <a:t>③開示決定等の期限</a:t>
                      </a:r>
                      <a:endParaRPr kumimoji="1" lang="en-US" altLang="ja-JP" sz="1050" dirty="0"/>
                    </a:p>
                    <a:p>
                      <a:r>
                        <a:rPr kumimoji="1" lang="ja-JP" altLang="en-US" sz="1050" dirty="0"/>
                        <a:t>④その他</a:t>
                      </a:r>
                      <a:endParaRPr kumimoji="1" lang="en-US" altLang="ja-JP" sz="1050" dirty="0"/>
                    </a:p>
                    <a:p>
                      <a:endParaRPr kumimoji="1" lang="en-US" altLang="ja-JP"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7389882"/>
                  </a:ext>
                </a:extLst>
              </a:tr>
            </a:tbl>
          </a:graphicData>
        </a:graphic>
      </p:graphicFrame>
      <p:sp>
        <p:nvSpPr>
          <p:cNvPr id="14" name="矢印: 右 13">
            <a:extLst>
              <a:ext uri="{FF2B5EF4-FFF2-40B4-BE49-F238E27FC236}">
                <a16:creationId xmlns:a16="http://schemas.microsoft.com/office/drawing/2014/main" id="{BF9429E7-0E92-407F-A3AA-2A9FB64D9855}"/>
              </a:ext>
            </a:extLst>
          </p:cNvPr>
          <p:cNvSpPr/>
          <p:nvPr/>
        </p:nvSpPr>
        <p:spPr>
          <a:xfrm>
            <a:off x="3239157" y="1208907"/>
            <a:ext cx="1271534" cy="950462"/>
          </a:xfrm>
          <a:prstGeom prst="rightArrow">
            <a:avLst>
              <a:gd name="adj1" fmla="val 50000"/>
              <a:gd name="adj2" fmla="val 54138"/>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solidFill>
                <a:schemeClr val="tx1"/>
              </a:solidFill>
            </a:endParaRPr>
          </a:p>
        </p:txBody>
      </p:sp>
      <p:sp>
        <p:nvSpPr>
          <p:cNvPr id="5" name="テキスト ボックス 4">
            <a:extLst>
              <a:ext uri="{FF2B5EF4-FFF2-40B4-BE49-F238E27FC236}">
                <a16:creationId xmlns:a16="http://schemas.microsoft.com/office/drawing/2014/main" id="{68C849EA-5C31-45FF-982C-140DCF757BF6}"/>
              </a:ext>
            </a:extLst>
          </p:cNvPr>
          <p:cNvSpPr txBox="1"/>
          <p:nvPr/>
        </p:nvSpPr>
        <p:spPr>
          <a:xfrm>
            <a:off x="3188214" y="1502178"/>
            <a:ext cx="1303020" cy="461665"/>
          </a:xfrm>
          <a:prstGeom prst="rect">
            <a:avLst/>
          </a:prstGeom>
          <a:noFill/>
        </p:spPr>
        <p:txBody>
          <a:bodyPr wrap="square" rtlCol="0">
            <a:spAutoFit/>
          </a:bodyPr>
          <a:lstStyle/>
          <a:p>
            <a:r>
              <a:rPr kumimoji="1" lang="ja-JP" altLang="en-US" sz="1200" b="1" dirty="0"/>
              <a:t>令和５年春</a:t>
            </a:r>
            <a:endParaRPr kumimoji="1" lang="en-US" altLang="ja-JP" sz="1200" b="1" dirty="0"/>
          </a:p>
          <a:p>
            <a:r>
              <a:rPr kumimoji="1" lang="ja-JP" altLang="en-US" sz="1200" b="1" dirty="0"/>
              <a:t>改正法へ一本化</a:t>
            </a:r>
          </a:p>
        </p:txBody>
      </p:sp>
      <p:cxnSp>
        <p:nvCxnSpPr>
          <p:cNvPr id="50" name="直線コネクタ 49">
            <a:extLst>
              <a:ext uri="{FF2B5EF4-FFF2-40B4-BE49-F238E27FC236}">
                <a16:creationId xmlns:a16="http://schemas.microsoft.com/office/drawing/2014/main" id="{F2FEEA3E-79D2-465E-BED5-6A15CF35F6F1}"/>
              </a:ext>
            </a:extLst>
          </p:cNvPr>
          <p:cNvCxnSpPr>
            <a:cxnSpLocks/>
          </p:cNvCxnSpPr>
          <p:nvPr/>
        </p:nvCxnSpPr>
        <p:spPr>
          <a:xfrm>
            <a:off x="3197489" y="2020773"/>
            <a:ext cx="1332004" cy="0"/>
          </a:xfrm>
          <a:prstGeom prst="line">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1" name="直線コネクタ 50">
            <a:extLst>
              <a:ext uri="{FF2B5EF4-FFF2-40B4-BE49-F238E27FC236}">
                <a16:creationId xmlns:a16="http://schemas.microsoft.com/office/drawing/2014/main" id="{1CA2034C-8AEE-46AB-A7FD-63044463BB67}"/>
              </a:ext>
            </a:extLst>
          </p:cNvPr>
          <p:cNvCxnSpPr>
            <a:cxnSpLocks/>
          </p:cNvCxnSpPr>
          <p:nvPr/>
        </p:nvCxnSpPr>
        <p:spPr>
          <a:xfrm>
            <a:off x="3188214" y="4896907"/>
            <a:ext cx="744947"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20BB5D1D-71D2-48D8-A21B-40E3214275F2}"/>
              </a:ext>
            </a:extLst>
          </p:cNvPr>
          <p:cNvSpPr/>
          <p:nvPr/>
        </p:nvSpPr>
        <p:spPr>
          <a:xfrm>
            <a:off x="4667100" y="6002858"/>
            <a:ext cx="1952128" cy="23601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新たに審査会条例を制定</a:t>
            </a:r>
          </a:p>
        </p:txBody>
      </p:sp>
      <p:sp>
        <p:nvSpPr>
          <p:cNvPr id="2" name="正方形/長方形 1">
            <a:extLst>
              <a:ext uri="{FF2B5EF4-FFF2-40B4-BE49-F238E27FC236}">
                <a16:creationId xmlns:a16="http://schemas.microsoft.com/office/drawing/2014/main" id="{7EFCA8FC-04D1-459B-8297-68D14A8F4871}"/>
              </a:ext>
            </a:extLst>
          </p:cNvPr>
          <p:cNvSpPr/>
          <p:nvPr/>
        </p:nvSpPr>
        <p:spPr>
          <a:xfrm>
            <a:off x="8983476" y="17783"/>
            <a:ext cx="892169" cy="29875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資料２</a:t>
            </a:r>
          </a:p>
        </p:txBody>
      </p:sp>
    </p:spTree>
    <p:extLst>
      <p:ext uri="{BB962C8B-B14F-4D97-AF65-F5344CB8AC3E}">
        <p14:creationId xmlns:p14="http://schemas.microsoft.com/office/powerpoint/2010/main" val="82636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DB7D09F6-8D73-4311-BFE3-EE193D3814FA}"/>
              </a:ext>
            </a:extLst>
          </p:cNvPr>
          <p:cNvSpPr/>
          <p:nvPr/>
        </p:nvSpPr>
        <p:spPr>
          <a:xfrm>
            <a:off x="4725318" y="2026046"/>
            <a:ext cx="5180682" cy="471888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1" name="正方形/長方形 20">
            <a:extLst>
              <a:ext uri="{FF2B5EF4-FFF2-40B4-BE49-F238E27FC236}">
                <a16:creationId xmlns:a16="http://schemas.microsoft.com/office/drawing/2014/main" id="{0AF33597-0F06-4F6E-93BC-F68F658C559F}"/>
              </a:ext>
            </a:extLst>
          </p:cNvPr>
          <p:cNvSpPr/>
          <p:nvPr/>
        </p:nvSpPr>
        <p:spPr>
          <a:xfrm>
            <a:off x="-2" y="585470"/>
            <a:ext cx="4621463" cy="6159459"/>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2" name="正方形/長方形 21">
            <a:extLst>
              <a:ext uri="{FF2B5EF4-FFF2-40B4-BE49-F238E27FC236}">
                <a16:creationId xmlns:a16="http://schemas.microsoft.com/office/drawing/2014/main" id="{069CD7CD-D067-491C-8F06-43F485CF0DFB}"/>
              </a:ext>
            </a:extLst>
          </p:cNvPr>
          <p:cNvSpPr/>
          <p:nvPr/>
        </p:nvSpPr>
        <p:spPr>
          <a:xfrm>
            <a:off x="4553640" y="581104"/>
            <a:ext cx="5336467" cy="1113067"/>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 name="タイトル 1">
            <a:extLst>
              <a:ext uri="{FF2B5EF4-FFF2-40B4-BE49-F238E27FC236}">
                <a16:creationId xmlns:a16="http://schemas.microsoft.com/office/drawing/2014/main" id="{6F59D05C-9B8A-4845-9AF6-4A05AB56FF97}"/>
              </a:ext>
            </a:extLst>
          </p:cNvPr>
          <p:cNvSpPr>
            <a:spLocks noGrp="1"/>
          </p:cNvSpPr>
          <p:nvPr>
            <p:ph type="title"/>
          </p:nvPr>
        </p:nvSpPr>
        <p:spPr>
          <a:xfrm>
            <a:off x="-2" y="-13869"/>
            <a:ext cx="9906000" cy="366399"/>
          </a:xfrm>
          <a:solidFill>
            <a:srgbClr val="33CC33"/>
          </a:solidFill>
        </p:spPr>
        <p:txBody>
          <a:bodyPr vert="horz" lIns="1462500" tIns="45720" rIns="1462500" bIns="45720" rtlCol="0" anchor="ctr">
            <a:normAutofit/>
          </a:bodyPr>
          <a:lstStyle/>
          <a:p>
            <a:pPr algn="dist"/>
            <a:r>
              <a:rPr lang="ja-JP" altLang="en-US" sz="1625" b="1" dirty="0">
                <a:solidFill>
                  <a:schemeClr val="bg1"/>
                </a:solidFill>
                <a:latin typeface="+mn-ea"/>
                <a:ea typeface="+mn-ea"/>
              </a:rPr>
              <a:t>個人情報保護法改正による変更事項</a:t>
            </a:r>
          </a:p>
        </p:txBody>
      </p:sp>
      <p:sp>
        <p:nvSpPr>
          <p:cNvPr id="4" name="テキスト ボックス 3">
            <a:extLst>
              <a:ext uri="{FF2B5EF4-FFF2-40B4-BE49-F238E27FC236}">
                <a16:creationId xmlns:a16="http://schemas.microsoft.com/office/drawing/2014/main" id="{7D1BE420-6608-4D84-81F2-92EDEAB77E91}"/>
              </a:ext>
            </a:extLst>
          </p:cNvPr>
          <p:cNvSpPr txBox="1"/>
          <p:nvPr/>
        </p:nvSpPr>
        <p:spPr>
          <a:xfrm>
            <a:off x="102049" y="912978"/>
            <a:ext cx="4451589" cy="291478"/>
          </a:xfrm>
          <a:prstGeom prst="rect">
            <a:avLst/>
          </a:prstGeom>
          <a:solidFill>
            <a:schemeClr val="accent6"/>
          </a:solidFill>
        </p:spPr>
        <p:txBody>
          <a:bodyPr wrap="square" rtlCol="0">
            <a:spAutoFit/>
          </a:bodyPr>
          <a:lstStyle/>
          <a:p>
            <a:r>
              <a:rPr lang="ja-JP" altLang="en-US" sz="1300" b="1" dirty="0">
                <a:solidFill>
                  <a:schemeClr val="bg1"/>
                </a:solidFill>
              </a:rPr>
              <a:t>① 適用対象</a:t>
            </a:r>
          </a:p>
        </p:txBody>
      </p:sp>
      <p:sp>
        <p:nvSpPr>
          <p:cNvPr id="5" name="テキスト ボックス 4">
            <a:extLst>
              <a:ext uri="{FF2B5EF4-FFF2-40B4-BE49-F238E27FC236}">
                <a16:creationId xmlns:a16="http://schemas.microsoft.com/office/drawing/2014/main" id="{8CFA1E94-40EC-4ACE-8ED9-EFF11283FBD8}"/>
              </a:ext>
            </a:extLst>
          </p:cNvPr>
          <p:cNvSpPr txBox="1"/>
          <p:nvPr/>
        </p:nvSpPr>
        <p:spPr>
          <a:xfrm>
            <a:off x="95901" y="1220249"/>
            <a:ext cx="4457738" cy="577081"/>
          </a:xfrm>
          <a:prstGeom prst="rect">
            <a:avLst/>
          </a:prstGeom>
          <a:solidFill>
            <a:schemeClr val="accent6">
              <a:lumMod val="20000"/>
              <a:lumOff val="80000"/>
            </a:schemeClr>
          </a:solidFill>
          <a:ln>
            <a:noFill/>
          </a:ln>
        </p:spPr>
        <p:txBody>
          <a:bodyPr wrap="square" rtlCol="0">
            <a:spAutoFit/>
          </a:bodyPr>
          <a:lstStyle/>
          <a:p>
            <a:r>
              <a:rPr lang="ja-JP" altLang="en-US" sz="1050" dirty="0"/>
              <a:t>・地方公共団体の機関、地方独立行政法人に、国と同じ規律を適用</a:t>
            </a:r>
            <a:endParaRPr lang="en-US" altLang="ja-JP" sz="1050" dirty="0"/>
          </a:p>
          <a:p>
            <a:r>
              <a:rPr lang="ja-JP" altLang="en-US" sz="1050" dirty="0"/>
              <a:t>・病院、大学に民間と同じ規律を適用（開示請求等、一部行政の規律</a:t>
            </a:r>
            <a:endParaRPr lang="en-US" altLang="ja-JP" sz="1050" dirty="0"/>
          </a:p>
          <a:p>
            <a:r>
              <a:rPr lang="ja-JP" altLang="en-US" sz="1050" dirty="0"/>
              <a:t>　を適用）</a:t>
            </a:r>
          </a:p>
        </p:txBody>
      </p:sp>
      <p:sp>
        <p:nvSpPr>
          <p:cNvPr id="6" name="テキスト ボックス 5">
            <a:extLst>
              <a:ext uri="{FF2B5EF4-FFF2-40B4-BE49-F238E27FC236}">
                <a16:creationId xmlns:a16="http://schemas.microsoft.com/office/drawing/2014/main" id="{B3122EEE-70C9-4FD8-94B3-4589D97D4E5F}"/>
              </a:ext>
            </a:extLst>
          </p:cNvPr>
          <p:cNvSpPr txBox="1"/>
          <p:nvPr/>
        </p:nvSpPr>
        <p:spPr>
          <a:xfrm>
            <a:off x="90441" y="1904367"/>
            <a:ext cx="4462496" cy="292388"/>
          </a:xfrm>
          <a:prstGeom prst="rect">
            <a:avLst/>
          </a:prstGeom>
          <a:solidFill>
            <a:schemeClr val="accent6"/>
          </a:solidFill>
        </p:spPr>
        <p:txBody>
          <a:bodyPr wrap="square" rtlCol="0">
            <a:spAutoFit/>
          </a:bodyPr>
          <a:lstStyle/>
          <a:p>
            <a:r>
              <a:rPr lang="ja-JP" altLang="en-US" sz="1300" b="1" dirty="0">
                <a:solidFill>
                  <a:schemeClr val="bg1"/>
                </a:solidFill>
              </a:rPr>
              <a:t>② 定義の一元化</a:t>
            </a:r>
          </a:p>
        </p:txBody>
      </p:sp>
      <p:sp>
        <p:nvSpPr>
          <p:cNvPr id="7" name="テキスト ボックス 6">
            <a:extLst>
              <a:ext uri="{FF2B5EF4-FFF2-40B4-BE49-F238E27FC236}">
                <a16:creationId xmlns:a16="http://schemas.microsoft.com/office/drawing/2014/main" id="{4E1441C3-04FB-46EF-BB1B-2C097FC01612}"/>
              </a:ext>
            </a:extLst>
          </p:cNvPr>
          <p:cNvSpPr txBox="1"/>
          <p:nvPr/>
        </p:nvSpPr>
        <p:spPr>
          <a:xfrm>
            <a:off x="90440" y="2195219"/>
            <a:ext cx="4462497" cy="638636"/>
          </a:xfrm>
          <a:prstGeom prst="rect">
            <a:avLst/>
          </a:prstGeom>
          <a:solidFill>
            <a:schemeClr val="accent6">
              <a:lumMod val="20000"/>
              <a:lumOff val="80000"/>
            </a:schemeClr>
          </a:solidFill>
          <a:ln>
            <a:noFill/>
          </a:ln>
        </p:spPr>
        <p:txBody>
          <a:bodyPr wrap="square" rtlCol="0">
            <a:spAutoFit/>
          </a:bodyPr>
          <a:lstStyle/>
          <a:p>
            <a:r>
              <a:rPr lang="ja-JP" altLang="en-US" sz="1050" dirty="0"/>
              <a:t>・個人情報の定義について、国・民間部門と同じ規律を適用</a:t>
            </a:r>
            <a:endParaRPr lang="en-US" altLang="ja-JP" sz="1050" dirty="0"/>
          </a:p>
          <a:p>
            <a:pPr>
              <a:lnSpc>
                <a:spcPct val="150000"/>
              </a:lnSpc>
            </a:pPr>
            <a:r>
              <a:rPr lang="ja-JP" altLang="en-US" sz="1000" dirty="0"/>
              <a:t>　例）容易照合可能性、個人識別符号（指紋、</a:t>
            </a:r>
            <a:r>
              <a:rPr lang="en-US" altLang="ja-JP" sz="1000" dirty="0"/>
              <a:t>DNA</a:t>
            </a:r>
            <a:r>
              <a:rPr lang="ja-JP" altLang="en-US" sz="1000" dirty="0"/>
              <a:t>情報等）、要配慮個人</a:t>
            </a:r>
            <a:endParaRPr lang="en-US" altLang="ja-JP" sz="1000" dirty="0"/>
          </a:p>
          <a:p>
            <a:r>
              <a:rPr lang="ja-JP" altLang="en-US" sz="1000" dirty="0"/>
              <a:t>　　　情報（不当な差別等が生じないよう特に配慮が必要な情報）等</a:t>
            </a:r>
            <a:endParaRPr lang="en-US" altLang="ja-JP" sz="1000" dirty="0"/>
          </a:p>
        </p:txBody>
      </p:sp>
      <p:sp>
        <p:nvSpPr>
          <p:cNvPr id="9" name="テキスト ボックス 8">
            <a:extLst>
              <a:ext uri="{FF2B5EF4-FFF2-40B4-BE49-F238E27FC236}">
                <a16:creationId xmlns:a16="http://schemas.microsoft.com/office/drawing/2014/main" id="{42ED00C2-D041-4C03-AFC3-110B3278D7A0}"/>
              </a:ext>
            </a:extLst>
          </p:cNvPr>
          <p:cNvSpPr txBox="1"/>
          <p:nvPr/>
        </p:nvSpPr>
        <p:spPr>
          <a:xfrm>
            <a:off x="95901" y="4803690"/>
            <a:ext cx="4451585" cy="746358"/>
          </a:xfrm>
          <a:prstGeom prst="rect">
            <a:avLst/>
          </a:prstGeom>
          <a:solidFill>
            <a:schemeClr val="accent6">
              <a:lumMod val="20000"/>
              <a:lumOff val="80000"/>
            </a:schemeClr>
          </a:solidFill>
          <a:ln>
            <a:noFill/>
          </a:ln>
        </p:spPr>
        <p:txBody>
          <a:bodyPr wrap="square" rtlCol="0">
            <a:spAutoFit/>
          </a:bodyPr>
          <a:lstStyle/>
          <a:p>
            <a:r>
              <a:rPr lang="ja-JP" altLang="en-US" sz="1000" dirty="0"/>
              <a:t>・行政機関等匿名加工情報の提供制度（定期的な提案募集）について、国</a:t>
            </a:r>
            <a:endParaRPr lang="en-US" altLang="ja-JP" sz="1000" dirty="0"/>
          </a:p>
          <a:p>
            <a:r>
              <a:rPr lang="ja-JP" altLang="en-US" sz="1000" dirty="0"/>
              <a:t>　と同じ規律を適用</a:t>
            </a:r>
            <a:endParaRPr lang="en-US" altLang="ja-JP" sz="1000" dirty="0"/>
          </a:p>
          <a:p>
            <a:pPr>
              <a:lnSpc>
                <a:spcPct val="150000"/>
              </a:lnSpc>
            </a:pPr>
            <a:r>
              <a:rPr lang="en-US" altLang="ja-JP" sz="900" dirty="0"/>
              <a:t>※</a:t>
            </a:r>
            <a:r>
              <a:rPr lang="ja-JP" altLang="en-US" sz="900" dirty="0"/>
              <a:t>行政機関等匿名加工情報：個人情報ファイルを構成する保有個人情報を加工して</a:t>
            </a:r>
            <a:endParaRPr lang="en-US" altLang="ja-JP" sz="900" dirty="0"/>
          </a:p>
          <a:p>
            <a:r>
              <a:rPr lang="ja-JP" altLang="en-US" sz="900" dirty="0"/>
              <a:t>　　　　　　　　　　　　　得られる匿名加工情報</a:t>
            </a:r>
          </a:p>
        </p:txBody>
      </p:sp>
      <p:sp>
        <p:nvSpPr>
          <p:cNvPr id="10" name="テキスト ボックス 9">
            <a:extLst>
              <a:ext uri="{FF2B5EF4-FFF2-40B4-BE49-F238E27FC236}">
                <a16:creationId xmlns:a16="http://schemas.microsoft.com/office/drawing/2014/main" id="{045C6BD0-F473-4B42-82CB-0817994F70BA}"/>
              </a:ext>
            </a:extLst>
          </p:cNvPr>
          <p:cNvSpPr txBox="1"/>
          <p:nvPr/>
        </p:nvSpPr>
        <p:spPr>
          <a:xfrm>
            <a:off x="79482" y="3390453"/>
            <a:ext cx="4462494" cy="1038746"/>
          </a:xfrm>
          <a:prstGeom prst="rect">
            <a:avLst/>
          </a:prstGeom>
          <a:solidFill>
            <a:schemeClr val="accent6">
              <a:lumMod val="20000"/>
              <a:lumOff val="80000"/>
            </a:schemeClr>
          </a:solidFill>
          <a:ln>
            <a:noFill/>
          </a:ln>
        </p:spPr>
        <p:txBody>
          <a:bodyPr wrap="square" rtlCol="0">
            <a:spAutoFit/>
          </a:bodyPr>
          <a:lstStyle/>
          <a:p>
            <a:r>
              <a:rPr lang="ja-JP" altLang="en-US" sz="1050" dirty="0"/>
              <a:t>・仮名加工情報及び匿名加工情報の定義が地方公共団体へ導入される</a:t>
            </a:r>
            <a:r>
              <a:rPr lang="ja-JP" altLang="en-US" sz="1050" dirty="0" err="1"/>
              <a:t>こ</a:t>
            </a:r>
            <a:endParaRPr lang="en-US" altLang="ja-JP" sz="1050" dirty="0"/>
          </a:p>
          <a:p>
            <a:r>
              <a:rPr lang="ja-JP" altLang="en-US" sz="1050" dirty="0"/>
              <a:t>　とにより、これらの取扱いに関する国と同じ規律を適用</a:t>
            </a:r>
            <a:endParaRPr lang="en-US" altLang="ja-JP" sz="1050" dirty="0"/>
          </a:p>
          <a:p>
            <a:pPr>
              <a:lnSpc>
                <a:spcPct val="150000"/>
              </a:lnSpc>
            </a:pPr>
            <a:r>
              <a:rPr lang="en-US" altLang="ja-JP" sz="900" dirty="0"/>
              <a:t>※</a:t>
            </a:r>
            <a:r>
              <a:rPr lang="ja-JP" altLang="en-US" sz="900" dirty="0"/>
              <a:t>仮名加工情報：他の情報と照合しない限り特定の個人を識別することができない</a:t>
            </a:r>
            <a:endParaRPr lang="en-US" altLang="ja-JP" sz="900" dirty="0"/>
          </a:p>
          <a:p>
            <a:r>
              <a:rPr lang="ja-JP" altLang="en-US" sz="900" dirty="0"/>
              <a:t>　　　　　　　　ように個人情報を加工して得られる個人に関する情報</a:t>
            </a:r>
            <a:endParaRPr lang="en-US" altLang="ja-JP" sz="900" dirty="0"/>
          </a:p>
          <a:p>
            <a:r>
              <a:rPr lang="ja-JP" altLang="en-US" sz="900" dirty="0"/>
              <a:t>　匿名加工情報：特定の個人を識別することができないように個人情報を加工して</a:t>
            </a:r>
            <a:endParaRPr lang="en-US" altLang="ja-JP" sz="900" dirty="0"/>
          </a:p>
          <a:p>
            <a:r>
              <a:rPr lang="ja-JP" altLang="en-US" sz="900" dirty="0"/>
              <a:t>　　　　　　　　得られる個人に関する情報</a:t>
            </a:r>
            <a:endParaRPr lang="en-US" altLang="ja-JP" sz="900" dirty="0"/>
          </a:p>
        </p:txBody>
      </p:sp>
      <p:sp>
        <p:nvSpPr>
          <p:cNvPr id="11" name="テキスト ボックス 10">
            <a:extLst>
              <a:ext uri="{FF2B5EF4-FFF2-40B4-BE49-F238E27FC236}">
                <a16:creationId xmlns:a16="http://schemas.microsoft.com/office/drawing/2014/main" id="{5AB8DF14-196F-4C78-916A-9F2C9AE43573}"/>
              </a:ext>
            </a:extLst>
          </p:cNvPr>
          <p:cNvSpPr txBox="1"/>
          <p:nvPr/>
        </p:nvSpPr>
        <p:spPr>
          <a:xfrm>
            <a:off x="93522" y="2922433"/>
            <a:ext cx="4462495" cy="492443"/>
          </a:xfrm>
          <a:prstGeom prst="rect">
            <a:avLst/>
          </a:prstGeom>
          <a:solidFill>
            <a:schemeClr val="accent6"/>
          </a:solidFill>
        </p:spPr>
        <p:txBody>
          <a:bodyPr wrap="square" rtlCol="0">
            <a:spAutoFit/>
          </a:bodyPr>
          <a:lstStyle/>
          <a:p>
            <a:r>
              <a:rPr lang="ja-JP" altLang="en-US" sz="1300" b="1" dirty="0">
                <a:solidFill>
                  <a:schemeClr val="bg1"/>
                </a:solidFill>
              </a:rPr>
              <a:t>③ 仮名加工情報・匿名加工情報の取扱いに関する規律の</a:t>
            </a:r>
            <a:endParaRPr lang="en-US" altLang="ja-JP" sz="1300" b="1" dirty="0">
              <a:solidFill>
                <a:schemeClr val="bg1"/>
              </a:solidFill>
            </a:endParaRPr>
          </a:p>
          <a:p>
            <a:r>
              <a:rPr lang="ja-JP" altLang="en-US" sz="1300" b="1" dirty="0">
                <a:solidFill>
                  <a:schemeClr val="bg1"/>
                </a:solidFill>
              </a:rPr>
              <a:t>　導入</a:t>
            </a:r>
          </a:p>
        </p:txBody>
      </p:sp>
      <p:sp>
        <p:nvSpPr>
          <p:cNvPr id="12" name="テキスト ボックス 11">
            <a:extLst>
              <a:ext uri="{FF2B5EF4-FFF2-40B4-BE49-F238E27FC236}">
                <a16:creationId xmlns:a16="http://schemas.microsoft.com/office/drawing/2014/main" id="{8580B853-19F1-4DCC-BAB0-E788067FFE4C}"/>
              </a:ext>
            </a:extLst>
          </p:cNvPr>
          <p:cNvSpPr txBox="1"/>
          <p:nvPr/>
        </p:nvSpPr>
        <p:spPr>
          <a:xfrm>
            <a:off x="4863129" y="912978"/>
            <a:ext cx="4939019" cy="292388"/>
          </a:xfrm>
          <a:prstGeom prst="rect">
            <a:avLst/>
          </a:prstGeom>
          <a:solidFill>
            <a:schemeClr val="accent6"/>
          </a:solidFill>
        </p:spPr>
        <p:txBody>
          <a:bodyPr wrap="square" rtlCol="0">
            <a:spAutoFit/>
          </a:bodyPr>
          <a:lstStyle/>
          <a:p>
            <a:r>
              <a:rPr lang="ja-JP" altLang="en-US" sz="1300" b="1" dirty="0">
                <a:solidFill>
                  <a:schemeClr val="bg1"/>
                </a:solidFill>
              </a:rPr>
              <a:t>⑥ 海外へのデータ移転に係る規律の創設</a:t>
            </a:r>
          </a:p>
        </p:txBody>
      </p:sp>
      <p:sp>
        <p:nvSpPr>
          <p:cNvPr id="13" name="テキスト ボックス 12">
            <a:extLst>
              <a:ext uri="{FF2B5EF4-FFF2-40B4-BE49-F238E27FC236}">
                <a16:creationId xmlns:a16="http://schemas.microsoft.com/office/drawing/2014/main" id="{E68E5704-77D6-461B-88E1-A121BB25A3FC}"/>
              </a:ext>
            </a:extLst>
          </p:cNvPr>
          <p:cNvSpPr txBox="1"/>
          <p:nvPr/>
        </p:nvSpPr>
        <p:spPr>
          <a:xfrm>
            <a:off x="4863129" y="1204456"/>
            <a:ext cx="4939018" cy="400110"/>
          </a:xfrm>
          <a:prstGeom prst="rect">
            <a:avLst/>
          </a:prstGeom>
          <a:solidFill>
            <a:schemeClr val="accent6">
              <a:lumMod val="20000"/>
              <a:lumOff val="80000"/>
            </a:schemeClr>
          </a:solidFill>
          <a:ln>
            <a:noFill/>
          </a:ln>
        </p:spPr>
        <p:txBody>
          <a:bodyPr wrap="square" rtlCol="0">
            <a:spAutoFit/>
          </a:bodyPr>
          <a:lstStyle/>
          <a:p>
            <a:r>
              <a:rPr lang="ja-JP" altLang="en-US" sz="1000" dirty="0"/>
              <a:t>・行政機関が個人情報を外国にある第三者へ提供する場合、原則として、本人の同</a:t>
            </a:r>
            <a:endParaRPr lang="en-US" altLang="ja-JP" sz="1000" dirty="0"/>
          </a:p>
          <a:p>
            <a:r>
              <a:rPr lang="ja-JP" altLang="en-US" sz="1000" dirty="0"/>
              <a:t>　意が必要となる</a:t>
            </a:r>
          </a:p>
        </p:txBody>
      </p:sp>
      <p:sp>
        <p:nvSpPr>
          <p:cNvPr id="14" name="テキスト ボックス 13">
            <a:extLst>
              <a:ext uri="{FF2B5EF4-FFF2-40B4-BE49-F238E27FC236}">
                <a16:creationId xmlns:a16="http://schemas.microsoft.com/office/drawing/2014/main" id="{E58B28E1-B7E4-4D48-8C24-20A56176EFC2}"/>
              </a:ext>
            </a:extLst>
          </p:cNvPr>
          <p:cNvSpPr txBox="1"/>
          <p:nvPr/>
        </p:nvSpPr>
        <p:spPr>
          <a:xfrm>
            <a:off x="103852" y="5904493"/>
            <a:ext cx="4451583" cy="707886"/>
          </a:xfrm>
          <a:prstGeom prst="rect">
            <a:avLst/>
          </a:prstGeom>
          <a:solidFill>
            <a:schemeClr val="accent6">
              <a:lumMod val="20000"/>
              <a:lumOff val="80000"/>
            </a:schemeClr>
          </a:solidFill>
          <a:ln>
            <a:noFill/>
          </a:ln>
        </p:spPr>
        <p:txBody>
          <a:bodyPr wrap="square" rtlCol="0">
            <a:spAutoFit/>
          </a:bodyPr>
          <a:lstStyle/>
          <a:p>
            <a:r>
              <a:rPr lang="ja-JP" altLang="en-US" sz="1000" dirty="0"/>
              <a:t>・個人情報保護委員会は、地方公共団体における個人情報の取扱い等に関</a:t>
            </a:r>
            <a:endParaRPr lang="en-US" altLang="ja-JP" sz="1000" dirty="0"/>
          </a:p>
          <a:p>
            <a:r>
              <a:rPr lang="ja-JP" altLang="en-US" sz="1000" dirty="0"/>
              <a:t>　し、国の行政機関に対する監視に準じた措置を行う</a:t>
            </a:r>
            <a:endParaRPr lang="en-US" altLang="ja-JP" sz="1000" dirty="0"/>
          </a:p>
          <a:p>
            <a:r>
              <a:rPr lang="ja-JP" altLang="en-US" sz="1000" dirty="0"/>
              <a:t>・地方公共団体は、個人情報の取扱い等に関し、個人情報保護委員会に対</a:t>
            </a:r>
            <a:endParaRPr lang="en-US" altLang="ja-JP" sz="1000" dirty="0"/>
          </a:p>
          <a:p>
            <a:r>
              <a:rPr lang="ja-JP" altLang="en-US" sz="1000" dirty="0"/>
              <a:t>　し、助言その他必要な支援を求めることが可能</a:t>
            </a:r>
          </a:p>
        </p:txBody>
      </p:sp>
      <p:sp>
        <p:nvSpPr>
          <p:cNvPr id="15" name="テキスト ボックス 14">
            <a:extLst>
              <a:ext uri="{FF2B5EF4-FFF2-40B4-BE49-F238E27FC236}">
                <a16:creationId xmlns:a16="http://schemas.microsoft.com/office/drawing/2014/main" id="{E1ABB163-76B2-4005-84B4-93C870750104}"/>
              </a:ext>
            </a:extLst>
          </p:cNvPr>
          <p:cNvSpPr txBox="1"/>
          <p:nvPr/>
        </p:nvSpPr>
        <p:spPr>
          <a:xfrm>
            <a:off x="99871" y="5612105"/>
            <a:ext cx="4443634" cy="292388"/>
          </a:xfrm>
          <a:prstGeom prst="rect">
            <a:avLst/>
          </a:prstGeom>
          <a:solidFill>
            <a:schemeClr val="accent6"/>
          </a:solidFill>
        </p:spPr>
        <p:txBody>
          <a:bodyPr wrap="square" rtlCol="0">
            <a:spAutoFit/>
          </a:bodyPr>
          <a:lstStyle/>
          <a:p>
            <a:r>
              <a:rPr lang="ja-JP" altLang="en-US" sz="1300" b="1" dirty="0">
                <a:solidFill>
                  <a:schemeClr val="bg1"/>
                </a:solidFill>
              </a:rPr>
              <a:t>⑤ 個人情報保護委員会による一元的監督</a:t>
            </a:r>
          </a:p>
        </p:txBody>
      </p:sp>
      <p:sp>
        <p:nvSpPr>
          <p:cNvPr id="17" name="四角形: 角を丸くする 16">
            <a:extLst>
              <a:ext uri="{FF2B5EF4-FFF2-40B4-BE49-F238E27FC236}">
                <a16:creationId xmlns:a16="http://schemas.microsoft.com/office/drawing/2014/main" id="{FB08BDD0-8F7F-420C-97B9-8F43126C84C2}"/>
              </a:ext>
            </a:extLst>
          </p:cNvPr>
          <p:cNvSpPr/>
          <p:nvPr/>
        </p:nvSpPr>
        <p:spPr>
          <a:xfrm>
            <a:off x="0" y="478185"/>
            <a:ext cx="3411184" cy="32281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ja-JP" altLang="en-US" sz="1463" b="1" dirty="0"/>
              <a:t>法により統一的に適用される事項</a:t>
            </a:r>
          </a:p>
        </p:txBody>
      </p:sp>
      <p:sp>
        <p:nvSpPr>
          <p:cNvPr id="23" name="四角形: 角を丸くする 22">
            <a:extLst>
              <a:ext uri="{FF2B5EF4-FFF2-40B4-BE49-F238E27FC236}">
                <a16:creationId xmlns:a16="http://schemas.microsoft.com/office/drawing/2014/main" id="{C1BB3D12-BC72-4CA9-A75C-920F728A3956}"/>
              </a:ext>
            </a:extLst>
          </p:cNvPr>
          <p:cNvSpPr/>
          <p:nvPr/>
        </p:nvSpPr>
        <p:spPr>
          <a:xfrm>
            <a:off x="4725318" y="1797980"/>
            <a:ext cx="2993842" cy="40186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r>
              <a:rPr lang="ja-JP" altLang="en-US" sz="1463" b="1" dirty="0"/>
              <a:t>条例での規定を検討する事項</a:t>
            </a:r>
          </a:p>
        </p:txBody>
      </p:sp>
      <p:sp>
        <p:nvSpPr>
          <p:cNvPr id="24" name="テキスト ボックス 23">
            <a:extLst>
              <a:ext uri="{FF2B5EF4-FFF2-40B4-BE49-F238E27FC236}">
                <a16:creationId xmlns:a16="http://schemas.microsoft.com/office/drawing/2014/main" id="{54D28293-E143-4642-9388-ABC3E25FEDFC}"/>
              </a:ext>
            </a:extLst>
          </p:cNvPr>
          <p:cNvSpPr txBox="1"/>
          <p:nvPr/>
        </p:nvSpPr>
        <p:spPr>
          <a:xfrm>
            <a:off x="4863127" y="2260165"/>
            <a:ext cx="4939018" cy="292388"/>
          </a:xfrm>
          <a:prstGeom prst="rect">
            <a:avLst/>
          </a:prstGeom>
          <a:solidFill>
            <a:schemeClr val="accent6"/>
          </a:solidFill>
        </p:spPr>
        <p:txBody>
          <a:bodyPr wrap="square" rtlCol="0">
            <a:spAutoFit/>
          </a:bodyPr>
          <a:lstStyle/>
          <a:p>
            <a:r>
              <a:rPr lang="ja-JP" altLang="en-US" sz="1300" b="1" dirty="0">
                <a:solidFill>
                  <a:schemeClr val="bg1"/>
                </a:solidFill>
              </a:rPr>
              <a:t>① 条例要配慮個人情報</a:t>
            </a:r>
          </a:p>
        </p:txBody>
      </p:sp>
      <p:sp>
        <p:nvSpPr>
          <p:cNvPr id="25" name="テキスト ボックス 24">
            <a:extLst>
              <a:ext uri="{FF2B5EF4-FFF2-40B4-BE49-F238E27FC236}">
                <a16:creationId xmlns:a16="http://schemas.microsoft.com/office/drawing/2014/main" id="{237C0FC8-4ED5-4154-8643-2AA85D25F5B7}"/>
              </a:ext>
            </a:extLst>
          </p:cNvPr>
          <p:cNvSpPr txBox="1"/>
          <p:nvPr/>
        </p:nvSpPr>
        <p:spPr>
          <a:xfrm>
            <a:off x="4863127" y="2551363"/>
            <a:ext cx="4939016" cy="590611"/>
          </a:xfrm>
          <a:prstGeom prst="rect">
            <a:avLst/>
          </a:prstGeom>
          <a:solidFill>
            <a:schemeClr val="accent6">
              <a:lumMod val="20000"/>
              <a:lumOff val="80000"/>
            </a:schemeClr>
          </a:solidFill>
          <a:ln>
            <a:noFill/>
          </a:ln>
        </p:spPr>
        <p:txBody>
          <a:bodyPr wrap="square" rtlCol="0">
            <a:spAutoFit/>
          </a:bodyPr>
          <a:lstStyle/>
          <a:p>
            <a:r>
              <a:rPr lang="ja-JP" altLang="en-US" sz="1050" dirty="0"/>
              <a:t>・地域の特性に応じて、本人に対する差別等が生じないように、特に配慮をようするとして条例で定める</a:t>
            </a:r>
            <a:endParaRPr lang="en-US" altLang="ja-JP" sz="1050" dirty="0"/>
          </a:p>
          <a:p>
            <a:r>
              <a:rPr lang="ja-JP" altLang="en-US" sz="1138" dirty="0"/>
              <a:t>　　ＬＧＢＴＱ又はＳＯＧＩを候補として検討中</a:t>
            </a:r>
            <a:endParaRPr lang="ja-JP" altLang="en-US" sz="1050" dirty="0"/>
          </a:p>
        </p:txBody>
      </p:sp>
      <p:sp>
        <p:nvSpPr>
          <p:cNvPr id="27" name="矢印: 右 26">
            <a:extLst>
              <a:ext uri="{FF2B5EF4-FFF2-40B4-BE49-F238E27FC236}">
                <a16:creationId xmlns:a16="http://schemas.microsoft.com/office/drawing/2014/main" id="{60C3158A-E556-496F-AD1D-0088991186B0}"/>
              </a:ext>
            </a:extLst>
          </p:cNvPr>
          <p:cNvSpPr/>
          <p:nvPr/>
        </p:nvSpPr>
        <p:spPr>
          <a:xfrm>
            <a:off x="5019312" y="2904297"/>
            <a:ext cx="187874" cy="160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28" name="テキスト ボックス 27">
            <a:extLst>
              <a:ext uri="{FF2B5EF4-FFF2-40B4-BE49-F238E27FC236}">
                <a16:creationId xmlns:a16="http://schemas.microsoft.com/office/drawing/2014/main" id="{092A1636-7EAF-416F-890C-384AE4A15D3C}"/>
              </a:ext>
            </a:extLst>
          </p:cNvPr>
          <p:cNvSpPr txBox="1"/>
          <p:nvPr/>
        </p:nvSpPr>
        <p:spPr>
          <a:xfrm>
            <a:off x="4871082" y="3235858"/>
            <a:ext cx="4939018" cy="292388"/>
          </a:xfrm>
          <a:prstGeom prst="rect">
            <a:avLst/>
          </a:prstGeom>
          <a:solidFill>
            <a:schemeClr val="accent6"/>
          </a:solidFill>
        </p:spPr>
        <p:txBody>
          <a:bodyPr wrap="square" rtlCol="0">
            <a:spAutoFit/>
          </a:bodyPr>
          <a:lstStyle/>
          <a:p>
            <a:r>
              <a:rPr lang="ja-JP" altLang="en-US" sz="1300" b="1" dirty="0">
                <a:solidFill>
                  <a:schemeClr val="bg1"/>
                </a:solidFill>
              </a:rPr>
              <a:t>② 手数料（開示請求等、行政機関等匿名加工情報）</a:t>
            </a:r>
          </a:p>
        </p:txBody>
      </p:sp>
      <p:sp>
        <p:nvSpPr>
          <p:cNvPr id="29" name="テキスト ボックス 28">
            <a:extLst>
              <a:ext uri="{FF2B5EF4-FFF2-40B4-BE49-F238E27FC236}">
                <a16:creationId xmlns:a16="http://schemas.microsoft.com/office/drawing/2014/main" id="{F4A2BBF9-BD03-49F2-BFEE-2599F091786A}"/>
              </a:ext>
            </a:extLst>
          </p:cNvPr>
          <p:cNvSpPr txBox="1"/>
          <p:nvPr/>
        </p:nvSpPr>
        <p:spPr>
          <a:xfrm>
            <a:off x="4863127" y="3539628"/>
            <a:ext cx="4939016" cy="638636"/>
          </a:xfrm>
          <a:prstGeom prst="rect">
            <a:avLst/>
          </a:prstGeom>
          <a:solidFill>
            <a:schemeClr val="accent6">
              <a:lumMod val="20000"/>
              <a:lumOff val="80000"/>
            </a:schemeClr>
          </a:solidFill>
          <a:ln>
            <a:noFill/>
          </a:ln>
        </p:spPr>
        <p:txBody>
          <a:bodyPr wrap="square" rtlCol="0">
            <a:spAutoFit/>
          </a:bodyPr>
          <a:lstStyle/>
          <a:p>
            <a:pPr>
              <a:lnSpc>
                <a:spcPts val="1500"/>
              </a:lnSpc>
            </a:pPr>
            <a:r>
              <a:rPr lang="ja-JP" altLang="en-US" sz="1050" dirty="0"/>
              <a:t>・手数料の有無・金額は、条例で定める</a:t>
            </a:r>
            <a:endParaRPr lang="en-US" altLang="ja-JP" sz="1050" dirty="0"/>
          </a:p>
          <a:p>
            <a:pPr>
              <a:lnSpc>
                <a:spcPts val="1500"/>
              </a:lnSpc>
            </a:pPr>
            <a:r>
              <a:rPr lang="ja-JP" altLang="en-US" sz="1050" dirty="0"/>
              <a:t>　　開示請求等　　　　　　：徴収しない</a:t>
            </a:r>
            <a:r>
              <a:rPr lang="ja-JP" altLang="en-US" sz="1050" spc="-100" dirty="0"/>
              <a:t>（別に開示の実施に要する経費を徴収）</a:t>
            </a:r>
            <a:endParaRPr lang="en-US" altLang="ja-JP" sz="1050" spc="-100" dirty="0"/>
          </a:p>
          <a:p>
            <a:r>
              <a:rPr lang="ja-JP" altLang="en-US" sz="1050" dirty="0"/>
              <a:t>　　行政機関等匿名加工情報：徴収する</a:t>
            </a:r>
            <a:r>
              <a:rPr lang="ja-JP" altLang="en-US" sz="1050" kern="1000" spc="-100" dirty="0"/>
              <a:t>（先行する国の手数料を参考に決定する）</a:t>
            </a:r>
          </a:p>
        </p:txBody>
      </p:sp>
      <p:sp>
        <p:nvSpPr>
          <p:cNvPr id="30" name="矢印: 右 29">
            <a:extLst>
              <a:ext uri="{FF2B5EF4-FFF2-40B4-BE49-F238E27FC236}">
                <a16:creationId xmlns:a16="http://schemas.microsoft.com/office/drawing/2014/main" id="{567BF37F-F2FC-4EDC-AA69-11E492C09A05}"/>
              </a:ext>
            </a:extLst>
          </p:cNvPr>
          <p:cNvSpPr/>
          <p:nvPr/>
        </p:nvSpPr>
        <p:spPr>
          <a:xfrm>
            <a:off x="4952998" y="3872904"/>
            <a:ext cx="187874" cy="160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2" name="左大かっこ 31">
            <a:extLst>
              <a:ext uri="{FF2B5EF4-FFF2-40B4-BE49-F238E27FC236}">
                <a16:creationId xmlns:a16="http://schemas.microsoft.com/office/drawing/2014/main" id="{241951EE-C2B1-45E7-B8D0-EB27DBF80505}"/>
              </a:ext>
            </a:extLst>
          </p:cNvPr>
          <p:cNvSpPr/>
          <p:nvPr/>
        </p:nvSpPr>
        <p:spPr>
          <a:xfrm>
            <a:off x="5170039" y="3773663"/>
            <a:ext cx="37147" cy="361639"/>
          </a:xfrm>
          <a:prstGeom prst="leftBracket">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3" name="テキスト ボックス 32">
            <a:extLst>
              <a:ext uri="{FF2B5EF4-FFF2-40B4-BE49-F238E27FC236}">
                <a16:creationId xmlns:a16="http://schemas.microsoft.com/office/drawing/2014/main" id="{3C6C114F-9E9E-4312-AC16-2D2FAE17496A}"/>
              </a:ext>
            </a:extLst>
          </p:cNvPr>
          <p:cNvSpPr txBox="1"/>
          <p:nvPr/>
        </p:nvSpPr>
        <p:spPr>
          <a:xfrm>
            <a:off x="4871082" y="4188599"/>
            <a:ext cx="4939018" cy="292388"/>
          </a:xfrm>
          <a:prstGeom prst="rect">
            <a:avLst/>
          </a:prstGeom>
          <a:solidFill>
            <a:schemeClr val="accent6"/>
          </a:solidFill>
        </p:spPr>
        <p:txBody>
          <a:bodyPr wrap="square" rtlCol="0">
            <a:spAutoFit/>
          </a:bodyPr>
          <a:lstStyle/>
          <a:p>
            <a:r>
              <a:rPr lang="ja-JP" altLang="en-US" sz="1300" b="1" dirty="0">
                <a:solidFill>
                  <a:schemeClr val="bg1"/>
                </a:solidFill>
              </a:rPr>
              <a:t>③ 開示決定等の期限</a:t>
            </a:r>
          </a:p>
        </p:txBody>
      </p:sp>
      <p:sp>
        <p:nvSpPr>
          <p:cNvPr id="34" name="テキスト ボックス 33">
            <a:extLst>
              <a:ext uri="{FF2B5EF4-FFF2-40B4-BE49-F238E27FC236}">
                <a16:creationId xmlns:a16="http://schemas.microsoft.com/office/drawing/2014/main" id="{56A2160E-D226-448E-8BBC-B9844659213A}"/>
              </a:ext>
            </a:extLst>
          </p:cNvPr>
          <p:cNvSpPr txBox="1"/>
          <p:nvPr/>
        </p:nvSpPr>
        <p:spPr>
          <a:xfrm>
            <a:off x="4863127" y="4487758"/>
            <a:ext cx="4939016" cy="738664"/>
          </a:xfrm>
          <a:prstGeom prst="rect">
            <a:avLst/>
          </a:prstGeom>
          <a:solidFill>
            <a:schemeClr val="accent6">
              <a:lumMod val="20000"/>
              <a:lumOff val="80000"/>
            </a:schemeClr>
          </a:solidFill>
          <a:ln>
            <a:noFill/>
          </a:ln>
        </p:spPr>
        <p:txBody>
          <a:bodyPr wrap="square" rtlCol="0">
            <a:spAutoFit/>
          </a:bodyPr>
          <a:lstStyle/>
          <a:p>
            <a:r>
              <a:rPr lang="ja-JP" altLang="en-US" sz="1050" dirty="0"/>
              <a:t>・開示決定等の期限である</a:t>
            </a:r>
            <a:r>
              <a:rPr lang="en-US" altLang="ja-JP" sz="1050" dirty="0"/>
              <a:t>30</a:t>
            </a:r>
            <a:r>
              <a:rPr lang="ja-JP" altLang="en-US" sz="1050" dirty="0"/>
              <a:t>日間は、条例で短縮する</a:t>
            </a:r>
            <a:endParaRPr lang="en-US" altLang="ja-JP" sz="1050" dirty="0"/>
          </a:p>
          <a:p>
            <a:r>
              <a:rPr lang="ja-JP" altLang="en-US" sz="1050" dirty="0"/>
              <a:t>　　現在の期限である</a:t>
            </a:r>
            <a:r>
              <a:rPr lang="en-US" altLang="ja-JP" sz="1050" dirty="0"/>
              <a:t>15</a:t>
            </a:r>
            <a:r>
              <a:rPr lang="ja-JP" altLang="en-US" sz="1050" dirty="0"/>
              <a:t>日間とする</a:t>
            </a:r>
            <a:endParaRPr lang="en-US" altLang="ja-JP" sz="1050" dirty="0"/>
          </a:p>
          <a:p>
            <a:r>
              <a:rPr lang="ja-JP" altLang="en-US" sz="1050" dirty="0"/>
              <a:t>　　延長は</a:t>
            </a:r>
            <a:r>
              <a:rPr lang="en-US" altLang="ja-JP" sz="1050" dirty="0"/>
              <a:t>45</a:t>
            </a:r>
            <a:r>
              <a:rPr lang="ja-JP" altLang="en-US" sz="1050" dirty="0"/>
              <a:t>日間から法のとおり</a:t>
            </a:r>
            <a:r>
              <a:rPr lang="en-US" altLang="ja-JP" sz="1050" dirty="0"/>
              <a:t>30</a:t>
            </a:r>
            <a:r>
              <a:rPr lang="ja-JP" altLang="en-US" sz="1050" dirty="0"/>
              <a:t>日間とする</a:t>
            </a:r>
            <a:endParaRPr lang="en-US" altLang="ja-JP" sz="1050" dirty="0"/>
          </a:p>
          <a:p>
            <a:r>
              <a:rPr lang="ja-JP" altLang="en-US" sz="1050" dirty="0"/>
              <a:t>　　 （延長期限が現在の</a:t>
            </a:r>
            <a:r>
              <a:rPr lang="en-US" altLang="ja-JP" sz="1050" dirty="0"/>
              <a:t>60</a:t>
            </a:r>
            <a:r>
              <a:rPr lang="ja-JP" altLang="en-US" sz="1050" dirty="0"/>
              <a:t>日間から</a:t>
            </a:r>
            <a:r>
              <a:rPr lang="en-US" altLang="ja-JP" sz="1050" dirty="0"/>
              <a:t>45</a:t>
            </a:r>
            <a:r>
              <a:rPr lang="ja-JP" altLang="en-US" sz="1050" dirty="0"/>
              <a:t>日間になる）　　</a:t>
            </a:r>
          </a:p>
        </p:txBody>
      </p:sp>
      <p:sp>
        <p:nvSpPr>
          <p:cNvPr id="35" name="矢印: 右 34">
            <a:extLst>
              <a:ext uri="{FF2B5EF4-FFF2-40B4-BE49-F238E27FC236}">
                <a16:creationId xmlns:a16="http://schemas.microsoft.com/office/drawing/2014/main" id="{02EA9352-C041-4134-993B-19378B931453}"/>
              </a:ext>
            </a:extLst>
          </p:cNvPr>
          <p:cNvSpPr/>
          <p:nvPr/>
        </p:nvSpPr>
        <p:spPr>
          <a:xfrm>
            <a:off x="4972163" y="4764833"/>
            <a:ext cx="187874" cy="160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37" name="テキスト ボックス 36">
            <a:extLst>
              <a:ext uri="{FF2B5EF4-FFF2-40B4-BE49-F238E27FC236}">
                <a16:creationId xmlns:a16="http://schemas.microsoft.com/office/drawing/2014/main" id="{529E8D7C-DCFC-49EE-925E-18EF458F94A2}"/>
              </a:ext>
            </a:extLst>
          </p:cNvPr>
          <p:cNvSpPr txBox="1"/>
          <p:nvPr/>
        </p:nvSpPr>
        <p:spPr>
          <a:xfrm>
            <a:off x="4863127" y="5960024"/>
            <a:ext cx="4939018" cy="292388"/>
          </a:xfrm>
          <a:prstGeom prst="rect">
            <a:avLst/>
          </a:prstGeom>
          <a:solidFill>
            <a:schemeClr val="accent6"/>
          </a:solidFill>
        </p:spPr>
        <p:txBody>
          <a:bodyPr wrap="square" rtlCol="0">
            <a:spAutoFit/>
          </a:bodyPr>
          <a:lstStyle/>
          <a:p>
            <a:r>
              <a:rPr lang="ja-JP" altLang="en-US" sz="1300" b="1" dirty="0">
                <a:solidFill>
                  <a:schemeClr val="bg1"/>
                </a:solidFill>
              </a:rPr>
              <a:t>⑤ 諮問機関の設置</a:t>
            </a:r>
          </a:p>
        </p:txBody>
      </p:sp>
      <p:sp>
        <p:nvSpPr>
          <p:cNvPr id="38" name="テキスト ボックス 37">
            <a:extLst>
              <a:ext uri="{FF2B5EF4-FFF2-40B4-BE49-F238E27FC236}">
                <a16:creationId xmlns:a16="http://schemas.microsoft.com/office/drawing/2014/main" id="{808F8B24-0F07-4E9F-9B73-CD87FFB13D94}"/>
              </a:ext>
            </a:extLst>
          </p:cNvPr>
          <p:cNvSpPr txBox="1"/>
          <p:nvPr/>
        </p:nvSpPr>
        <p:spPr>
          <a:xfrm>
            <a:off x="4871084" y="6265860"/>
            <a:ext cx="4939016" cy="429028"/>
          </a:xfrm>
          <a:prstGeom prst="rect">
            <a:avLst/>
          </a:prstGeom>
          <a:solidFill>
            <a:schemeClr val="accent6">
              <a:lumMod val="20000"/>
              <a:lumOff val="80000"/>
            </a:schemeClr>
          </a:solidFill>
          <a:ln>
            <a:noFill/>
          </a:ln>
        </p:spPr>
        <p:txBody>
          <a:bodyPr wrap="square" rtlCol="0">
            <a:spAutoFit/>
          </a:bodyPr>
          <a:lstStyle/>
          <a:p>
            <a:r>
              <a:rPr lang="ja-JP" altLang="en-US" sz="1138" dirty="0"/>
              <a:t>・</a:t>
            </a:r>
            <a:r>
              <a:rPr lang="ja-JP" altLang="en-US" sz="1050" dirty="0"/>
              <a:t>開示決定等に係る審査請求について、県の定める諮問機関へ諮問する</a:t>
            </a:r>
            <a:endParaRPr lang="en-US" altLang="ja-JP" sz="1050" dirty="0"/>
          </a:p>
          <a:p>
            <a:r>
              <a:rPr lang="ja-JP" altLang="en-US" sz="1050" dirty="0"/>
              <a:t>　　現在の個人情報保護審査会へ諮問する</a:t>
            </a:r>
          </a:p>
        </p:txBody>
      </p:sp>
      <p:sp>
        <p:nvSpPr>
          <p:cNvPr id="39" name="矢印: 右 38">
            <a:extLst>
              <a:ext uri="{FF2B5EF4-FFF2-40B4-BE49-F238E27FC236}">
                <a16:creationId xmlns:a16="http://schemas.microsoft.com/office/drawing/2014/main" id="{1411638F-2954-4DF2-8282-C5B3D205EA2C}"/>
              </a:ext>
            </a:extLst>
          </p:cNvPr>
          <p:cNvSpPr/>
          <p:nvPr/>
        </p:nvSpPr>
        <p:spPr>
          <a:xfrm>
            <a:off x="5019312" y="6479875"/>
            <a:ext cx="187874" cy="16020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
        <p:nvSpPr>
          <p:cNvPr id="8" name="テキスト ボックス 7">
            <a:extLst>
              <a:ext uri="{FF2B5EF4-FFF2-40B4-BE49-F238E27FC236}">
                <a16:creationId xmlns:a16="http://schemas.microsoft.com/office/drawing/2014/main" id="{B2112523-46E5-45BD-A39F-28EE9B603635}"/>
              </a:ext>
            </a:extLst>
          </p:cNvPr>
          <p:cNvSpPr txBox="1"/>
          <p:nvPr/>
        </p:nvSpPr>
        <p:spPr>
          <a:xfrm>
            <a:off x="91919" y="4508741"/>
            <a:ext cx="4451586" cy="292388"/>
          </a:xfrm>
          <a:prstGeom prst="rect">
            <a:avLst/>
          </a:prstGeom>
          <a:solidFill>
            <a:schemeClr val="accent6"/>
          </a:solidFill>
        </p:spPr>
        <p:txBody>
          <a:bodyPr wrap="square" rtlCol="0">
            <a:spAutoFit/>
          </a:bodyPr>
          <a:lstStyle/>
          <a:p>
            <a:r>
              <a:rPr lang="ja-JP" altLang="en-US" sz="1300" b="1" dirty="0">
                <a:solidFill>
                  <a:schemeClr val="bg1"/>
                </a:solidFill>
              </a:rPr>
              <a:t>④ 行政機関等匿名加工情報の提供制度の導入</a:t>
            </a:r>
          </a:p>
        </p:txBody>
      </p:sp>
      <p:sp>
        <p:nvSpPr>
          <p:cNvPr id="3" name="テキスト ボックス 2">
            <a:extLst>
              <a:ext uri="{FF2B5EF4-FFF2-40B4-BE49-F238E27FC236}">
                <a16:creationId xmlns:a16="http://schemas.microsoft.com/office/drawing/2014/main" id="{3245556B-96E5-4807-9224-499F4D828B11}"/>
              </a:ext>
            </a:extLst>
          </p:cNvPr>
          <p:cNvSpPr txBox="1"/>
          <p:nvPr/>
        </p:nvSpPr>
        <p:spPr>
          <a:xfrm>
            <a:off x="4850127" y="5597471"/>
            <a:ext cx="4931063" cy="253916"/>
          </a:xfrm>
          <a:prstGeom prst="rect">
            <a:avLst/>
          </a:prstGeom>
          <a:solidFill>
            <a:schemeClr val="accent6">
              <a:lumMod val="20000"/>
              <a:lumOff val="80000"/>
            </a:schemeClr>
          </a:solidFill>
        </p:spPr>
        <p:txBody>
          <a:bodyPr wrap="square" rtlCol="0">
            <a:spAutoFit/>
          </a:bodyPr>
          <a:lstStyle/>
          <a:p>
            <a:r>
              <a:rPr kumimoji="1" lang="ja-JP" altLang="en-US" sz="1050" dirty="0"/>
              <a:t>・開示請求における本人確認の手続等</a:t>
            </a:r>
          </a:p>
        </p:txBody>
      </p:sp>
      <p:sp>
        <p:nvSpPr>
          <p:cNvPr id="41" name="テキスト ボックス 40">
            <a:extLst>
              <a:ext uri="{FF2B5EF4-FFF2-40B4-BE49-F238E27FC236}">
                <a16:creationId xmlns:a16="http://schemas.microsoft.com/office/drawing/2014/main" id="{F020CC0F-1C81-484B-910E-802ECC334360}"/>
              </a:ext>
            </a:extLst>
          </p:cNvPr>
          <p:cNvSpPr txBox="1"/>
          <p:nvPr/>
        </p:nvSpPr>
        <p:spPr>
          <a:xfrm>
            <a:off x="4863127" y="5303659"/>
            <a:ext cx="4939018" cy="292388"/>
          </a:xfrm>
          <a:prstGeom prst="rect">
            <a:avLst/>
          </a:prstGeom>
          <a:solidFill>
            <a:schemeClr val="accent6"/>
          </a:solidFill>
        </p:spPr>
        <p:txBody>
          <a:bodyPr wrap="square" rtlCol="0">
            <a:spAutoFit/>
          </a:bodyPr>
          <a:lstStyle/>
          <a:p>
            <a:r>
              <a:rPr lang="ja-JP" altLang="en-US" sz="1300" b="1" dirty="0">
                <a:solidFill>
                  <a:schemeClr val="bg1"/>
                </a:solidFill>
              </a:rPr>
              <a:t>④ その他</a:t>
            </a:r>
          </a:p>
        </p:txBody>
      </p:sp>
      <p:sp>
        <p:nvSpPr>
          <p:cNvPr id="42" name="左大かっこ 41">
            <a:extLst>
              <a:ext uri="{FF2B5EF4-FFF2-40B4-BE49-F238E27FC236}">
                <a16:creationId xmlns:a16="http://schemas.microsoft.com/office/drawing/2014/main" id="{C9A8F741-5844-42BB-A65D-6CA525456082}"/>
              </a:ext>
            </a:extLst>
          </p:cNvPr>
          <p:cNvSpPr/>
          <p:nvPr/>
        </p:nvSpPr>
        <p:spPr>
          <a:xfrm>
            <a:off x="5188612" y="4657797"/>
            <a:ext cx="37147" cy="361639"/>
          </a:xfrm>
          <a:prstGeom prst="leftBracket">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p>
        </p:txBody>
      </p:sp>
    </p:spTree>
    <p:extLst>
      <p:ext uri="{BB962C8B-B14F-4D97-AF65-F5344CB8AC3E}">
        <p14:creationId xmlns:p14="http://schemas.microsoft.com/office/powerpoint/2010/main" val="35475471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942</TotalTime>
  <Words>1211</Words>
  <Application>Microsoft Office PowerPoint</Application>
  <PresentationFormat>A4 210 x 297 mm</PresentationFormat>
  <Paragraphs>110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改正個人情報保護法施行後の本県個人情報保護制度の体系</vt:lpstr>
      <vt:lpstr>個人情報保護法改正による変更事項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整備条例について</dc:title>
  <dc:creator>田島大資</dc:creator>
  <cp:lastModifiedBy>古庄桃子</cp:lastModifiedBy>
  <cp:revision>75</cp:revision>
  <cp:lastPrinted>2022-01-31T04:39:31Z</cp:lastPrinted>
  <dcterms:created xsi:type="dcterms:W3CDTF">2022-01-21T07:44:18Z</dcterms:created>
  <dcterms:modified xsi:type="dcterms:W3CDTF">2022-04-14T10:06:00Z</dcterms:modified>
</cp:coreProperties>
</file>