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xml" ContentType="application/inkml+xml"/>
  <Override PartName="/ppt/ink/ink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notesMasterIdLst>
    <p:notesMasterId r:id="rId27"/>
  </p:notesMasterIdLst>
  <p:sldIdLst>
    <p:sldId id="256" r:id="rId3"/>
    <p:sldId id="274" r:id="rId4"/>
    <p:sldId id="292" r:id="rId5"/>
    <p:sldId id="293" r:id="rId6"/>
    <p:sldId id="269" r:id="rId7"/>
    <p:sldId id="339" r:id="rId8"/>
    <p:sldId id="351" r:id="rId9"/>
    <p:sldId id="330" r:id="rId10"/>
    <p:sldId id="347" r:id="rId11"/>
    <p:sldId id="291" r:id="rId12"/>
    <p:sldId id="335" r:id="rId13"/>
    <p:sldId id="289" r:id="rId14"/>
    <p:sldId id="288" r:id="rId15"/>
    <p:sldId id="297" r:id="rId16"/>
    <p:sldId id="298" r:id="rId17"/>
    <p:sldId id="336" r:id="rId18"/>
    <p:sldId id="348" r:id="rId19"/>
    <p:sldId id="314" r:id="rId20"/>
    <p:sldId id="320" r:id="rId21"/>
    <p:sldId id="338" r:id="rId22"/>
    <p:sldId id="332" r:id="rId23"/>
    <p:sldId id="283" r:id="rId24"/>
    <p:sldId id="264" r:id="rId25"/>
    <p:sldId id="296" r:id="rId26"/>
  </p:sldIdLst>
  <p:sldSz cx="10691813" cy="7559675"/>
  <p:notesSz cx="6770688" cy="9902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0" userDrawn="1">
          <p15:clr>
            <a:srgbClr val="A4A3A4"/>
          </p15:clr>
        </p15:guide>
        <p15:guide id="2" pos="63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FF"/>
    <a:srgbClr val="D2F3FA"/>
    <a:srgbClr val="366658"/>
    <a:srgbClr val="DEEEE9"/>
    <a:srgbClr val="FFCCFF"/>
    <a:srgbClr val="6BD9EF"/>
    <a:srgbClr val="F1CB8F"/>
    <a:srgbClr val="C0EF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92" autoAdjust="0"/>
    <p:restoredTop sz="69690" autoAdjust="0"/>
  </p:normalViewPr>
  <p:slideViewPr>
    <p:cSldViewPr snapToGrid="0">
      <p:cViewPr varScale="1">
        <p:scale>
          <a:sx n="69" d="100"/>
          <a:sy n="69" d="100"/>
        </p:scale>
        <p:origin x="2490" y="78"/>
      </p:cViewPr>
      <p:guideLst>
        <p:guide orient="horz" pos="930"/>
        <p:guide pos="6384"/>
      </p:guideLst>
    </p:cSldViewPr>
  </p:slideViewPr>
  <p:notesTextViewPr>
    <p:cViewPr>
      <p:scale>
        <a:sx n="100" d="100"/>
        <a:sy n="100" d="100"/>
      </p:scale>
      <p:origin x="0" y="0"/>
    </p:cViewPr>
  </p:notesTextViewPr>
  <p:notesViewPr>
    <p:cSldViewPr snapToGrid="0">
      <p:cViewPr varScale="1">
        <p:scale>
          <a:sx n="81" d="100"/>
          <a:sy n="81" d="100"/>
        </p:scale>
        <p:origin x="23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ja-JP" altLang="en-US" sz="1100" dirty="0"/>
              <a:t>株価平均</a:t>
            </a:r>
            <a:endParaRPr lang="ja-JP" sz="1100" dirty="0"/>
          </a:p>
        </c:rich>
      </c:tx>
      <c:layout>
        <c:manualLayout>
          <c:xMode val="edge"/>
          <c:yMode val="edge"/>
          <c:x val="0.20205464911547458"/>
          <c:y val="0.18643833406319865"/>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ja-JP"/>
        </a:p>
      </c:txPr>
    </c:title>
    <c:autoTitleDeleted val="0"/>
    <c:plotArea>
      <c:layout>
        <c:manualLayout>
          <c:layoutTarget val="inner"/>
          <c:xMode val="edge"/>
          <c:yMode val="edge"/>
          <c:x val="0.13132943513237033"/>
          <c:y val="5.942492012779553E-2"/>
          <c:w val="0.82233133116000001"/>
          <c:h val="0.67659441500385809"/>
        </c:manualLayout>
      </c:layout>
      <c:lineChart>
        <c:grouping val="standard"/>
        <c:varyColors val="0"/>
        <c:ser>
          <c:idx val="0"/>
          <c:order val="0"/>
          <c:tx>
            <c:strRef>
              <c:f>Sheet1!$B$1</c:f>
              <c:strCache>
                <c:ptCount val="1"/>
                <c:pt idx="0">
                  <c:v>系列 1</c:v>
                </c:pt>
              </c:strCache>
            </c:strRef>
          </c:tx>
          <c:spPr>
            <a:ln w="22225" cap="rnd" cmpd="sng" algn="ctr">
              <a:solidFill>
                <a:schemeClr val="accent1"/>
              </a:solidFill>
              <a:round/>
            </a:ln>
            <a:effectLst/>
          </c:spPr>
          <c:marker>
            <c:symbol val="none"/>
          </c:marker>
          <c:cat>
            <c:strRef>
              <c:f>Sheet1!$A$2:$A$5</c:f>
              <c:strCache>
                <c:ptCount val="4"/>
                <c:pt idx="0">
                  <c:v>分類 1</c:v>
                </c:pt>
                <c:pt idx="1">
                  <c:v>分類 2</c:v>
                </c:pt>
                <c:pt idx="2">
                  <c:v>分類 3</c:v>
                </c:pt>
                <c:pt idx="3">
                  <c:v>分類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AEA-41E3-A32D-0C622E0A7D6C}"/>
            </c:ext>
          </c:extLst>
        </c:ser>
        <c:ser>
          <c:idx val="1"/>
          <c:order val="1"/>
          <c:tx>
            <c:strRef>
              <c:f>Sheet1!$C$1</c:f>
              <c:strCache>
                <c:ptCount val="1"/>
                <c:pt idx="0">
                  <c:v>系列 2</c:v>
                </c:pt>
              </c:strCache>
            </c:strRef>
          </c:tx>
          <c:spPr>
            <a:ln w="22225" cap="rnd" cmpd="sng" algn="ctr">
              <a:solidFill>
                <a:schemeClr val="accent2"/>
              </a:solidFill>
              <a:round/>
            </a:ln>
            <a:effectLst/>
          </c:spPr>
          <c:marker>
            <c:symbol val="none"/>
          </c:marker>
          <c:cat>
            <c:strRef>
              <c:f>Sheet1!$A$2:$A$5</c:f>
              <c:strCache>
                <c:ptCount val="4"/>
                <c:pt idx="0">
                  <c:v>分類 1</c:v>
                </c:pt>
                <c:pt idx="1">
                  <c:v>分類 2</c:v>
                </c:pt>
                <c:pt idx="2">
                  <c:v>分類 3</c:v>
                </c:pt>
                <c:pt idx="3">
                  <c:v>分類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AEA-41E3-A32D-0C622E0A7D6C}"/>
            </c:ext>
          </c:extLst>
        </c:ser>
        <c:ser>
          <c:idx val="2"/>
          <c:order val="2"/>
          <c:tx>
            <c:strRef>
              <c:f>Sheet1!$D$1</c:f>
              <c:strCache>
                <c:ptCount val="1"/>
                <c:pt idx="0">
                  <c:v>系列 3</c:v>
                </c:pt>
              </c:strCache>
            </c:strRef>
          </c:tx>
          <c:spPr>
            <a:ln w="22225" cap="rnd" cmpd="sng" algn="ctr">
              <a:solidFill>
                <a:schemeClr val="accent3"/>
              </a:solidFill>
              <a:round/>
            </a:ln>
            <a:effectLst/>
          </c:spPr>
          <c:marker>
            <c:symbol val="none"/>
          </c:marker>
          <c:cat>
            <c:strRef>
              <c:f>Sheet1!$A$2:$A$5</c:f>
              <c:strCache>
                <c:ptCount val="4"/>
                <c:pt idx="0">
                  <c:v>分類 1</c:v>
                </c:pt>
                <c:pt idx="1">
                  <c:v>分類 2</c:v>
                </c:pt>
                <c:pt idx="2">
                  <c:v>分類 3</c:v>
                </c:pt>
                <c:pt idx="3">
                  <c:v>分類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AEA-41E3-A32D-0C622E0A7D6C}"/>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31220847"/>
        <c:axId val="1531221679"/>
      </c:lineChart>
      <c:catAx>
        <c:axId val="1531220847"/>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ja-JP"/>
          </a:p>
        </c:txPr>
        <c:crossAx val="1531221679"/>
        <c:crosses val="autoZero"/>
        <c:auto val="1"/>
        <c:lblAlgn val="ctr"/>
        <c:lblOffset val="100"/>
        <c:noMultiLvlLbl val="0"/>
      </c:catAx>
      <c:valAx>
        <c:axId val="15312216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ja-JP"/>
          </a:p>
        </c:txPr>
        <c:crossAx val="1531220847"/>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7T07:56:33.279"/>
    </inkml:context>
    <inkml:brush xml:id="br0">
      <inkml:brushProperty name="width" value="0.05" units="cm"/>
      <inkml:brushProperty name="height" value="0.05" units="cm"/>
    </inkml:brush>
  </inkml:definitions>
  <inkml:trace contextRef="#ctx0" brushRef="#br0">18 0 264,'0'8'12474,"-9"-1"-11458,0-7-3336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1T07:42:46.02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1T07:42:47.495"/>
    </inkml:context>
    <inkml:brush xml:id="br0">
      <inkml:brushProperty name="width" value="0.05" units="cm"/>
      <inkml:brushProperty name="height" value="0.05" units="cm"/>
      <inkml:brushProperty name="ignorePressure" value="1"/>
    </inkml:brush>
  </inkml:definitions>
  <inkml:trace contextRef="#ctx0" brushRef="#br0">6764 261,'0'0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6"/>
            <a:ext cx="2933965" cy="496861"/>
          </a:xfrm>
          <a:prstGeom prst="rect">
            <a:avLst/>
          </a:prstGeom>
        </p:spPr>
        <p:txBody>
          <a:bodyPr vert="horz" lIns="91804" tIns="45905" rIns="91804" bIns="459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62" y="6"/>
            <a:ext cx="2933965" cy="496861"/>
          </a:xfrm>
          <a:prstGeom prst="rect">
            <a:avLst/>
          </a:prstGeom>
        </p:spPr>
        <p:txBody>
          <a:bodyPr vert="horz" lIns="91804" tIns="45905" rIns="91804" bIns="45905" rtlCol="0"/>
          <a:lstStyle>
            <a:lvl1pPr algn="r">
              <a:defRPr sz="1200"/>
            </a:lvl1pPr>
          </a:lstStyle>
          <a:p>
            <a:fld id="{12052E47-4FC0-4E3E-AE73-A77F5D819D2A}" type="datetimeFigureOut">
              <a:rPr kumimoji="1" lang="ja-JP" altLang="en-US" smtClean="0"/>
              <a:t>2025/11/4</a:t>
            </a:fld>
            <a:endParaRPr kumimoji="1" lang="ja-JP" altLang="en-US"/>
          </a:p>
        </p:txBody>
      </p:sp>
      <p:sp>
        <p:nvSpPr>
          <p:cNvPr id="4" name="スライド イメージ プレースホルダー 3"/>
          <p:cNvSpPr>
            <a:spLocks noGrp="1" noRot="1" noChangeAspect="1"/>
          </p:cNvSpPr>
          <p:nvPr>
            <p:ph type="sldImg" idx="2"/>
          </p:nvPr>
        </p:nvSpPr>
        <p:spPr>
          <a:xfrm>
            <a:off x="1020763" y="1236663"/>
            <a:ext cx="4729162" cy="3343275"/>
          </a:xfrm>
          <a:prstGeom prst="rect">
            <a:avLst/>
          </a:prstGeom>
          <a:noFill/>
          <a:ln w="12700">
            <a:solidFill>
              <a:prstClr val="black"/>
            </a:solidFill>
          </a:ln>
        </p:spPr>
        <p:txBody>
          <a:bodyPr vert="horz" lIns="91804" tIns="45905" rIns="91804" bIns="45905" rtlCol="0" anchor="ctr"/>
          <a:lstStyle/>
          <a:p>
            <a:endParaRPr lang="ja-JP" altLang="en-US"/>
          </a:p>
        </p:txBody>
      </p:sp>
      <p:sp>
        <p:nvSpPr>
          <p:cNvPr id="5" name="ノート プレースホルダー 4"/>
          <p:cNvSpPr>
            <a:spLocks noGrp="1"/>
          </p:cNvSpPr>
          <p:nvPr>
            <p:ph type="body" sz="quarter" idx="3"/>
          </p:nvPr>
        </p:nvSpPr>
        <p:spPr>
          <a:xfrm>
            <a:off x="677070" y="4765741"/>
            <a:ext cx="5416550" cy="3899238"/>
          </a:xfrm>
          <a:prstGeom prst="rect">
            <a:avLst/>
          </a:prstGeom>
        </p:spPr>
        <p:txBody>
          <a:bodyPr vert="horz" lIns="91804" tIns="45905" rIns="91804" bIns="459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05967"/>
            <a:ext cx="2933965" cy="496860"/>
          </a:xfrm>
          <a:prstGeom prst="rect">
            <a:avLst/>
          </a:prstGeom>
        </p:spPr>
        <p:txBody>
          <a:bodyPr vert="horz" lIns="91804" tIns="45905" rIns="91804" bIns="459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62" y="9405967"/>
            <a:ext cx="2933965" cy="496860"/>
          </a:xfrm>
          <a:prstGeom prst="rect">
            <a:avLst/>
          </a:prstGeom>
        </p:spPr>
        <p:txBody>
          <a:bodyPr vert="horz" lIns="91804" tIns="45905" rIns="91804" bIns="45905" rtlCol="0" anchor="b"/>
          <a:lstStyle>
            <a:lvl1pPr algn="r">
              <a:defRPr sz="1200"/>
            </a:lvl1pPr>
          </a:lstStyle>
          <a:p>
            <a:fld id="{18835A45-2171-440E-9016-F23C44A49A5F}" type="slidenum">
              <a:rPr kumimoji="1" lang="ja-JP" altLang="en-US" smtClean="0"/>
              <a:t>‹#›</a:t>
            </a:fld>
            <a:endParaRPr kumimoji="1" lang="ja-JP" altLang="en-US"/>
          </a:p>
        </p:txBody>
      </p:sp>
    </p:spTree>
    <p:extLst>
      <p:ext uri="{BB962C8B-B14F-4D97-AF65-F5344CB8AC3E}">
        <p14:creationId xmlns:p14="http://schemas.microsoft.com/office/powerpoint/2010/main" val="38671954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私たちの生活は「契約」の連続です。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これを聞いて「？」と思ったアナタ。</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契約の基本を学んでいきましょう。</a:t>
            </a: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a:t>
            </a:fld>
            <a:endParaRPr kumimoji="1" lang="ja-JP" altLang="en-US"/>
          </a:p>
        </p:txBody>
      </p:sp>
    </p:spTree>
    <p:extLst>
      <p:ext uri="{BB962C8B-B14F-4D97-AF65-F5344CB8AC3E}">
        <p14:creationId xmlns:p14="http://schemas.microsoft.com/office/powerpoint/2010/main" val="307378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＊クーリング・オフ制度は特定商取引法、宅地建物取引業法、保険業法など様々な法律で定められています。ここでは、「特定商取引法によるクーリング・オフ」について、紹介します。</a:t>
            </a:r>
            <a:endParaRPr lang="en-US" altLang="ja-JP" sz="1100" dirty="0">
              <a:latin typeface="BIZ UDPゴシック" panose="020B0400000000000000" pitchFamily="50" charset="-128"/>
              <a:ea typeface="BIZ UDPゴシック" panose="020B0400000000000000" pitchFamily="50" charset="-128"/>
            </a:endParaRPr>
          </a:p>
          <a:p>
            <a:pPr defTabSz="918037">
              <a:lnSpc>
                <a:spcPct val="130000"/>
              </a:lnSpc>
              <a:defRPr/>
            </a:pPr>
            <a:endParaRPr lang="en-US" altLang="ja-JP" sz="1100" dirty="0">
              <a:latin typeface="BIZ UDPゴシック" panose="020B0400000000000000" pitchFamily="50" charset="-128"/>
              <a:ea typeface="BIZ UDPゴシック" panose="020B0400000000000000" pitchFamily="50" charset="-128"/>
            </a:endParaRPr>
          </a:p>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クーリング・オフと聞いて</a:t>
            </a:r>
            <a:r>
              <a:rPr lang="en-US" altLang="ja-JP" sz="1100" dirty="0">
                <a:latin typeface="BIZ UDPゴシック" panose="020B0400000000000000" pitchFamily="50" charset="-128"/>
                <a:ea typeface="BIZ UDPゴシック" panose="020B0400000000000000" pitchFamily="50" charset="-128"/>
              </a:rPr>
              <a:t>…</a:t>
            </a:r>
          </a:p>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「何でもかんでも買ってから８日以内にお店に行ってレシートを見せれば返品してもらえる」「通信販売で買った服の色が思ってたのと違うから送り返せば返品できる」制度と思っていませんか？</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10</a:t>
            </a:fld>
            <a:endParaRPr kumimoji="1" lang="ja-JP" altLang="en-US"/>
          </a:p>
        </p:txBody>
      </p:sp>
    </p:spTree>
    <p:extLst>
      <p:ext uri="{BB962C8B-B14F-4D97-AF65-F5344CB8AC3E}">
        <p14:creationId xmlns:p14="http://schemas.microsoft.com/office/powerpoint/2010/main" val="246075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クーリング・オフは、</a:t>
            </a:r>
            <a:r>
              <a:rPr lang="ja-JP" altLang="en-US" sz="1100" u="sng" dirty="0">
                <a:latin typeface="BIZ UDPゴシック" panose="020B0400000000000000" pitchFamily="50" charset="-128"/>
                <a:ea typeface="BIZ UDPゴシック" panose="020B0400000000000000" pitchFamily="50" charset="-128"/>
              </a:rPr>
              <a:t>特定の取引</a:t>
            </a:r>
            <a:r>
              <a:rPr lang="ja-JP" altLang="en-US" sz="1100" dirty="0">
                <a:latin typeface="BIZ UDPゴシック" panose="020B0400000000000000" pitchFamily="50" charset="-128"/>
                <a:ea typeface="BIZ UDPゴシック" panose="020B0400000000000000" pitchFamily="50" charset="-128"/>
              </a:rPr>
              <a:t>で、契約後に消費者が頭を冷やして冷静に考え直す期間を設け、一定の期間であれば無条件・無理由で契約申し込みの撤回や、契約を解除できるよう定められた制度です。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11</a:t>
            </a:fld>
            <a:endParaRPr kumimoji="1" lang="ja-JP" altLang="en-US"/>
          </a:p>
        </p:txBody>
      </p:sp>
    </p:spTree>
    <p:extLst>
      <p:ext uri="{BB962C8B-B14F-4D97-AF65-F5344CB8AC3E}">
        <p14:creationId xmlns:p14="http://schemas.microsoft.com/office/powerpoint/2010/main" val="64856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特定商取引法によるクーリング・オフのまとめです。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12</a:t>
            </a:fld>
            <a:endParaRPr kumimoji="1" lang="ja-JP" altLang="en-US"/>
          </a:p>
        </p:txBody>
      </p:sp>
    </p:spTree>
    <p:extLst>
      <p:ext uri="{BB962C8B-B14F-4D97-AF65-F5344CB8AC3E}">
        <p14:creationId xmlns:p14="http://schemas.microsoft.com/office/powerpoint/2010/main" val="3984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クーリング・オフの仕方です。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はがきや手紙のように紙媒体を郵便等で送付する場合は、はがきは両面、手紙などは文面と宛名を書いた封書をコピーし、必ず「簡易書留」「特定記録郵便」などを利用して送付します。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メールで通知する場合は発信日を必ず記載し、送信済みメールを保存します。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販売サイトのクーリング・オフ専用フォームの場合は、送信前に画面のスクリーンショットを保存します。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いずれも、契約書面等とともに通知内容と通知した（発信した）日付が分かるデータを５年間保存します。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13</a:t>
            </a:fld>
            <a:endParaRPr kumimoji="1" lang="ja-JP" altLang="en-US"/>
          </a:p>
        </p:txBody>
      </p:sp>
    </p:spTree>
    <p:extLst>
      <p:ext uri="{BB962C8B-B14F-4D97-AF65-F5344CB8AC3E}">
        <p14:creationId xmlns:p14="http://schemas.microsoft.com/office/powerpoint/2010/main" val="2218340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120">
              <a:lnSpc>
                <a:spcPct val="130000"/>
              </a:lnSpc>
              <a:defRPr/>
            </a:pPr>
            <a:r>
              <a:rPr lang="ja-JP" altLang="en-US" sz="1100" dirty="0">
                <a:latin typeface="BIZ UDPゴシック" panose="020B0400000000000000" pitchFamily="50" charset="-128"/>
                <a:ea typeface="BIZ UDPゴシック" panose="020B0400000000000000" pitchFamily="50" charset="-128"/>
              </a:rPr>
              <a:t>通信販売は、“画面で十分に商品内容を吟味して注文した”とみなされるため、クーリング・オフはできません。</a:t>
            </a:r>
            <a:endParaRPr lang="en-US" altLang="ja-JP" sz="1100" dirty="0">
              <a:latin typeface="BIZ UDPゴシック" panose="020B0400000000000000" pitchFamily="50" charset="-128"/>
              <a:ea typeface="BIZ UDPゴシック" panose="020B0400000000000000" pitchFamily="50" charset="-128"/>
            </a:endParaRPr>
          </a:p>
          <a:p>
            <a:pPr defTabSz="910120">
              <a:lnSpc>
                <a:spcPct val="130000"/>
              </a:lnSpc>
              <a:defRPr/>
            </a:pPr>
            <a:r>
              <a:rPr lang="ja-JP" altLang="en-US" sz="1100" dirty="0">
                <a:latin typeface="BIZ UDPゴシック" panose="020B0400000000000000" pitchFamily="50" charset="-128"/>
                <a:ea typeface="BIZ UDPゴシック" panose="020B0400000000000000" pitchFamily="50" charset="-128"/>
              </a:rPr>
              <a:t>原則として、通信販売の解約・返品は、事業者の定めた「返品特約」に従うことになります。販売業者が「特約」を定めていない場合は、商品の引き渡し日から８日間は売買契約を解除できます。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14</a:t>
            </a:fld>
            <a:endParaRPr kumimoji="1" lang="ja-JP" altLang="en-US"/>
          </a:p>
        </p:txBody>
      </p:sp>
    </p:spTree>
    <p:extLst>
      <p:ext uri="{BB962C8B-B14F-4D97-AF65-F5344CB8AC3E}">
        <p14:creationId xmlns:p14="http://schemas.microsoft.com/office/powerpoint/2010/main" val="420274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954">
              <a:lnSpc>
                <a:spcPct val="130000"/>
              </a:lnSpc>
              <a:defRPr/>
            </a:pPr>
            <a:r>
              <a:rPr lang="ja-JP" altLang="en-US" sz="1100" dirty="0">
                <a:ln w="0"/>
                <a:latin typeface="BIZ UDPゴシック" panose="020B0400000000000000" pitchFamily="50" charset="-128"/>
                <a:ea typeface="BIZ UDPゴシック" panose="020B0400000000000000" pitchFamily="50" charset="-128"/>
              </a:rPr>
              <a:t>クーリング・オフ期間を過ぎても、「連鎖販売取引」と「特定継続的役務提供」については、違約金を支払うことで中途解約できます。</a:t>
            </a:r>
            <a:endParaRPr lang="en-US" altLang="ja-JP" sz="1100" dirty="0">
              <a:ln w="0"/>
              <a:latin typeface="BIZ UDPゴシック" panose="020B0400000000000000" pitchFamily="50" charset="-128"/>
              <a:ea typeface="BIZ UDPゴシック" panose="020B0400000000000000" pitchFamily="50" charset="-128"/>
            </a:endParaRPr>
          </a:p>
          <a:p>
            <a:pPr defTabSz="925954">
              <a:lnSpc>
                <a:spcPct val="130000"/>
              </a:lnSpc>
              <a:defRPr/>
            </a:pPr>
            <a:r>
              <a:rPr lang="ja-JP" altLang="en-US" sz="1100" dirty="0">
                <a:ln w="0"/>
                <a:latin typeface="BIZ UDPゴシック" panose="020B0400000000000000" pitchFamily="50" charset="-128"/>
                <a:ea typeface="BIZ UDPゴシック" panose="020B0400000000000000" pitchFamily="50" charset="-128"/>
              </a:rPr>
              <a:t>違約金も法で上限が定められています。</a:t>
            </a:r>
            <a:endParaRPr lang="en-US" altLang="ja-JP" sz="1100" dirty="0">
              <a:ln w="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15</a:t>
            </a:fld>
            <a:endParaRPr kumimoji="1" lang="ja-JP" altLang="en-US"/>
          </a:p>
        </p:txBody>
      </p:sp>
    </p:spTree>
    <p:extLst>
      <p:ext uri="{BB962C8B-B14F-4D97-AF65-F5344CB8AC3E}">
        <p14:creationId xmlns:p14="http://schemas.microsoft.com/office/powerpoint/2010/main" val="303376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solidFill>
                  <a:srgbClr val="000000"/>
                </a:solidFill>
                <a:latin typeface="BIZ UDPゴシック" panose="020B0400000000000000" pitchFamily="50" charset="-128"/>
                <a:ea typeface="BIZ UDPゴシック" panose="020B0400000000000000" pitchFamily="50" charset="-128"/>
              </a:rPr>
              <a:t>次に、消費者契約法についてです。</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a:lnSpc>
                <a:spcPct val="130000"/>
              </a:lnSpc>
            </a:pPr>
            <a:r>
              <a:rPr lang="ja-JP" altLang="en-US" sz="1100" dirty="0">
                <a:solidFill>
                  <a:srgbClr val="000000"/>
                </a:solidFill>
                <a:latin typeface="BIZ UDPゴシック" panose="020B0400000000000000" pitchFamily="50" charset="-128"/>
                <a:ea typeface="BIZ UDPゴシック" panose="020B0400000000000000" pitchFamily="50" charset="-128"/>
              </a:rPr>
              <a:t>契約をするとき、消費者と事業者の間には持っている情報の質・量や交渉力に格差があるので、事業者の言う事をうのみにしたり、断り切れずに不利な契約をする恐れがあります。消費者契約法は、そんな「誤認」や「困惑した状態」で結んでしまった契約の取消しができたり、消費者に一方的に不利な契約条項は無効にする等を定めて消費者を守る法律です。</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a:lnSpc>
                <a:spcPct val="130000"/>
              </a:lnSpc>
            </a:pPr>
            <a:r>
              <a:rPr lang="ja-JP" altLang="en-US" sz="1100" dirty="0">
                <a:solidFill>
                  <a:srgbClr val="000000"/>
                </a:solidFill>
                <a:latin typeface="BIZ UDPゴシック" panose="020B0400000000000000" pitchFamily="50" charset="-128"/>
                <a:ea typeface="BIZ UDPゴシック" panose="020B0400000000000000" pitchFamily="50" charset="-128"/>
              </a:rPr>
              <a:t>まずは、取消しについてです。</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16</a:t>
            </a:fld>
            <a:endParaRPr kumimoji="1" lang="ja-JP" altLang="en-US"/>
          </a:p>
        </p:txBody>
      </p:sp>
    </p:spTree>
    <p:extLst>
      <p:ext uri="{BB962C8B-B14F-4D97-AF65-F5344CB8AC3E}">
        <p14:creationId xmlns:p14="http://schemas.microsoft.com/office/powerpoint/2010/main" val="364515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6024">
              <a:lnSpc>
                <a:spcPct val="130000"/>
              </a:lnSpc>
            </a:pPr>
            <a:r>
              <a:rPr lang="ja-JP" altLang="en-US" sz="1100" dirty="0">
                <a:latin typeface="BIZ UDPゴシック" panose="020B0400000000000000" pitchFamily="50" charset="-128"/>
                <a:ea typeface="BIZ UDPゴシック" panose="020B0400000000000000" pitchFamily="50" charset="-128"/>
              </a:rPr>
              <a:t>不当な勧誘により結ばされた契約は、後から取り消すことができます。</a:t>
            </a:r>
            <a:endParaRPr lang="en-US" altLang="ja-JP" sz="1100" dirty="0">
              <a:latin typeface="BIZ UDPゴシック" panose="020B0400000000000000" pitchFamily="50" charset="-128"/>
              <a:ea typeface="BIZ UDPゴシック" panose="020B0400000000000000" pitchFamily="50" charset="-128"/>
            </a:endParaRPr>
          </a:p>
          <a:p>
            <a:pPr defTabSz="926024">
              <a:lnSpc>
                <a:spcPct val="130000"/>
              </a:lnSpc>
            </a:pPr>
            <a:r>
              <a:rPr lang="ja-JP" altLang="en-US" sz="1100" dirty="0">
                <a:latin typeface="BIZ UDPゴシック" panose="020B0400000000000000" pitchFamily="50" charset="-128"/>
                <a:ea typeface="BIZ UDPゴシック" panose="020B0400000000000000" pitchFamily="50" charset="-128"/>
              </a:rPr>
              <a:t>例：</a:t>
            </a:r>
          </a:p>
          <a:p>
            <a:pPr>
              <a:lnSpc>
                <a:spcPct val="130000"/>
              </a:lnSpc>
            </a:pPr>
            <a:r>
              <a:rPr lang="ja-JP" altLang="en-US" sz="1100" dirty="0">
                <a:latin typeface="BIZ UDPゴシック" panose="020B0400000000000000" pitchFamily="50" charset="-128"/>
                <a:ea typeface="BIZ UDPゴシック" panose="020B0400000000000000" pitchFamily="50" charset="-128"/>
              </a:rPr>
              <a:t>ライブ配信の副業の勧誘で、有料のサポートマニュアルを購入し、その指示どおりに配信すれば視聴者からポイントがもらえ「必ず毎月</a:t>
            </a:r>
            <a:r>
              <a:rPr lang="en-US" altLang="ja-JP" sz="1100" dirty="0">
                <a:latin typeface="BIZ UDPゴシック" panose="020B0400000000000000" pitchFamily="50" charset="-128"/>
                <a:ea typeface="BIZ UDPゴシック" panose="020B0400000000000000" pitchFamily="50" charset="-128"/>
              </a:rPr>
              <a:t>100</a:t>
            </a:r>
            <a:r>
              <a:rPr lang="ja-JP" altLang="en-US" sz="1100" dirty="0">
                <a:latin typeface="BIZ UDPゴシック" panose="020B0400000000000000" pitchFamily="50" charset="-128"/>
                <a:ea typeface="BIZ UDPゴシック" panose="020B0400000000000000" pitchFamily="50" charset="-128"/>
              </a:rPr>
              <a:t>万円の収益になる」と言われたが、その収益をあげられ</a:t>
            </a:r>
            <a:r>
              <a:rPr lang="ja-JP" altLang="ja-JP" sz="1100" dirty="0">
                <a:latin typeface="BIZ UDPゴシック" panose="020B0400000000000000" pitchFamily="50" charset="-128"/>
                <a:ea typeface="BIZ UDPゴシック" panose="020B0400000000000000" pitchFamily="50" charset="-128"/>
              </a:rPr>
              <a:t>るかどうかは</a:t>
            </a:r>
            <a:r>
              <a:rPr lang="ja-JP" altLang="en-US" sz="1100" dirty="0">
                <a:latin typeface="BIZ UDPゴシック" panose="020B0400000000000000" pitchFamily="50" charset="-128"/>
                <a:ea typeface="BIZ UDPゴシック" panose="020B0400000000000000" pitchFamily="50" charset="-128"/>
              </a:rPr>
              <a:t>ライブ視聴者の人数や、視聴者がポイントを配信者に付与するかどうかで</a:t>
            </a:r>
            <a:r>
              <a:rPr lang="ja-JP" altLang="ja-JP" sz="1100" dirty="0">
                <a:latin typeface="BIZ UDPゴシック" panose="020B0400000000000000" pitchFamily="50" charset="-128"/>
                <a:ea typeface="BIZ UDPゴシック" panose="020B0400000000000000" pitchFamily="50" charset="-128"/>
              </a:rPr>
              <a:t>左右されるものであって</a:t>
            </a:r>
            <a:r>
              <a:rPr lang="ja-JP" altLang="en-US" sz="1100" dirty="0">
                <a:latin typeface="BIZ UDPゴシック" panose="020B0400000000000000" pitchFamily="50" charset="-128"/>
                <a:ea typeface="BIZ UDPゴシック" panose="020B0400000000000000" pitchFamily="50" charset="-128"/>
              </a:rPr>
              <a:t>、</a:t>
            </a:r>
            <a:r>
              <a:rPr lang="ja-JP" altLang="ja-JP" sz="1100" dirty="0">
                <a:latin typeface="BIZ UDPゴシック" panose="020B0400000000000000" pitchFamily="50" charset="-128"/>
                <a:ea typeface="BIZ UDPゴシック" panose="020B0400000000000000" pitchFamily="50" charset="-128"/>
              </a:rPr>
              <a:t>不確実なもの</a:t>
            </a:r>
            <a:r>
              <a:rPr lang="ja-JP" altLang="en-US" sz="1100" dirty="0">
                <a:latin typeface="BIZ UDPゴシック" panose="020B0400000000000000" pitchFamily="50" charset="-128"/>
                <a:ea typeface="BIZ UDPゴシック" panose="020B0400000000000000" pitchFamily="50" charset="-128"/>
              </a:rPr>
              <a:t>だった。（断定的判断の提供）</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17</a:t>
            </a:fld>
            <a:endParaRPr kumimoji="1" lang="ja-JP" altLang="en-US"/>
          </a:p>
        </p:txBody>
      </p:sp>
    </p:spTree>
    <p:extLst>
      <p:ext uri="{BB962C8B-B14F-4D97-AF65-F5344CB8AC3E}">
        <p14:creationId xmlns:p14="http://schemas.microsoft.com/office/powerpoint/2010/main" val="200135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26024" rtl="0" eaLnBrk="1" fontAlgn="auto" latinLnBrk="0" hangingPunct="1">
              <a:lnSpc>
                <a:spcPct val="13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不当な勧誘により結ばされた契約は、後から取り消すことができます。</a:t>
            </a:r>
            <a:endParaRPr lang="en-US" altLang="ja-JP" sz="1100" dirty="0">
              <a:latin typeface="BIZ UDPゴシック" panose="020B0400000000000000" pitchFamily="50" charset="-128"/>
              <a:ea typeface="BIZ UDPゴシック" panose="020B0400000000000000" pitchFamily="50" charset="-128"/>
            </a:endParaRPr>
          </a:p>
          <a:p>
            <a:pPr marL="0" defTabSz="926024">
              <a:lnSpc>
                <a:spcPct val="130000"/>
              </a:lnSpc>
              <a:spcBef>
                <a:spcPts val="0"/>
              </a:spcBef>
              <a:spcAft>
                <a:spcPts val="0"/>
              </a:spcAft>
            </a:pPr>
            <a:r>
              <a:rPr lang="ja-JP" altLang="en-US" sz="1100" dirty="0">
                <a:latin typeface="BIZ UDPゴシック" panose="020B0400000000000000" pitchFamily="50" charset="-128"/>
                <a:ea typeface="BIZ UDPゴシック" panose="020B0400000000000000" pitchFamily="50" charset="-128"/>
              </a:rPr>
              <a:t>例</a:t>
            </a:r>
            <a:endParaRPr lang="en-US" altLang="ja-JP" sz="1100" dirty="0">
              <a:latin typeface="BIZ UDPゴシック" panose="020B0400000000000000" pitchFamily="50" charset="-128"/>
              <a:ea typeface="BIZ UDPゴシック" panose="020B0400000000000000" pitchFamily="50" charset="-128"/>
            </a:endParaRPr>
          </a:p>
          <a:p>
            <a:pPr marL="0" indent="-172184" defTabSz="926024">
              <a:lnSpc>
                <a:spcPct val="130000"/>
              </a:lnSpc>
              <a:spcBef>
                <a:spcPts val="0"/>
              </a:spcBef>
              <a:spcAft>
                <a:spcPts val="0"/>
              </a:spcAft>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街で「無料</a:t>
            </a:r>
            <a:r>
              <a:rPr lang="en-US" altLang="ja-JP" sz="1100" dirty="0">
                <a:latin typeface="BIZ UDPゴシック" panose="020B0400000000000000" pitchFamily="50" charset="-128"/>
                <a:ea typeface="BIZ UDPゴシック" panose="020B0400000000000000" pitchFamily="50" charset="-128"/>
              </a:rPr>
              <a:t>1.3</a:t>
            </a:r>
            <a:r>
              <a:rPr lang="ja-JP" altLang="en-US" sz="1100" dirty="0">
                <a:latin typeface="BIZ UDPゴシック" panose="020B0400000000000000" pitchFamily="50" charset="-128"/>
                <a:ea typeface="BIZ UDPゴシック" panose="020B0400000000000000" pitchFamily="50" charset="-128"/>
              </a:rPr>
              <a:t>肌チェックとアンケートお願いします☆」と声を掛けられ、付いて行くとビルの一室に通され、そこで美顔器や化粧品（</a:t>
            </a:r>
            <a:r>
              <a:rPr lang="en-US" altLang="ja-JP" sz="1100" dirty="0">
                <a:latin typeface="BIZ UDPゴシック" panose="020B0400000000000000" pitchFamily="50" charset="-128"/>
                <a:ea typeface="BIZ UDPゴシック" panose="020B0400000000000000" pitchFamily="50" charset="-128"/>
              </a:rPr>
              <a:t>80</a:t>
            </a:r>
            <a:r>
              <a:rPr lang="ja-JP" altLang="en-US" sz="1100" dirty="0">
                <a:latin typeface="BIZ UDPゴシック" panose="020B0400000000000000" pitchFamily="50" charset="-128"/>
                <a:ea typeface="BIZ UDPゴシック" panose="020B0400000000000000" pitchFamily="50" charset="-128"/>
              </a:rPr>
              <a:t>万円）を買え買え言われ、怖そうな人や複数人で退路を塞がれ、結局契約するまで帰してもらえなかった</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（退去妨害）</a:t>
            </a:r>
            <a:endParaRPr lang="en-US" altLang="ja-JP" sz="1100" dirty="0">
              <a:latin typeface="BIZ UDPゴシック" panose="020B0400000000000000" pitchFamily="50" charset="-128"/>
              <a:ea typeface="BIZ UDPゴシック" panose="020B0400000000000000" pitchFamily="50" charset="-128"/>
            </a:endParaRPr>
          </a:p>
          <a:p>
            <a:pPr marL="0" indent="-172184" defTabSz="926024">
              <a:lnSpc>
                <a:spcPct val="130000"/>
              </a:lnSpc>
              <a:spcBef>
                <a:spcPts val="0"/>
              </a:spcBef>
              <a:spcAft>
                <a:spcPts val="0"/>
              </a:spcAft>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就職支援アプリで知り合った人が、面接攻略法を教えてくれるというので会いに行った。話していると「君はこのままだと就職は無理なんじゃない？」「もっと活動しないと」と言われ、就職できなかったらどうしよう</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と不安になったところに、有料セミナーの参加や就活教材の購入をしきりに勧められ、契約してしまった</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不安をあおる告知</a:t>
            </a:r>
            <a:r>
              <a:rPr lang="en-US" altLang="ja-JP" sz="1100" dirty="0">
                <a:latin typeface="BIZ UDPゴシック" panose="020B0400000000000000" pitchFamily="50" charset="-128"/>
                <a:ea typeface="BIZ UDPゴシック" panose="020B0400000000000000" pitchFamily="50" charset="-128"/>
              </a:rPr>
              <a:t>)</a:t>
            </a: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18</a:t>
            </a:fld>
            <a:endParaRPr kumimoji="1" lang="ja-JP" altLang="en-US"/>
          </a:p>
        </p:txBody>
      </p:sp>
    </p:spTree>
    <p:extLst>
      <p:ext uri="{BB962C8B-B14F-4D97-AF65-F5344CB8AC3E}">
        <p14:creationId xmlns:p14="http://schemas.microsoft.com/office/powerpoint/2010/main" val="298880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25954" rtl="0" eaLnBrk="1" fontAlgn="auto" latinLnBrk="0" hangingPunct="1">
              <a:lnSpc>
                <a:spcPct val="13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不当な勧誘により結ばされた契約は、後から取り消すことができます。</a:t>
            </a:r>
            <a:endParaRPr lang="en-US" altLang="ja-JP" sz="1100" dirty="0">
              <a:latin typeface="BIZ UDPゴシック" panose="020B0400000000000000" pitchFamily="50" charset="-128"/>
              <a:ea typeface="BIZ UDPゴシック" panose="020B0400000000000000" pitchFamily="50" charset="-128"/>
            </a:endParaRPr>
          </a:p>
          <a:p>
            <a:pPr defTabSz="925954">
              <a:lnSpc>
                <a:spcPct val="130000"/>
              </a:lnSpc>
              <a:spcBef>
                <a:spcPts val="0"/>
              </a:spcBef>
              <a:spcAft>
                <a:spcPts val="0"/>
              </a:spcAft>
              <a:defRPr/>
            </a:pPr>
            <a:endParaRPr lang="en-US" altLang="ja-JP" sz="1100" dirty="0">
              <a:latin typeface="BIZ UDPゴシック" panose="020B0400000000000000" pitchFamily="50" charset="-128"/>
              <a:ea typeface="BIZ UDPゴシック" panose="020B0400000000000000" pitchFamily="50" charset="-128"/>
            </a:endParaRPr>
          </a:p>
          <a:p>
            <a:pPr defTabSz="925954">
              <a:lnSpc>
                <a:spcPct val="130000"/>
              </a:lnSpc>
              <a:spcBef>
                <a:spcPts val="0"/>
              </a:spcBef>
              <a:spcAft>
                <a:spcPts val="0"/>
              </a:spcAft>
              <a:defRPr/>
            </a:pPr>
            <a:r>
              <a:rPr lang="ja-JP" altLang="en-US" sz="1100" dirty="0">
                <a:latin typeface="BIZ UDPゴシック" panose="020B0400000000000000" pitchFamily="50" charset="-128"/>
                <a:ea typeface="BIZ UDPゴシック" panose="020B0400000000000000" pitchFamily="50" charset="-128"/>
              </a:rPr>
              <a:t>取消権行使には期限があります。</a:t>
            </a:r>
            <a:endParaRPr lang="en-US" altLang="ja-JP" sz="1100" dirty="0">
              <a:latin typeface="BIZ UDPゴシック" panose="020B0400000000000000" pitchFamily="50" charset="-128"/>
              <a:ea typeface="BIZ UDPゴシック" panose="020B0400000000000000" pitchFamily="50" charset="-128"/>
            </a:endParaRPr>
          </a:p>
          <a:p>
            <a:pPr defTabSz="925954">
              <a:lnSpc>
                <a:spcPct val="130000"/>
              </a:lnSpc>
              <a:spcBef>
                <a:spcPts val="0"/>
              </a:spcBef>
              <a:spcAft>
                <a:spcPts val="0"/>
              </a:spcAft>
              <a:defRPr/>
            </a:pPr>
            <a:r>
              <a:rPr lang="ja-JP" altLang="en-US" sz="1100" dirty="0">
                <a:latin typeface="BIZ UDPゴシック" panose="020B0400000000000000" pitchFamily="50" charset="-128"/>
                <a:ea typeface="BIZ UDPゴシック" panose="020B0400000000000000" pitchFamily="50" charset="-128"/>
              </a:rPr>
              <a:t>追認できる時とは、取消しの原因となっていた状況が消滅した時で、消費者が誤認したことに気づいた時、困惑を脱した時などです。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19</a:t>
            </a:fld>
            <a:endParaRPr kumimoji="1" lang="ja-JP" altLang="en-US"/>
          </a:p>
        </p:txBody>
      </p:sp>
    </p:spTree>
    <p:extLst>
      <p:ext uri="{BB962C8B-B14F-4D97-AF65-F5344CB8AC3E}">
        <p14:creationId xmlns:p14="http://schemas.microsoft.com/office/powerpoint/2010/main" val="265432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「契約」にどんなイメージがありますか？</a:t>
            </a:r>
            <a:endParaRPr lang="en-US" altLang="ja-JP" sz="1100" dirty="0">
              <a:latin typeface="BIZ UDPゴシック" panose="020B0400000000000000" pitchFamily="50" charset="-128"/>
              <a:ea typeface="BIZ UDPゴシック" panose="020B0400000000000000" pitchFamily="50" charset="-128"/>
            </a:endParaRPr>
          </a:p>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数百万円、数千万円・数億円のお金が動くこと？ハンコを押すこと？相手から説明を受けてモノを買うこと？</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実は、契約は意外と身近なものなのです。では、契約の基本を見ていきましょう。</a:t>
            </a: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2</a:t>
            </a:fld>
            <a:endParaRPr kumimoji="1" lang="ja-JP" altLang="en-US"/>
          </a:p>
        </p:txBody>
      </p:sp>
    </p:spTree>
    <p:extLst>
      <p:ext uri="{BB962C8B-B14F-4D97-AF65-F5344CB8AC3E}">
        <p14:creationId xmlns:p14="http://schemas.microsoft.com/office/powerpoint/2010/main" val="1645728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次に、無効についてです。</a:t>
            </a:r>
            <a:endParaRPr lang="en-US" altLang="ja-JP" sz="1100" dirty="0">
              <a:latin typeface="BIZ UDPゴシック" panose="020B0400000000000000" pitchFamily="50" charset="-128"/>
              <a:ea typeface="BIZ UDPゴシック" panose="020B0400000000000000" pitchFamily="50" charset="-128"/>
            </a:endParaRPr>
          </a:p>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消費者の利益を不当に害する契約条項は「無効」となります。なお、該当する「条項が無効」になるのであって、契約そのものが解消できるわけではありません。</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20</a:t>
            </a:fld>
            <a:endParaRPr kumimoji="1" lang="ja-JP" altLang="en-US"/>
          </a:p>
        </p:txBody>
      </p:sp>
    </p:spTree>
    <p:extLst>
      <p:ext uri="{BB962C8B-B14F-4D97-AF65-F5344CB8AC3E}">
        <p14:creationId xmlns:p14="http://schemas.microsoft.com/office/powerpoint/2010/main" val="4032952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ネットショッピングで赤いスニーカーを買おうと思っていたのに、うっかり下段の黄色いスニーカーの注文ボタンをタップしてしまった、なんていうことはありませんか？</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ネット通販で起きやすい「操作ミス」などによるトラブルから利用者を救済するために、電子消費者契約法では「簡単に申込内容を確認・訂正できる画面が設けられていない場合は、契約の取消しを主張できる」としてい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21</a:t>
            </a:fld>
            <a:endParaRPr kumimoji="1" lang="ja-JP" altLang="en-US"/>
          </a:p>
        </p:txBody>
      </p:sp>
    </p:spTree>
    <p:extLst>
      <p:ext uri="{BB962C8B-B14F-4D97-AF65-F5344CB8AC3E}">
        <p14:creationId xmlns:p14="http://schemas.microsoft.com/office/powerpoint/2010/main" val="1246774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繰り返しになりますが、原則、一度契約をすると、勝手に</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一方的に</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契約を解消することはできません。</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買主には「代金を支払う義務」、売主には「商品・サービスを引き渡す義務」が生じます。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解約手続きが面倒だ、よくわからないなどと言って約束を守らず放置するのは契約違反です。最終的には「法廷で争う！」</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などということにもなりかねません。</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契約は、私たちにとても身近なことですが、とても大切なことなのだと意識しましょう。</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22</a:t>
            </a:fld>
            <a:endParaRPr kumimoji="1" lang="ja-JP" altLang="en-US"/>
          </a:p>
        </p:txBody>
      </p:sp>
    </p:spTree>
    <p:extLst>
      <p:ext uri="{BB962C8B-B14F-4D97-AF65-F5344CB8AC3E}">
        <p14:creationId xmlns:p14="http://schemas.microsoft.com/office/powerpoint/2010/main" val="2330886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困ったときは、お住まいに近くの消費生活センター又は消費者ホットライン「１８８」にすぐご相談ください。</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相談するときは、契約書やこれまでの経緯のメモを用意するとスムーズです。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23</a:t>
            </a:fld>
            <a:endParaRPr kumimoji="1" lang="ja-JP" altLang="en-US"/>
          </a:p>
        </p:txBody>
      </p:sp>
    </p:spTree>
    <p:extLst>
      <p:ext uri="{BB962C8B-B14F-4D97-AF65-F5344CB8AC3E}">
        <p14:creationId xmlns:p14="http://schemas.microsoft.com/office/powerpoint/2010/main" val="4076935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defRPr/>
            </a:pPr>
            <a:endParaRPr lang="en-US" altLang="ja-JP" sz="1100" dirty="0">
              <a:latin typeface="+mn-ea"/>
            </a:endParaRP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24</a:t>
            </a:fld>
            <a:endParaRPr kumimoji="1" lang="ja-JP" altLang="en-US"/>
          </a:p>
        </p:txBody>
      </p:sp>
    </p:spTree>
    <p:extLst>
      <p:ext uri="{BB962C8B-B14F-4D97-AF65-F5344CB8AC3E}">
        <p14:creationId xmlns:p14="http://schemas.microsoft.com/office/powerpoint/2010/main" val="28238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契約は、一方の「この内容で契約したいです」という意思表示（申込み）に対して、相手方が「いいですよ」という意思表示（承諾）をしたときに成立します。</a:t>
            </a:r>
            <a:endParaRPr lang="en-US" altLang="ja-JP" sz="1100" dirty="0">
              <a:latin typeface="BIZ UDPゴシック" panose="020B0400000000000000" pitchFamily="50" charset="-128"/>
              <a:ea typeface="BIZ UDPゴシック" panose="020B0400000000000000" pitchFamily="50" charset="-128"/>
            </a:endParaRPr>
          </a:p>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簡単に言うと、「これを売ってください」「いいですよ」で契約が成立するということです。例えば、お店で「コーヒーをください」「はい」で契約は成立します。</a:t>
            </a:r>
            <a:endParaRPr lang="en-US" altLang="ja-JP" sz="1100" dirty="0">
              <a:latin typeface="BIZ UDPゴシック" panose="020B0400000000000000" pitchFamily="50" charset="-128"/>
              <a:ea typeface="BIZ UDPゴシック" panose="020B0400000000000000" pitchFamily="50" charset="-128"/>
            </a:endParaRPr>
          </a:p>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ところで、レジでいちいち契約書を交わし、ハンコ（サイン）を求めていたらどうなるでしょう。大行列ですね。レジで契約書を作成（＋押印）していないですが、契約は成立しています。つまり、契約は当事者の合意があれば口頭でも成立するのです。そして、売主・買主のどちらかが</a:t>
            </a:r>
            <a:r>
              <a:rPr lang="en-US" altLang="ja-JP" sz="1100" dirty="0">
                <a:latin typeface="BIZ UDPゴシック" panose="020B0400000000000000" pitchFamily="50" charset="-128"/>
                <a:ea typeface="BIZ UDPゴシック" panose="020B0400000000000000" pitchFamily="50" charset="-128"/>
              </a:rPr>
              <a:t>NO</a:t>
            </a:r>
            <a:r>
              <a:rPr lang="ja-JP" altLang="en-US" sz="1100" dirty="0">
                <a:latin typeface="BIZ UDPゴシック" panose="020B0400000000000000" pitchFamily="50" charset="-128"/>
                <a:ea typeface="BIZ UDPゴシック" panose="020B0400000000000000" pitchFamily="50" charset="-128"/>
              </a:rPr>
              <a:t>！という意思表をしたら契約は成立しません。</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では、「父が中学生の息子に、成績が上がったらハイスペックのスマホを買ってあげると言った」などの「約束」とはどう違うのでしょうか？</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3</a:t>
            </a:fld>
            <a:endParaRPr kumimoji="1" lang="ja-JP" altLang="en-US"/>
          </a:p>
        </p:txBody>
      </p:sp>
    </p:spTree>
    <p:extLst>
      <p:ext uri="{BB962C8B-B14F-4D97-AF65-F5344CB8AC3E}">
        <p14:creationId xmlns:p14="http://schemas.microsoft.com/office/powerpoint/2010/main" val="164658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契約とは、「法的な責任が生じる約束」です。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solidFill>
                  <a:srgbClr val="202124"/>
                </a:solidFill>
                <a:latin typeface="BIZ UDPゴシック" panose="020B0400000000000000" pitchFamily="50" charset="-128"/>
                <a:ea typeface="BIZ UDPゴシック" panose="020B0400000000000000" pitchFamily="50" charset="-128"/>
              </a:rPr>
              <a:t>契約を結ぶと「権利」と「義務」が発生します。</a:t>
            </a:r>
            <a:endParaRPr lang="en-US" altLang="ja-JP" sz="1100" dirty="0">
              <a:solidFill>
                <a:srgbClr val="202124"/>
              </a:solidFill>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申し込んだ人には「代金を支払う義務」、承諾した人には「商品・サービスを引き渡す義務」といった、法的な責任が生じます。</a:t>
            </a:r>
            <a:endParaRPr lang="en-US" altLang="ja-JP" sz="1100" dirty="0">
              <a:solidFill>
                <a:srgbClr val="202124"/>
              </a:solidFill>
              <a:latin typeface="BIZ UDPゴシック" panose="020B0400000000000000" pitchFamily="50" charset="-128"/>
              <a:ea typeface="BIZ UDPゴシック" panose="020B0400000000000000" pitchFamily="50" charset="-128"/>
            </a:endParaRPr>
          </a:p>
          <a:p>
            <a:pPr>
              <a:lnSpc>
                <a:spcPct val="130000"/>
              </a:lnSpc>
            </a:pPr>
            <a:r>
              <a:rPr lang="ja-JP" altLang="en-US" sz="1100" dirty="0">
                <a:solidFill>
                  <a:srgbClr val="202124"/>
                </a:solidFill>
                <a:latin typeface="BIZ UDPゴシック" panose="020B0400000000000000" pitchFamily="50" charset="-128"/>
                <a:ea typeface="BIZ UDPゴシック" panose="020B0400000000000000" pitchFamily="50" charset="-128"/>
              </a:rPr>
              <a:t>「コーヒーをください」「はい」で契約が成立すると、客にはコーヒーを受け取る権利と、お店に代金を支払う義務が生じ、お店には代金を受け取る権利と、客にコーヒーを引き渡す義務が生じます。</a:t>
            </a:r>
            <a:endParaRPr lang="en-US" altLang="ja-JP" sz="1100" dirty="0">
              <a:solidFill>
                <a:srgbClr val="202124"/>
              </a:solidFill>
              <a:latin typeface="BIZ UDPゴシック" panose="020B0400000000000000" pitchFamily="50" charset="-128"/>
              <a:ea typeface="BIZ UDPゴシック" panose="020B0400000000000000" pitchFamily="50" charset="-128"/>
            </a:endParaRPr>
          </a:p>
          <a:p>
            <a:pPr>
              <a:lnSpc>
                <a:spcPct val="130000"/>
              </a:lnSpc>
            </a:pPr>
            <a:r>
              <a:rPr lang="ja-JP" altLang="en-US" sz="1100" dirty="0">
                <a:solidFill>
                  <a:srgbClr val="202124"/>
                </a:solidFill>
                <a:latin typeface="BIZ UDPゴシック" panose="020B0400000000000000" pitchFamily="50" charset="-128"/>
                <a:ea typeface="BIZ UDPゴシック" panose="020B0400000000000000" pitchFamily="50" charset="-128"/>
              </a:rPr>
              <a:t>契約当事者は契約の内容である約束を守らなければなりません。</a:t>
            </a:r>
            <a:endParaRPr lang="en-US" altLang="ja-JP" sz="1100" dirty="0">
              <a:solidFill>
                <a:srgbClr val="202124"/>
              </a:solidFill>
              <a:latin typeface="BIZ UDPゴシック" panose="020B0400000000000000" pitchFamily="50" charset="-128"/>
              <a:ea typeface="BIZ UDPゴシック" panose="020B0400000000000000" pitchFamily="50" charset="-128"/>
            </a:endParaRPr>
          </a:p>
          <a:p>
            <a:pPr defTabSz="918037">
              <a:lnSpc>
                <a:spcPct val="130000"/>
              </a:lnSpc>
              <a:defRPr/>
            </a:pPr>
            <a:r>
              <a:rPr lang="ja-JP" altLang="en-US" sz="1100" dirty="0">
                <a:solidFill>
                  <a:srgbClr val="202124"/>
                </a:solidFill>
                <a:latin typeface="BIZ UDPゴシック" panose="020B0400000000000000" pitchFamily="50" charset="-128"/>
                <a:ea typeface="BIZ UDPゴシック" panose="020B0400000000000000" pitchFamily="50" charset="-128"/>
              </a:rPr>
              <a:t>買いますと申し込んだ人（客）が「代金は支払わない」、売りますと承諾した人（お店）が「商品は渡さない」など、それぞれ義務を果たさない場合は、裁判等を経て最終的に判決に従うことになります。</a:t>
            </a:r>
            <a:endParaRPr lang="en-US" altLang="ja-JP" sz="1100" dirty="0">
              <a:solidFill>
                <a:srgbClr val="202124"/>
              </a:solidFill>
              <a:latin typeface="BIZ UDPゴシック" panose="020B0400000000000000" pitchFamily="50" charset="-128"/>
              <a:ea typeface="BIZ UDPゴシック" panose="020B0400000000000000" pitchFamily="50" charset="-128"/>
            </a:endParaRPr>
          </a:p>
          <a:p>
            <a:pPr defTabSz="918037">
              <a:lnSpc>
                <a:spcPct val="130000"/>
              </a:lnSpc>
              <a:defRPr/>
            </a:pPr>
            <a:r>
              <a:rPr lang="ja-JP" altLang="en-US" sz="1100" dirty="0">
                <a:solidFill>
                  <a:srgbClr val="202124"/>
                </a:solidFill>
                <a:latin typeface="BIZ UDPゴシック" panose="020B0400000000000000" pitchFamily="50" charset="-128"/>
                <a:ea typeface="BIZ UDPゴシック" panose="020B0400000000000000" pitchFamily="50" charset="-128"/>
              </a:rPr>
              <a:t>「成績が上がったらスマホを買う約束」は、破ったからと言って罰則はありません。つまり、これは単に約束であり契約ではないのです。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4</a:t>
            </a:fld>
            <a:endParaRPr kumimoji="1" lang="ja-JP" altLang="en-US"/>
          </a:p>
        </p:txBody>
      </p:sp>
    </p:spTree>
    <p:extLst>
      <p:ext uri="{BB962C8B-B14F-4D97-AF65-F5344CB8AC3E}">
        <p14:creationId xmlns:p14="http://schemas.microsoft.com/office/powerpoint/2010/main" val="171584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原則、一度契約をすると、勝手に</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一方的に</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契約を解消することはできません。</a:t>
            </a:r>
            <a:endParaRPr lang="en-US" altLang="ja-JP" sz="1100" dirty="0">
              <a:latin typeface="BIZ UDPゴシック" panose="020B0400000000000000" pitchFamily="50" charset="-128"/>
              <a:ea typeface="BIZ UDPゴシック" panose="020B0400000000000000" pitchFamily="50" charset="-128"/>
            </a:endParaRPr>
          </a:p>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「さっき買ったワンピースが別の店で</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OFF</a:t>
            </a:r>
            <a:r>
              <a:rPr lang="ja-JP" altLang="en-US" sz="1100" dirty="0">
                <a:latin typeface="BIZ UDPゴシック" panose="020B0400000000000000" pitchFamily="50" charset="-128"/>
                <a:ea typeface="BIZ UDPゴシック" panose="020B0400000000000000" pitchFamily="50" charset="-128"/>
              </a:rPr>
              <a:t>になっていたから返品する」「昨日売ったトレーディングカードはやはり店に置いておきたくなった。お金は返すからトレーディングカードを返して。」このように、一度成立した契約が一方の思いだけで覆されるようでは、健全な消費行動は行えません。</a:t>
            </a:r>
            <a:endParaRPr lang="en-US" altLang="ja-JP" sz="1100" dirty="0">
              <a:latin typeface="BIZ UDPゴシック" panose="020B0400000000000000" pitchFamily="50" charset="-128"/>
              <a:ea typeface="BIZ UDPゴシック" panose="020B0400000000000000" pitchFamily="50" charset="-128"/>
            </a:endParaRPr>
          </a:p>
          <a:p>
            <a:pPr defTabSz="918037">
              <a:lnSpc>
                <a:spcPct val="130000"/>
              </a:lnSpc>
              <a:defRPr/>
            </a:pPr>
            <a:r>
              <a:rPr lang="ja-JP" altLang="en-US" sz="1100" dirty="0">
                <a:latin typeface="BIZ UDPゴシック" panose="020B0400000000000000" pitchFamily="50" charset="-128"/>
                <a:ea typeface="BIZ UDPゴシック" panose="020B0400000000000000" pitchFamily="50" charset="-128"/>
              </a:rPr>
              <a:t>しかし、あまりにも理不尽な契約なのに「解約には</a:t>
            </a:r>
            <a:r>
              <a:rPr lang="ja-JP" altLang="en-US" sz="1100" dirty="0" err="1">
                <a:latin typeface="BIZ UDPゴシック" panose="020B0400000000000000" pitchFamily="50" charset="-128"/>
                <a:ea typeface="BIZ UDPゴシック" panose="020B0400000000000000" pitchFamily="50" charset="-128"/>
              </a:rPr>
              <a:t>応じない支払え</a:t>
            </a:r>
            <a:r>
              <a:rPr lang="ja-JP" altLang="en-US" sz="1100" dirty="0">
                <a:latin typeface="BIZ UDPゴシック" panose="020B0400000000000000" pitchFamily="50" charset="-128"/>
                <a:ea typeface="BIZ UDPゴシック" panose="020B0400000000000000" pitchFamily="50" charset="-128"/>
              </a:rPr>
              <a:t>！」「物を引き渡せ！」と言われたら、どうでしょう。</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そこで、消費者を守るため、法律で契約をやめたりできる場合が設けられています。</a:t>
            </a:r>
            <a:endParaRPr lang="en-US" altLang="ja-JP" sz="1100" dirty="0">
              <a:latin typeface="BIZ UDPゴシック" panose="020B0400000000000000" pitchFamily="50" charset="-128"/>
              <a:ea typeface="BIZ UDPゴシック" panose="020B0400000000000000" pitchFamily="50" charset="-128"/>
            </a:endParaRPr>
          </a:p>
          <a:p>
            <a:pPr defTabSz="918315">
              <a:lnSpc>
                <a:spcPct val="130000"/>
              </a:lnSpc>
            </a:pPr>
            <a:r>
              <a:rPr lang="ja-JP" altLang="en-US" sz="1100" dirty="0">
                <a:latin typeface="BIZ UDPゴシック" panose="020B0400000000000000" pitchFamily="50" charset="-128"/>
                <a:ea typeface="BIZ UDPゴシック" panose="020B0400000000000000" pitchFamily="50" charset="-128"/>
              </a:rPr>
              <a:t>消費生活相談でもよく検討される、「民法（未成年者契約の取消し）」「特定商取引法」「消費者契約法」での契約解消について学びましょう。</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5</a:t>
            </a:fld>
            <a:endParaRPr kumimoji="1" lang="ja-JP" altLang="en-US"/>
          </a:p>
        </p:txBody>
      </p:sp>
    </p:spTree>
    <p:extLst>
      <p:ext uri="{BB962C8B-B14F-4D97-AF65-F5344CB8AC3E}">
        <p14:creationId xmlns:p14="http://schemas.microsoft.com/office/powerpoint/2010/main" val="395705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民法では</a:t>
            </a:r>
            <a:r>
              <a:rPr lang="ja-JP" altLang="ja-JP" sz="1100" dirty="0">
                <a:latin typeface="BIZ UDPゴシック" panose="020B0400000000000000" pitchFamily="50" charset="-128"/>
                <a:ea typeface="BIZ UDPゴシック" panose="020B0400000000000000" pitchFamily="50" charset="-128"/>
              </a:rPr>
              <a:t>未成年者（</a:t>
            </a:r>
            <a:r>
              <a:rPr lang="en-US" altLang="ja-JP" sz="1100" dirty="0">
                <a:latin typeface="BIZ UDPゴシック" panose="020B0400000000000000" pitchFamily="50" charset="-128"/>
                <a:ea typeface="BIZ UDPゴシック" panose="020B0400000000000000" pitchFamily="50" charset="-128"/>
              </a:rPr>
              <a:t>18</a:t>
            </a:r>
            <a:r>
              <a:rPr lang="ja-JP" altLang="ja-JP" sz="1100" dirty="0">
                <a:latin typeface="BIZ UDPゴシック" panose="020B0400000000000000" pitchFamily="50" charset="-128"/>
                <a:ea typeface="BIZ UDPゴシック" panose="020B0400000000000000" pitchFamily="50" charset="-128"/>
              </a:rPr>
              <a:t>歳未満の者）は</a:t>
            </a:r>
            <a:r>
              <a:rPr lang="ja-JP" altLang="en-US" sz="1100" dirty="0">
                <a:latin typeface="BIZ UDPゴシック" panose="020B0400000000000000" pitchFamily="50" charset="-128"/>
                <a:ea typeface="BIZ UDPゴシック" panose="020B0400000000000000" pitchFamily="50" charset="-128"/>
              </a:rPr>
              <a:t>、</a:t>
            </a:r>
            <a:r>
              <a:rPr lang="ja-JP" altLang="ja-JP" sz="1100" dirty="0">
                <a:latin typeface="BIZ UDPゴシック" panose="020B0400000000000000" pitchFamily="50" charset="-128"/>
                <a:ea typeface="BIZ UDPゴシック" panose="020B0400000000000000" pitchFamily="50" charset="-128"/>
              </a:rPr>
              <a:t>取引の知識や経験、判断能力が未熟と考えられていて</a:t>
            </a:r>
            <a:r>
              <a:rPr lang="ja-JP" altLang="en-US" sz="1100" dirty="0">
                <a:latin typeface="BIZ UDPゴシック" panose="020B0400000000000000" pitchFamily="50" charset="-128"/>
                <a:ea typeface="BIZ UDPゴシック" panose="020B0400000000000000" pitchFamily="50" charset="-128"/>
              </a:rPr>
              <a:t>、</a:t>
            </a:r>
            <a:r>
              <a:rPr lang="ja-JP" altLang="ja-JP" sz="1100" dirty="0">
                <a:latin typeface="BIZ UDPゴシック" panose="020B0400000000000000" pitchFamily="50" charset="-128"/>
                <a:ea typeface="BIZ UDPゴシック" panose="020B0400000000000000" pitchFamily="50" charset="-128"/>
              </a:rPr>
              <a:t>契約などをする場合は原則、</a:t>
            </a:r>
            <a:r>
              <a:rPr lang="ja-JP" altLang="en-US" sz="1100" dirty="0">
                <a:latin typeface="BIZ UDPゴシック" panose="020B0400000000000000" pitchFamily="50" charset="-128"/>
                <a:ea typeface="BIZ UDPゴシック" panose="020B0400000000000000" pitchFamily="50" charset="-128"/>
              </a:rPr>
              <a:t>法定代理人（多くは両親、親権者）</a:t>
            </a:r>
            <a:r>
              <a:rPr lang="ja-JP" altLang="ja-JP" sz="1100" dirty="0">
                <a:latin typeface="BIZ UDPゴシック" panose="020B0400000000000000" pitchFamily="50" charset="-128"/>
                <a:ea typeface="BIZ UDPゴシック" panose="020B0400000000000000" pitchFamily="50" charset="-128"/>
              </a:rPr>
              <a:t>の同意が必要とされています。</a:t>
            </a:r>
          </a:p>
          <a:p>
            <a:pPr>
              <a:lnSpc>
                <a:spcPct val="130000"/>
              </a:lnSpc>
            </a:pPr>
            <a:r>
              <a:rPr lang="ja-JP" altLang="ja-JP" sz="1100" dirty="0">
                <a:latin typeface="BIZ UDPゴシック" panose="020B0400000000000000" pitchFamily="50" charset="-128"/>
                <a:ea typeface="BIZ UDPゴシック" panose="020B0400000000000000" pitchFamily="50" charset="-128"/>
              </a:rPr>
              <a:t>未成年者が法定代理人の同意を得ずに契約などをした場合、その未成年者と法定代理人は契約を取り消すことができます。</a:t>
            </a:r>
            <a:endParaRPr lang="ja-JP" altLang="en-US"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6</a:t>
            </a:fld>
            <a:endParaRPr kumimoji="1" lang="ja-JP" altLang="en-US"/>
          </a:p>
        </p:txBody>
      </p:sp>
    </p:spTree>
    <p:extLst>
      <p:ext uri="{BB962C8B-B14F-4D97-AF65-F5344CB8AC3E}">
        <p14:creationId xmlns:p14="http://schemas.microsoft.com/office/powerpoint/2010/main" val="19153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法定代理人の同意のない未成年者の契約は取消権行使によって遡って無効にすることができますが、小遣いの範囲を超えるような金額の契約をする場合は、契約前に親に相談したり、必要な契約かを十分に考えることが大切で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7</a:t>
            </a:fld>
            <a:endParaRPr kumimoji="1" lang="ja-JP" altLang="en-US"/>
          </a:p>
        </p:txBody>
      </p:sp>
    </p:spTree>
    <p:extLst>
      <p:ext uri="{BB962C8B-B14F-4D97-AF65-F5344CB8AC3E}">
        <p14:creationId xmlns:p14="http://schemas.microsoft.com/office/powerpoint/2010/main" val="313019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法律で定められた手順で解除に至るものを「法定解除」といい、双方の合意で契約をやめることができる「合意解除」、解除できる場合（一定の条件）を定めておく「約定解除」があります。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8</a:t>
            </a:fld>
            <a:endParaRPr kumimoji="1" lang="ja-JP" altLang="en-US"/>
          </a:p>
        </p:txBody>
      </p:sp>
    </p:spTree>
    <p:extLst>
      <p:ext uri="{BB962C8B-B14F-4D97-AF65-F5344CB8AC3E}">
        <p14:creationId xmlns:p14="http://schemas.microsoft.com/office/powerpoint/2010/main" val="96070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次に、特定商取引法についてです。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特定商取引法は、事業者の違法・悪質な勧誘を防止し、消費者の利益を守ることを目的とする法律です。 </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具体的には、消費者トラブルを生じやすい取引に、事業者が守るルール（行政規制）と、消費者を守るルール（民事ルール（代表的なものに「クーリング・オフ」）、中途解約、取消権など）を定めてい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9</a:t>
            </a:fld>
            <a:endParaRPr kumimoji="1" lang="ja-JP" altLang="en-US"/>
          </a:p>
        </p:txBody>
      </p:sp>
    </p:spTree>
    <p:extLst>
      <p:ext uri="{BB962C8B-B14F-4D97-AF65-F5344CB8AC3E}">
        <p14:creationId xmlns:p14="http://schemas.microsoft.com/office/powerpoint/2010/main" val="103632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1239586"/>
            <a:ext cx="8018860" cy="2631887"/>
          </a:xfrm>
        </p:spPr>
        <p:txBody>
          <a:bodyPr anchor="b">
            <a:normAutofit/>
          </a:bodyPr>
          <a:lstStyle>
            <a:lvl1pPr algn="ctr">
              <a:defRPr sz="5262"/>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normAutofit/>
          </a:bodyPr>
          <a:lstStyle>
            <a:lvl1pPr marL="0" indent="0" algn="ctr">
              <a:buNone/>
              <a:defRPr sz="2105">
                <a:solidFill>
                  <a:schemeClr val="tx1">
                    <a:lumMod val="75000"/>
                    <a:lumOff val="25000"/>
                  </a:schemeClr>
                </a:solidFill>
              </a:defRPr>
            </a:lvl1pPr>
            <a:lvl2pPr marL="400964" indent="0" algn="ctr">
              <a:buNone/>
              <a:defRPr sz="2456"/>
            </a:lvl2pPr>
            <a:lvl3pPr marL="801929" indent="0" algn="ctr">
              <a:buNone/>
              <a:defRPr sz="2105"/>
            </a:lvl3pPr>
            <a:lvl4pPr marL="1202893" indent="0" algn="ctr">
              <a:buNone/>
              <a:defRPr sz="1754"/>
            </a:lvl4pPr>
            <a:lvl5pPr marL="1603858" indent="0" algn="ctr">
              <a:buNone/>
              <a:defRPr sz="1754"/>
            </a:lvl5pPr>
            <a:lvl6pPr marL="2004822" indent="0" algn="ctr">
              <a:buNone/>
              <a:defRPr sz="1754"/>
            </a:lvl6pPr>
            <a:lvl7pPr marL="2405786" indent="0" algn="ctr">
              <a:buNone/>
              <a:defRPr sz="1754"/>
            </a:lvl7pPr>
            <a:lvl8pPr marL="2806751" indent="0" algn="ctr">
              <a:buNone/>
              <a:defRPr sz="1754"/>
            </a:lvl8pPr>
            <a:lvl9pPr marL="3207715" indent="0" algn="ctr">
              <a:buNone/>
              <a:defRPr sz="17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23364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11927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397232"/>
            <a:ext cx="2305422" cy="640647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735062" y="397233"/>
            <a:ext cx="6782619" cy="640647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49462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523940" y="3401484"/>
            <a:ext cx="9634918" cy="36429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79571" y="1091953"/>
            <a:ext cx="9342184" cy="1658812"/>
          </a:xfrm>
          <a:effectLst/>
        </p:spPr>
        <p:txBody>
          <a:bodyPr anchor="b">
            <a:normAutofit/>
          </a:bodyPr>
          <a:lstStyle>
            <a:lvl1pPr>
              <a:defRPr sz="3968">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79571" y="2750765"/>
            <a:ext cx="9342184" cy="650720"/>
          </a:xfrm>
        </p:spPr>
        <p:txBody>
          <a:bodyPr anchor="t">
            <a:normAutofit/>
          </a:bodyPr>
          <a:lstStyle>
            <a:lvl1pPr marL="0" indent="0" algn="l">
              <a:buNone/>
              <a:defRPr sz="1764" cap="all">
                <a:solidFill>
                  <a:schemeClr val="accent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34945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79571" y="2455961"/>
            <a:ext cx="9342184" cy="40022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71468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529267" y="5668073"/>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9573" y="3347259"/>
            <a:ext cx="9342183" cy="1658812"/>
          </a:xfrm>
        </p:spPr>
        <p:txBody>
          <a:bodyPr anchor="b">
            <a:normAutofit/>
          </a:bodyPr>
          <a:lstStyle>
            <a:lvl1pPr algn="l">
              <a:defRPr sz="3968"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9573" y="5006071"/>
            <a:ext cx="9342183" cy="662002"/>
          </a:xfrm>
        </p:spPr>
        <p:txBody>
          <a:bodyPr anchor="t">
            <a:normAutofit/>
          </a:bodyPr>
          <a:lstStyle>
            <a:lvl1pPr marL="0" indent="0" algn="l">
              <a:buNone/>
              <a:defRPr sz="1984" cap="all">
                <a:solidFill>
                  <a:schemeClr val="accent2"/>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17013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9572" y="2455960"/>
            <a:ext cx="4559603" cy="400476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52640" y="2455961"/>
            <a:ext cx="4569115" cy="400476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733488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7399" y="2455961"/>
            <a:ext cx="4201775" cy="635222"/>
          </a:xfrm>
        </p:spPr>
        <p:txBody>
          <a:bodyPr anchor="b">
            <a:noAutofit/>
          </a:bodyPr>
          <a:lstStyle>
            <a:lvl1pPr marL="0" indent="0">
              <a:buNone/>
              <a:defRPr sz="2425" b="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679572" y="3225430"/>
            <a:ext cx="4559603" cy="323529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810468" y="2455961"/>
            <a:ext cx="4211287" cy="635222"/>
          </a:xfrm>
        </p:spPr>
        <p:txBody>
          <a:bodyPr anchor="b">
            <a:noAutofit/>
          </a:bodyPr>
          <a:lstStyle>
            <a:lvl1pPr marL="0" indent="0">
              <a:buNone/>
              <a:defRPr sz="2425" b="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52640" y="3225430"/>
            <a:ext cx="4569115" cy="323529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028291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34141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967273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Rectangle 8"/>
          <p:cNvSpPr>
            <a:spLocks noChangeAspect="1"/>
          </p:cNvSpPr>
          <p:nvPr/>
        </p:nvSpPr>
        <p:spPr>
          <a:xfrm>
            <a:off x="529267" y="5668073"/>
            <a:ext cx="9633280" cy="1405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9758" y="5800707"/>
            <a:ext cx="4135273" cy="760061"/>
          </a:xfrm>
        </p:spPr>
        <p:txBody>
          <a:bodyPr anchor="ctr"/>
          <a:lstStyle>
            <a:lvl1pPr algn="l">
              <a:defRPr sz="2205"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21961" y="662712"/>
            <a:ext cx="9635260" cy="4635013"/>
          </a:xfrm>
        </p:spPr>
        <p:txBody>
          <a:bodyPr anchor="ctr">
            <a:normAutofit/>
          </a:bodyPr>
          <a:lstStyle>
            <a:lvl1pPr>
              <a:defRPr sz="2205">
                <a:solidFill>
                  <a:schemeClr val="tx2"/>
                </a:solidFill>
              </a:defRPr>
            </a:lvl1pPr>
            <a:lvl2pPr>
              <a:defRPr sz="1984">
                <a:solidFill>
                  <a:schemeClr val="tx2"/>
                </a:solidFill>
              </a:defRPr>
            </a:lvl2pPr>
            <a:lvl3pPr>
              <a:defRPr sz="1764">
                <a:solidFill>
                  <a:schemeClr val="tx2"/>
                </a:solidFill>
              </a:defRPr>
            </a:lvl3pPr>
            <a:lvl4pPr>
              <a:defRPr sz="1543">
                <a:solidFill>
                  <a:schemeClr val="tx2"/>
                </a:solidFill>
              </a:defRPr>
            </a:lvl4pPr>
            <a:lvl5pPr>
              <a:defRPr sz="1543">
                <a:solidFill>
                  <a:schemeClr val="tx2"/>
                </a:solidFill>
              </a:defRPr>
            </a:lvl5pPr>
            <a:lvl6pPr>
              <a:defRPr sz="1543">
                <a:solidFill>
                  <a:schemeClr val="tx2"/>
                </a:solidFill>
              </a:defRPr>
            </a:lvl6pPr>
            <a:lvl7pPr>
              <a:defRPr sz="1543">
                <a:solidFill>
                  <a:schemeClr val="tx2"/>
                </a:solidFill>
              </a:defRPr>
            </a:lvl7pPr>
            <a:lvl8pPr>
              <a:defRPr sz="1543">
                <a:solidFill>
                  <a:schemeClr val="tx2"/>
                </a:solidFill>
              </a:defRPr>
            </a:lvl8pPr>
            <a:lvl9pPr>
              <a:defRPr sz="1543">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34433" y="5800706"/>
            <a:ext cx="4987323" cy="760063"/>
          </a:xfrm>
        </p:spPr>
        <p:txBody>
          <a:bodyPr anchor="ctr">
            <a:normAutofit/>
          </a:bodyPr>
          <a:lstStyle>
            <a:lvl1pPr marL="0" indent="0" algn="r">
              <a:buNone/>
              <a:defRPr sz="1213">
                <a:solidFill>
                  <a:schemeClr val="bg1"/>
                </a:solidFill>
              </a:defRPr>
            </a:lvl1pPr>
            <a:lvl2pPr marL="503972" indent="0">
              <a:buNone/>
              <a:defRPr sz="121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634A7C0-1931-4D42-8C60-025C75F77F8F}"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84759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42887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9571" y="5173592"/>
            <a:ext cx="9342184" cy="624724"/>
          </a:xfrm>
        </p:spPr>
        <p:txBody>
          <a:bodyPr anchor="b">
            <a:normAutofit/>
          </a:bodyPr>
          <a:lstStyle>
            <a:lvl1pPr algn="l">
              <a:defRPr sz="2646"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3942" y="661086"/>
            <a:ext cx="9633279" cy="392121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ja-JP" altLang="en-US"/>
              <a:t>図を追加</a:t>
            </a:r>
            <a:endParaRPr lang="en-US" dirty="0"/>
          </a:p>
        </p:txBody>
      </p:sp>
      <p:sp>
        <p:nvSpPr>
          <p:cNvPr id="4" name="Text Placeholder 3"/>
          <p:cNvSpPr>
            <a:spLocks noGrp="1"/>
          </p:cNvSpPr>
          <p:nvPr>
            <p:ph type="body" sz="half" idx="2"/>
          </p:nvPr>
        </p:nvSpPr>
        <p:spPr>
          <a:xfrm>
            <a:off x="679571" y="5798315"/>
            <a:ext cx="9342184" cy="659924"/>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30124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938362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7751565" y="661086"/>
            <a:ext cx="2405657" cy="6412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751565" y="744862"/>
            <a:ext cx="1757558" cy="571337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9571" y="744862"/>
            <a:ext cx="6924667" cy="5713378"/>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887030" y="6565537"/>
            <a:ext cx="1108085" cy="402483"/>
          </a:xfrm>
        </p:spPr>
        <p:txBody>
          <a:bodyPr/>
          <a:lstStyle>
            <a:lvl1pPr>
              <a:defRPr>
                <a:solidFill>
                  <a:schemeClr val="accent1">
                    <a:lumMod val="75000"/>
                    <a:lumOff val="25000"/>
                  </a:schemeClr>
                </a:solidFill>
              </a:defRPr>
            </a:lvl1p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a:xfrm>
            <a:off x="679571" y="6560769"/>
            <a:ext cx="6924667" cy="402483"/>
          </a:xfrm>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21730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3" y="1887629"/>
            <a:ext cx="9221689" cy="3142929"/>
          </a:xfrm>
        </p:spPr>
        <p:txBody>
          <a:bodyPr anchor="b">
            <a:normAutofit/>
          </a:bodyPr>
          <a:lstStyle>
            <a:lvl1pPr>
              <a:defRPr sz="5262"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3" y="5018436"/>
            <a:ext cx="9221689" cy="1653678"/>
          </a:xfrm>
        </p:spPr>
        <p:txBody>
          <a:bodyPr anchor="t">
            <a:normAutofit/>
          </a:bodyPr>
          <a:lstStyle>
            <a:lvl1pPr marL="0" indent="0">
              <a:buNone/>
              <a:defRPr sz="2105">
                <a:solidFill>
                  <a:schemeClr val="tx1">
                    <a:lumMod val="75000"/>
                    <a:lumOff val="25000"/>
                  </a:schemeClr>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61918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1137" y="2015914"/>
            <a:ext cx="4544021" cy="479654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5914"/>
            <a:ext cx="4544021" cy="479654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48172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1137" y="1853929"/>
            <a:ext cx="4521746" cy="910180"/>
          </a:xfrm>
        </p:spPr>
        <p:txBody>
          <a:bodyPr anchor="b">
            <a:normAutofit/>
          </a:bodyPr>
          <a:lstStyle>
            <a:lvl1pPr marL="0" indent="0">
              <a:spcBef>
                <a:spcPts val="0"/>
              </a:spcBef>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ja-JP" altLang="en-US"/>
              <a:t>マスター テキストの書式設定</a:t>
            </a:r>
          </a:p>
        </p:txBody>
      </p:sp>
      <p:sp>
        <p:nvSpPr>
          <p:cNvPr id="4" name="Content Placeholder 3"/>
          <p:cNvSpPr>
            <a:spLocks noGrp="1"/>
          </p:cNvSpPr>
          <p:nvPr>
            <p:ph sz="half" idx="2"/>
          </p:nvPr>
        </p:nvSpPr>
        <p:spPr>
          <a:xfrm>
            <a:off x="741137" y="2764110"/>
            <a:ext cx="4521746" cy="4057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929"/>
            <a:ext cx="4544021" cy="910179"/>
          </a:xfrm>
        </p:spPr>
        <p:txBody>
          <a:bodyPr anchor="b"/>
          <a:lstStyle>
            <a:lvl1pPr marL="0" indent="0">
              <a:spcBef>
                <a:spcPts val="0"/>
              </a:spcBef>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4110"/>
            <a:ext cx="4544021" cy="4057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43348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064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94419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7735" y="503979"/>
            <a:ext cx="3448110" cy="1763921"/>
          </a:xfrm>
        </p:spPr>
        <p:txBody>
          <a:bodyPr anchor="b">
            <a:normAutofit/>
          </a:bodyPr>
          <a:lstStyle>
            <a:lvl1pPr>
              <a:defRPr sz="2806" b="0"/>
            </a:lvl1pPr>
          </a:lstStyle>
          <a:p>
            <a:r>
              <a:rPr lang="ja-JP" altLang="en-US"/>
              <a:t>マスター タイトルの書式設定</a:t>
            </a:r>
            <a:endParaRPr lang="en-US" dirty="0"/>
          </a:p>
        </p:txBody>
      </p:sp>
      <p:sp>
        <p:nvSpPr>
          <p:cNvPr id="3" name="Content Placeholder 2"/>
          <p:cNvSpPr>
            <a:spLocks noGrp="1"/>
          </p:cNvSpPr>
          <p:nvPr>
            <p:ph idx="1"/>
          </p:nvPr>
        </p:nvSpPr>
        <p:spPr>
          <a:xfrm>
            <a:off x="4544021" y="1091953"/>
            <a:ext cx="5412730" cy="53757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7735" y="2267902"/>
            <a:ext cx="3448110" cy="4199821"/>
          </a:xfrm>
        </p:spPr>
        <p:txBody>
          <a:bodyPr>
            <a:normAutofit/>
          </a:bodyPr>
          <a:lstStyle>
            <a:lvl1pPr marL="0" indent="0">
              <a:lnSpc>
                <a:spcPct val="90000"/>
              </a:lnSpc>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45068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7735" y="503978"/>
            <a:ext cx="3448110" cy="1763924"/>
          </a:xfrm>
        </p:spPr>
        <p:txBody>
          <a:bodyPr anchor="b">
            <a:normAutofit/>
          </a:bodyPr>
          <a:lstStyle>
            <a:lvl1pPr>
              <a:defRPr sz="280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544021" y="1091953"/>
            <a:ext cx="5412730" cy="53757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ja-JP" altLang="en-US"/>
              <a:t>図を追加</a:t>
            </a:r>
            <a:endParaRPr lang="en-US" dirty="0"/>
          </a:p>
        </p:txBody>
      </p:sp>
      <p:sp>
        <p:nvSpPr>
          <p:cNvPr id="4" name="Text Placeholder 3"/>
          <p:cNvSpPr>
            <a:spLocks noGrp="1"/>
          </p:cNvSpPr>
          <p:nvPr>
            <p:ph type="body" sz="half" idx="2"/>
          </p:nvPr>
        </p:nvSpPr>
        <p:spPr>
          <a:xfrm>
            <a:off x="737735" y="2267903"/>
            <a:ext cx="3448110" cy="4199819"/>
          </a:xfrm>
        </p:spPr>
        <p:txBody>
          <a:bodyPr>
            <a:normAutofit/>
          </a:bodyPr>
          <a:lstStyle>
            <a:lvl1pPr marL="0" indent="0">
              <a:lnSpc>
                <a:spcPct val="90000"/>
              </a:lnSpc>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4A7C0-1931-4D42-8C60-025C75F77F8F}" type="datetimeFigureOut">
              <a:rPr kumimoji="1" lang="ja-JP" altLang="en-US" smtClean="0"/>
              <a:t>2025/11/4</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07918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1137" y="403182"/>
            <a:ext cx="9221689" cy="146118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1137" y="2015914"/>
            <a:ext cx="9221689" cy="479654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965">
                <a:solidFill>
                  <a:schemeClr val="tx1">
                    <a:lumMod val="65000"/>
                    <a:lumOff val="35000"/>
                  </a:schemeClr>
                </a:solidFill>
              </a:defRPr>
            </a:lvl1p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96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557168" y="7006699"/>
            <a:ext cx="2405658" cy="402483"/>
          </a:xfrm>
          <a:prstGeom prst="rect">
            <a:avLst/>
          </a:prstGeom>
        </p:spPr>
        <p:txBody>
          <a:bodyPr vert="horz" lIns="91440" tIns="45720" rIns="91440" bIns="45720" rtlCol="0" anchor="ctr"/>
          <a:lstStyle>
            <a:lvl1pPr algn="r">
              <a:defRPr sz="965">
                <a:solidFill>
                  <a:schemeClr val="tx1">
                    <a:tint val="7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5490283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Wingdings 2" pitchFamily="18" charset="2"/>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Wingdings 2" pitchFamily="18" charset="2"/>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Wingdings 2" pitchFamily="18" charset="2"/>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5pPr>
      <a:lvl6pPr marL="2205304"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6pPr>
      <a:lvl7pPr marL="2606269"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7pPr>
      <a:lvl8pPr marL="3007233"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8pPr>
      <a:lvl9pPr marL="3408197"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9pPr>
    </p:bodyStyle>
    <p:otherStyle>
      <a:defPPr>
        <a:defRPr lang="en-US"/>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9571" y="757813"/>
            <a:ext cx="9342184" cy="119417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9571" y="2455961"/>
            <a:ext cx="9342184" cy="4002278"/>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500359" y="6565537"/>
            <a:ext cx="2494756" cy="402483"/>
          </a:xfrm>
          <a:prstGeom prst="rect">
            <a:avLst/>
          </a:prstGeom>
        </p:spPr>
        <p:txBody>
          <a:bodyPr vert="horz" lIns="91440" tIns="45720" rIns="91440" bIns="45720" rtlCol="0" anchor="ctr"/>
          <a:lstStyle>
            <a:lvl1pPr algn="r">
              <a:defRPr sz="992">
                <a:solidFill>
                  <a:schemeClr val="accent2"/>
                </a:solidFill>
              </a:defRPr>
            </a:lvl1pPr>
          </a:lstStyle>
          <a:p>
            <a:fld id="{2634A7C0-1931-4D42-8C60-025C75F77F8F}" type="datetimeFigureOut">
              <a:rPr kumimoji="1" lang="ja-JP" altLang="en-US" smtClean="0"/>
              <a:t>2025/11/4</a:t>
            </a:fld>
            <a:endParaRPr kumimoji="1" lang="ja-JP" altLang="en-US"/>
          </a:p>
        </p:txBody>
      </p:sp>
      <p:sp>
        <p:nvSpPr>
          <p:cNvPr id="5" name="Footer Placeholder 4"/>
          <p:cNvSpPr>
            <a:spLocks noGrp="1"/>
          </p:cNvSpPr>
          <p:nvPr>
            <p:ph type="ftr" sz="quarter" idx="3"/>
          </p:nvPr>
        </p:nvSpPr>
        <p:spPr>
          <a:xfrm>
            <a:off x="679572" y="6560769"/>
            <a:ext cx="5695033" cy="402483"/>
          </a:xfrm>
          <a:prstGeom prst="rect">
            <a:avLst/>
          </a:prstGeom>
        </p:spPr>
        <p:txBody>
          <a:bodyPr vert="horz" lIns="91440" tIns="45720" rIns="91440" bIns="45720" rtlCol="0" anchor="ctr"/>
          <a:lstStyle>
            <a:lvl1pPr algn="l">
              <a:defRPr sz="992" cap="all">
                <a:solidFill>
                  <a:schemeClr val="accent2"/>
                </a:solidFill>
              </a:defRPr>
            </a:lvl1pPr>
          </a:lstStyle>
          <a:p>
            <a:endParaRPr kumimoji="1" lang="ja-JP" altLang="en-US"/>
          </a:p>
        </p:txBody>
      </p:sp>
      <p:sp>
        <p:nvSpPr>
          <p:cNvPr id="6" name="Slide Number Placeholder 5"/>
          <p:cNvSpPr>
            <a:spLocks noGrp="1"/>
          </p:cNvSpPr>
          <p:nvPr>
            <p:ph type="sldNum" sz="quarter" idx="4"/>
          </p:nvPr>
        </p:nvSpPr>
        <p:spPr>
          <a:xfrm>
            <a:off x="9120869" y="6565537"/>
            <a:ext cx="900886" cy="402483"/>
          </a:xfrm>
          <a:prstGeom prst="rect">
            <a:avLst/>
          </a:prstGeom>
        </p:spPr>
        <p:txBody>
          <a:bodyPr vert="horz" lIns="91440" tIns="45720" rIns="91440" bIns="45720" rtlCol="0" anchor="ctr"/>
          <a:lstStyle>
            <a:lvl1pPr algn="r">
              <a:defRPr sz="992">
                <a:solidFill>
                  <a:schemeClr val="accent2"/>
                </a:solidFill>
              </a:defRPr>
            </a:lvl1pPr>
          </a:lstStyle>
          <a:p>
            <a:fld id="{5DE7A549-C890-48AF-A539-B9E6EF455443}" type="slidenum">
              <a:rPr kumimoji="1" lang="ja-JP" altLang="en-US" smtClean="0"/>
              <a:t>‹#›</a:t>
            </a:fld>
            <a:endParaRPr kumimoji="1" lang="ja-JP" altLang="en-US"/>
          </a:p>
        </p:txBody>
      </p:sp>
      <p:sp>
        <p:nvSpPr>
          <p:cNvPr id="9" name="Rectangle 8"/>
          <p:cNvSpPr/>
          <p:nvPr/>
        </p:nvSpPr>
        <p:spPr>
          <a:xfrm>
            <a:off x="523941" y="486479"/>
            <a:ext cx="3180310" cy="119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987564" y="486479"/>
            <a:ext cx="3169660" cy="119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761078" y="486479"/>
            <a:ext cx="3169660" cy="1190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26288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03972" rtl="0" eaLnBrk="1" latinLnBrk="0" hangingPunct="1">
        <a:spcBef>
          <a:spcPct val="0"/>
        </a:spcBef>
        <a:buNone/>
        <a:defRPr kumimoji="1" sz="3086"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37304" indent="-337304" algn="l" defTabSz="503972" rtl="0" eaLnBrk="1" latinLnBrk="0" hangingPunct="1">
        <a:spcBef>
          <a:spcPct val="20000"/>
        </a:spcBef>
        <a:spcAft>
          <a:spcPts val="661"/>
        </a:spcAft>
        <a:buClr>
          <a:schemeClr val="accent2"/>
        </a:buClr>
        <a:buSzPct val="92000"/>
        <a:buFont typeface="Wingdings 2" charset="2"/>
        <a:buChar char=""/>
        <a:defRPr kumimoji="1" sz="1984" kern="1200">
          <a:solidFill>
            <a:schemeClr val="tx2"/>
          </a:solidFill>
          <a:latin typeface="+mn-lt"/>
          <a:ea typeface="+mn-ea"/>
          <a:cs typeface="+mn-cs"/>
        </a:defRPr>
      </a:lvl1pPr>
      <a:lvl2pPr marL="694449" indent="-337304" algn="l" defTabSz="503972" rtl="0" eaLnBrk="1" latinLnBrk="0" hangingPunct="1">
        <a:spcBef>
          <a:spcPct val="20000"/>
        </a:spcBef>
        <a:spcAft>
          <a:spcPts val="661"/>
        </a:spcAft>
        <a:buClr>
          <a:schemeClr val="accent2"/>
        </a:buClr>
        <a:buSzPct val="92000"/>
        <a:buFont typeface="Wingdings 2" charset="2"/>
        <a:buChar char=""/>
        <a:defRPr kumimoji="1" sz="1764" kern="1200">
          <a:solidFill>
            <a:schemeClr val="tx2"/>
          </a:solidFill>
          <a:latin typeface="+mn-lt"/>
          <a:ea typeface="+mn-ea"/>
          <a:cs typeface="+mn-cs"/>
        </a:defRPr>
      </a:lvl2pPr>
      <a:lvl3pPr marL="992070" indent="-297621" algn="l" defTabSz="503972" rtl="0" eaLnBrk="1" latinLnBrk="0" hangingPunct="1">
        <a:spcBef>
          <a:spcPct val="20000"/>
        </a:spcBef>
        <a:spcAft>
          <a:spcPts val="661"/>
        </a:spcAft>
        <a:buClr>
          <a:schemeClr val="accent2"/>
        </a:buClr>
        <a:buSzPct val="92000"/>
        <a:buFont typeface="Wingdings 2" charset="2"/>
        <a:buChar char=""/>
        <a:defRPr kumimoji="1" sz="1543" kern="1200">
          <a:solidFill>
            <a:schemeClr val="tx2"/>
          </a:solidFill>
          <a:latin typeface="+mn-lt"/>
          <a:ea typeface="+mn-ea"/>
          <a:cs typeface="+mn-cs"/>
        </a:defRPr>
      </a:lvl3pPr>
      <a:lvl4pPr marL="1369057" indent="-257938"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4pPr>
      <a:lvl5pPr marL="1765885" indent="-257938"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5pPr>
      <a:lvl6pPr marL="209437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6pPr>
      <a:lvl7pPr marL="242506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7pPr>
      <a:lvl8pPr marL="275575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8pPr>
      <a:lvl9pPr marL="308644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9pPr>
    </p:bodyStyle>
    <p:otherStyle>
      <a:defPPr>
        <a:defRPr lang="en-US"/>
      </a:defPPr>
      <a:lvl1pPr marL="0" algn="l" defTabSz="503972" rtl="0" eaLnBrk="1" latinLnBrk="0" hangingPunct="1">
        <a:defRPr kumimoji="1" sz="1984" kern="1200">
          <a:solidFill>
            <a:schemeClr val="tx1"/>
          </a:solidFill>
          <a:latin typeface="+mn-lt"/>
          <a:ea typeface="+mn-ea"/>
          <a:cs typeface="+mn-cs"/>
        </a:defRPr>
      </a:lvl1pPr>
      <a:lvl2pPr marL="503972" algn="l" defTabSz="503972" rtl="0" eaLnBrk="1" latinLnBrk="0" hangingPunct="1">
        <a:defRPr kumimoji="1" sz="1984" kern="1200">
          <a:solidFill>
            <a:schemeClr val="tx1"/>
          </a:solidFill>
          <a:latin typeface="+mn-lt"/>
          <a:ea typeface="+mn-ea"/>
          <a:cs typeface="+mn-cs"/>
        </a:defRPr>
      </a:lvl2pPr>
      <a:lvl3pPr marL="1007943" algn="l" defTabSz="503972" rtl="0" eaLnBrk="1" latinLnBrk="0" hangingPunct="1">
        <a:defRPr kumimoji="1" sz="1984" kern="1200">
          <a:solidFill>
            <a:schemeClr val="tx1"/>
          </a:solidFill>
          <a:latin typeface="+mn-lt"/>
          <a:ea typeface="+mn-ea"/>
          <a:cs typeface="+mn-cs"/>
        </a:defRPr>
      </a:lvl3pPr>
      <a:lvl4pPr marL="1511915" algn="l" defTabSz="503972" rtl="0" eaLnBrk="1" latinLnBrk="0" hangingPunct="1">
        <a:defRPr kumimoji="1" sz="1984" kern="1200">
          <a:solidFill>
            <a:schemeClr val="tx1"/>
          </a:solidFill>
          <a:latin typeface="+mn-lt"/>
          <a:ea typeface="+mn-ea"/>
          <a:cs typeface="+mn-cs"/>
        </a:defRPr>
      </a:lvl4pPr>
      <a:lvl5pPr marL="2015886" algn="l" defTabSz="503972" rtl="0" eaLnBrk="1" latinLnBrk="0" hangingPunct="1">
        <a:defRPr kumimoji="1" sz="1984" kern="1200">
          <a:solidFill>
            <a:schemeClr val="tx1"/>
          </a:solidFill>
          <a:latin typeface="+mn-lt"/>
          <a:ea typeface="+mn-ea"/>
          <a:cs typeface="+mn-cs"/>
        </a:defRPr>
      </a:lvl5pPr>
      <a:lvl6pPr marL="2519858" algn="l" defTabSz="503972" rtl="0" eaLnBrk="1" latinLnBrk="0" hangingPunct="1">
        <a:defRPr kumimoji="1" sz="1984" kern="1200">
          <a:solidFill>
            <a:schemeClr val="tx1"/>
          </a:solidFill>
          <a:latin typeface="+mn-lt"/>
          <a:ea typeface="+mn-ea"/>
          <a:cs typeface="+mn-cs"/>
        </a:defRPr>
      </a:lvl6pPr>
      <a:lvl7pPr marL="3023829" algn="l" defTabSz="503972" rtl="0" eaLnBrk="1" latinLnBrk="0" hangingPunct="1">
        <a:defRPr kumimoji="1" sz="1984" kern="1200">
          <a:solidFill>
            <a:schemeClr val="tx1"/>
          </a:solidFill>
          <a:latin typeface="+mn-lt"/>
          <a:ea typeface="+mn-ea"/>
          <a:cs typeface="+mn-cs"/>
        </a:defRPr>
      </a:lvl7pPr>
      <a:lvl8pPr marL="3527801" algn="l" defTabSz="503972" rtl="0" eaLnBrk="1" latinLnBrk="0" hangingPunct="1">
        <a:defRPr kumimoji="1" sz="1984" kern="1200">
          <a:solidFill>
            <a:schemeClr val="tx1"/>
          </a:solidFill>
          <a:latin typeface="+mn-lt"/>
          <a:ea typeface="+mn-ea"/>
          <a:cs typeface="+mn-cs"/>
        </a:defRPr>
      </a:lvl8pPr>
      <a:lvl9pPr marL="4031772" algn="l" defTabSz="503972"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co.jp"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microsoft.com/office/2007/relationships/hdphoto" Target="../media/hdphoto7.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notesSlide" Target="../notesSlides/notesSlide18.xml"/><Relationship Id="rId16"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microsoft.com/office/2007/relationships/hdphoto" Target="../media/hdphoto8.wdp"/><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customXml" Target="../ink/ink1.xml"/><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30.png"/></Relationships>
</file>

<file path=ppt/slides/_rels/slide21.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microsoft.com/office/2007/relationships/hdphoto" Target="../media/hdphoto10.wdp"/><Relationship Id="rId5" Type="http://schemas.openxmlformats.org/officeDocument/2006/relationships/image" Target="../media/image61.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4.png"/><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customXml" Target="../ink/ink3.xml"/><Relationship Id="rId5" Type="http://schemas.openxmlformats.org/officeDocument/2006/relationships/image" Target="../media/image67.png"/><Relationship Id="rId4" Type="http://schemas.openxmlformats.org/officeDocument/2006/relationships/customXml" Target="../ink/ink2.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3.wdp"/><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雲 18">
            <a:extLst>
              <a:ext uri="{FF2B5EF4-FFF2-40B4-BE49-F238E27FC236}">
                <a16:creationId xmlns:a16="http://schemas.microsoft.com/office/drawing/2014/main" id="{FD09A605-7DEE-4181-A931-D94DAFACE4F9}"/>
              </a:ext>
            </a:extLst>
          </p:cNvPr>
          <p:cNvSpPr/>
          <p:nvPr/>
        </p:nvSpPr>
        <p:spPr>
          <a:xfrm rot="1090797">
            <a:off x="6386152" y="3915962"/>
            <a:ext cx="3562857" cy="302009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F1BA6CD2-3841-5D0D-6B6C-EDBECF13782F}"/>
              </a:ext>
            </a:extLst>
          </p:cNvPr>
          <p:cNvSpPr>
            <a:spLocks noGrp="1"/>
          </p:cNvSpPr>
          <p:nvPr>
            <p:ph type="ctrTitle"/>
          </p:nvPr>
        </p:nvSpPr>
        <p:spPr>
          <a:xfrm>
            <a:off x="541505" y="1417304"/>
            <a:ext cx="9879012" cy="1474787"/>
          </a:xfrm>
        </p:spPr>
        <p:txBody>
          <a:bodyPr/>
          <a:lstStyle/>
          <a:p>
            <a:r>
              <a:rPr kumimoji="1" lang="ja-JP" altLang="en-US" dirty="0"/>
              <a:t>「契約」</a:t>
            </a:r>
            <a:r>
              <a:rPr lang="ja-JP" altLang="en-US" dirty="0"/>
              <a:t>の基本</a:t>
            </a:r>
            <a:endParaRPr kumimoji="1" lang="ja-JP" altLang="en-US" dirty="0"/>
          </a:p>
        </p:txBody>
      </p:sp>
      <p:grpSp>
        <p:nvGrpSpPr>
          <p:cNvPr id="8" name="グループ化 7">
            <a:extLst>
              <a:ext uri="{FF2B5EF4-FFF2-40B4-BE49-F238E27FC236}">
                <a16:creationId xmlns:a16="http://schemas.microsoft.com/office/drawing/2014/main" id="{7F8EA2E5-3A8E-4EC6-BE60-5BCEA1EB243F}"/>
              </a:ext>
            </a:extLst>
          </p:cNvPr>
          <p:cNvGrpSpPr/>
          <p:nvPr/>
        </p:nvGrpSpPr>
        <p:grpSpPr>
          <a:xfrm>
            <a:off x="7207309" y="4038079"/>
            <a:ext cx="2555470" cy="2663851"/>
            <a:chOff x="6972197" y="4653788"/>
            <a:chExt cx="2555470" cy="2663851"/>
          </a:xfrm>
        </p:grpSpPr>
        <p:pic>
          <p:nvPicPr>
            <p:cNvPr id="18" name="図 17">
              <a:extLst>
                <a:ext uri="{FF2B5EF4-FFF2-40B4-BE49-F238E27FC236}">
                  <a16:creationId xmlns:a16="http://schemas.microsoft.com/office/drawing/2014/main" id="{3138EF92-87BB-4797-829D-97C2D7FC36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7048" y="4653788"/>
              <a:ext cx="2390619" cy="2330789"/>
            </a:xfrm>
            <a:prstGeom prst="rect">
              <a:avLst/>
            </a:prstGeom>
          </p:spPr>
        </p:pic>
        <p:sp>
          <p:nvSpPr>
            <p:cNvPr id="4" name="メモ 3"/>
            <p:cNvSpPr/>
            <p:nvPr/>
          </p:nvSpPr>
          <p:spPr>
            <a:xfrm rot="1342174">
              <a:off x="6972197" y="5728252"/>
              <a:ext cx="1099071" cy="1589387"/>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1193898">
              <a:off x="7134577" y="5800452"/>
              <a:ext cx="1089156" cy="400110"/>
            </a:xfrm>
            <a:prstGeom prst="rect">
              <a:avLst/>
            </a:prstGeom>
            <a:noFill/>
          </p:spPr>
          <p:txBody>
            <a:bodyPr wrap="square" lIns="91440" tIns="45720" rIns="91440" bIns="45720">
              <a:spAutoFit/>
            </a:bodyPr>
            <a:lstStyle/>
            <a:p>
              <a:pPr algn="ctr"/>
              <a:r>
                <a:rPr lang="ja-JP" altLang="en-US" sz="2000" b="0" cap="none" spc="0" dirty="0">
                  <a:ln w="0"/>
                  <a:solidFill>
                    <a:schemeClr val="tx1"/>
                  </a:solidFill>
                </a:rPr>
                <a:t>契約書</a:t>
              </a:r>
            </a:p>
          </p:txBody>
        </p:sp>
        <p:sp>
          <p:nvSpPr>
            <p:cNvPr id="6" name="円柱 5"/>
            <p:cNvSpPr/>
            <p:nvPr/>
          </p:nvSpPr>
          <p:spPr>
            <a:xfrm rot="19331209">
              <a:off x="7253290" y="6607676"/>
              <a:ext cx="170318" cy="556348"/>
            </a:xfrm>
            <a:prstGeom prst="can">
              <a:avLst/>
            </a:prstGeom>
            <a:solidFill>
              <a:schemeClr val="accent5">
                <a:lumMod val="20000"/>
                <a:lumOff val="80000"/>
              </a:schemeClr>
            </a:solidFill>
            <a:ln w="635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1164583">
              <a:off x="7381512" y="7072861"/>
              <a:ext cx="292212" cy="215444"/>
            </a:xfrm>
            <a:prstGeom prst="rect">
              <a:avLst/>
            </a:prstGeom>
            <a:noFill/>
          </p:spPr>
          <p:txBody>
            <a:bodyPr wrap="square" lIns="91440" tIns="45720" rIns="91440" bIns="45720">
              <a:spAutoFit/>
            </a:bodyPr>
            <a:lstStyle/>
            <a:p>
              <a:pPr algn="ctr"/>
              <a:r>
                <a:rPr lang="ja-JP" altLang="en-US" sz="400" b="0" cap="none" spc="0" dirty="0">
                  <a:ln w="0">
                    <a:noFill/>
                  </a:ln>
                  <a:solidFill>
                    <a:srgbClr val="FF0000"/>
                  </a:solidFill>
                </a:rPr>
                <a:t>ハン</a:t>
              </a:r>
              <a:endParaRPr lang="en-US" altLang="ja-JP" sz="400" b="0" cap="none" spc="0" dirty="0">
                <a:ln w="0">
                  <a:noFill/>
                </a:ln>
                <a:solidFill>
                  <a:srgbClr val="FF0000"/>
                </a:solidFill>
              </a:endParaRPr>
            </a:p>
            <a:p>
              <a:pPr algn="ctr"/>
              <a:r>
                <a:rPr lang="ja-JP" altLang="en-US" sz="400" b="0" cap="none" spc="0" dirty="0">
                  <a:ln w="0">
                    <a:noFill/>
                  </a:ln>
                  <a:solidFill>
                    <a:srgbClr val="FF0000"/>
                  </a:solidFill>
                </a:rPr>
                <a:t>コ</a:t>
              </a:r>
            </a:p>
          </p:txBody>
        </p:sp>
        <p:sp>
          <p:nvSpPr>
            <p:cNvPr id="2" name="ドーナツ 1"/>
            <p:cNvSpPr/>
            <p:nvPr/>
          </p:nvSpPr>
          <p:spPr>
            <a:xfrm>
              <a:off x="7432676" y="7058740"/>
              <a:ext cx="213319" cy="198162"/>
            </a:xfrm>
            <a:prstGeom prst="donut">
              <a:avLst>
                <a:gd name="adj" fmla="val 293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248667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5084" y="1381850"/>
            <a:ext cx="8186857" cy="461665"/>
          </a:xfrm>
          <a:prstGeom prst="rect">
            <a:avLst/>
          </a:prstGeom>
        </p:spPr>
        <p:txBody>
          <a:bodyPr wrap="none">
            <a:spAutoFit/>
          </a:bodyPr>
          <a:lstStyle/>
          <a:p>
            <a:r>
              <a:rPr lang="ja-JP" altLang="en-US" sz="2400" dirty="0">
                <a:latin typeface="+mn-ea"/>
              </a:rPr>
              <a:t>何でも「クーリング・オフ」できるわけではありません</a:t>
            </a:r>
          </a:p>
        </p:txBody>
      </p:sp>
      <p:sp>
        <p:nvSpPr>
          <p:cNvPr id="5" name="角丸四角形 4"/>
          <p:cNvSpPr/>
          <p:nvPr/>
        </p:nvSpPr>
        <p:spPr>
          <a:xfrm>
            <a:off x="5393164" y="2010030"/>
            <a:ext cx="4806232" cy="4659316"/>
          </a:xfrm>
          <a:prstGeom prst="roundRect">
            <a:avLst>
              <a:gd name="adj" fmla="val 7886"/>
            </a:avLst>
          </a:pr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 name="角丸四角形 5"/>
          <p:cNvSpPr/>
          <p:nvPr/>
        </p:nvSpPr>
        <p:spPr>
          <a:xfrm>
            <a:off x="455084" y="2037880"/>
            <a:ext cx="4806232" cy="4659316"/>
          </a:xfrm>
          <a:prstGeom prst="roundRect">
            <a:avLst>
              <a:gd name="adj" fmla="val 7886"/>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2679" y="2224104"/>
            <a:ext cx="3351039" cy="2998134"/>
          </a:xfrm>
          <a:prstGeom prst="rect">
            <a:avLst/>
          </a:prstGeom>
        </p:spPr>
      </p:pic>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0696" y="2222750"/>
            <a:ext cx="3444978" cy="3025687"/>
          </a:xfrm>
          <a:prstGeom prst="rect">
            <a:avLst/>
          </a:prstGeom>
        </p:spPr>
      </p:pic>
      <p:sp>
        <p:nvSpPr>
          <p:cNvPr id="9" name="正方形/長方形 8">
            <a:extLst>
              <a:ext uri="{FF2B5EF4-FFF2-40B4-BE49-F238E27FC236}">
                <a16:creationId xmlns:a16="http://schemas.microsoft.com/office/drawing/2014/main" id="{00A524C2-6FBC-CF8B-FA4F-279E8E9CBC9F}"/>
              </a:ext>
            </a:extLst>
          </p:cNvPr>
          <p:cNvSpPr/>
          <p:nvPr/>
        </p:nvSpPr>
        <p:spPr>
          <a:xfrm>
            <a:off x="1530465" y="5359552"/>
            <a:ext cx="3185487" cy="1311128"/>
          </a:xfrm>
          <a:prstGeom prst="rect">
            <a:avLst/>
          </a:prstGeom>
          <a:noFill/>
        </p:spPr>
        <p:txBody>
          <a:bodyPr wrap="none" lIns="91440" tIns="45720" rIns="91440" bIns="45720">
            <a:spAutoFit/>
          </a:bodyPr>
          <a:lstStyle/>
          <a:p>
            <a:pPr>
              <a:lnSpc>
                <a:spcPct val="110000"/>
              </a:lnSpc>
            </a:pPr>
            <a:r>
              <a:rPr lang="ja-JP" altLang="en-US" b="0" cap="none" spc="0" dirty="0">
                <a:ln w="0"/>
                <a:solidFill>
                  <a:schemeClr val="tx1"/>
                </a:solidFill>
                <a:latin typeface="+mn-ea"/>
              </a:rPr>
              <a:t>昨日、お店で買ったセーター</a:t>
            </a:r>
            <a:endParaRPr lang="en-US" altLang="ja-JP" b="0" cap="none" spc="0" dirty="0">
              <a:ln w="0"/>
              <a:solidFill>
                <a:schemeClr val="tx1"/>
              </a:solidFill>
              <a:latin typeface="+mn-ea"/>
            </a:endParaRPr>
          </a:p>
          <a:p>
            <a:pPr>
              <a:lnSpc>
                <a:spcPct val="110000"/>
              </a:lnSpc>
            </a:pPr>
            <a:r>
              <a:rPr lang="ja-JP" altLang="en-US" dirty="0">
                <a:ln w="0"/>
                <a:latin typeface="+mn-ea"/>
              </a:rPr>
              <a:t>やっぱり要らないから、</a:t>
            </a:r>
            <a:endParaRPr lang="en-US" altLang="ja-JP" dirty="0">
              <a:ln w="0"/>
              <a:latin typeface="+mn-ea"/>
            </a:endParaRPr>
          </a:p>
          <a:p>
            <a:pPr>
              <a:lnSpc>
                <a:spcPct val="110000"/>
              </a:lnSpc>
            </a:pPr>
            <a:r>
              <a:rPr lang="ja-JP" altLang="en-US" dirty="0">
                <a:ln w="0"/>
                <a:latin typeface="+mn-ea"/>
              </a:rPr>
              <a:t>買った時のレシートを持って</a:t>
            </a:r>
            <a:endParaRPr lang="en-US" altLang="ja-JP" dirty="0">
              <a:ln w="0"/>
              <a:latin typeface="+mn-ea"/>
            </a:endParaRPr>
          </a:p>
          <a:p>
            <a:pPr>
              <a:lnSpc>
                <a:spcPct val="110000"/>
              </a:lnSpc>
            </a:pPr>
            <a:r>
              <a:rPr lang="ja-JP" altLang="en-US" dirty="0">
                <a:ln w="0"/>
                <a:latin typeface="+mn-ea"/>
              </a:rPr>
              <a:t>クーリング・オフに行った</a:t>
            </a:r>
            <a:endParaRPr lang="ja-JP" altLang="en-US" b="0" cap="none" spc="0" dirty="0">
              <a:ln w="0"/>
              <a:solidFill>
                <a:schemeClr val="tx1"/>
              </a:solidFill>
              <a:latin typeface="+mn-ea"/>
            </a:endParaRPr>
          </a:p>
        </p:txBody>
      </p:sp>
      <p:sp>
        <p:nvSpPr>
          <p:cNvPr id="10" name="正方形/長方形 9">
            <a:extLst>
              <a:ext uri="{FF2B5EF4-FFF2-40B4-BE49-F238E27FC236}">
                <a16:creationId xmlns:a16="http://schemas.microsoft.com/office/drawing/2014/main" id="{00A524C2-6FBC-CF8B-FA4F-279E8E9CBC9F}"/>
              </a:ext>
            </a:extLst>
          </p:cNvPr>
          <p:cNvSpPr/>
          <p:nvPr/>
        </p:nvSpPr>
        <p:spPr>
          <a:xfrm>
            <a:off x="6554539" y="5329294"/>
            <a:ext cx="3800027" cy="1311128"/>
          </a:xfrm>
          <a:prstGeom prst="rect">
            <a:avLst/>
          </a:prstGeom>
          <a:noFill/>
        </p:spPr>
        <p:txBody>
          <a:bodyPr wrap="square" lIns="91440" tIns="45720" rIns="91440" bIns="45720">
            <a:spAutoFit/>
          </a:bodyPr>
          <a:lstStyle/>
          <a:p>
            <a:pPr>
              <a:lnSpc>
                <a:spcPct val="110000"/>
              </a:lnSpc>
            </a:pPr>
            <a:r>
              <a:rPr lang="ja-JP" altLang="en-US" b="0" cap="none" spc="0" dirty="0">
                <a:ln w="0"/>
                <a:solidFill>
                  <a:schemeClr val="tx1"/>
                </a:solidFill>
                <a:latin typeface="+mn-ea"/>
              </a:rPr>
              <a:t>ネット通販で買った</a:t>
            </a:r>
            <a:endParaRPr lang="en-US" altLang="ja-JP" b="0" cap="none" spc="0" dirty="0">
              <a:ln w="0"/>
              <a:solidFill>
                <a:schemeClr val="tx1"/>
              </a:solidFill>
              <a:latin typeface="+mn-ea"/>
            </a:endParaRPr>
          </a:p>
          <a:p>
            <a:pPr>
              <a:lnSpc>
                <a:spcPct val="110000"/>
              </a:lnSpc>
            </a:pPr>
            <a:r>
              <a:rPr lang="ja-JP" altLang="en-US" dirty="0">
                <a:ln w="0"/>
                <a:latin typeface="+mn-ea"/>
              </a:rPr>
              <a:t>かわいい</a:t>
            </a:r>
            <a:r>
              <a:rPr lang="ja-JP" altLang="en-US" b="0" cap="none" spc="0" dirty="0">
                <a:ln w="0"/>
                <a:solidFill>
                  <a:schemeClr val="tx1"/>
                </a:solidFill>
                <a:latin typeface="+mn-ea"/>
              </a:rPr>
              <a:t>トップス</a:t>
            </a:r>
            <a:r>
              <a:rPr lang="en-US" altLang="ja-JP" b="0" cap="none" spc="0" dirty="0">
                <a:ln w="0"/>
                <a:solidFill>
                  <a:schemeClr val="tx1"/>
                </a:solidFill>
                <a:latin typeface="+mn-ea"/>
              </a:rPr>
              <a:t>…</a:t>
            </a:r>
            <a:r>
              <a:rPr lang="ja-JP" altLang="en-US" b="0" cap="none" spc="0" dirty="0">
                <a:ln w="0"/>
                <a:solidFill>
                  <a:schemeClr val="tx1"/>
                </a:solidFill>
                <a:latin typeface="+mn-ea"/>
              </a:rPr>
              <a:t>のはずが</a:t>
            </a:r>
            <a:r>
              <a:rPr lang="ja-JP" altLang="en-US" dirty="0">
                <a:ln w="0"/>
                <a:latin typeface="+mn-ea"/>
              </a:rPr>
              <a:t>、</a:t>
            </a:r>
            <a:endParaRPr lang="en-US" altLang="ja-JP" dirty="0">
              <a:ln w="0"/>
              <a:latin typeface="+mn-ea"/>
            </a:endParaRPr>
          </a:p>
          <a:p>
            <a:pPr>
              <a:lnSpc>
                <a:spcPct val="110000"/>
              </a:lnSpc>
            </a:pPr>
            <a:r>
              <a:rPr lang="ja-JP" altLang="en-US" dirty="0">
                <a:ln w="0"/>
                <a:latin typeface="+mn-ea"/>
              </a:rPr>
              <a:t>ビミョーな色</a:t>
            </a:r>
            <a:r>
              <a:rPr lang="en-US" altLang="ja-JP" dirty="0">
                <a:ln w="0"/>
                <a:latin typeface="+mn-ea"/>
              </a:rPr>
              <a:t>…</a:t>
            </a:r>
          </a:p>
          <a:p>
            <a:pPr>
              <a:lnSpc>
                <a:spcPct val="110000"/>
              </a:lnSpc>
            </a:pPr>
            <a:r>
              <a:rPr lang="ja-JP" altLang="en-US" b="0" cap="none" spc="0" dirty="0">
                <a:ln w="0"/>
                <a:solidFill>
                  <a:schemeClr val="tx1"/>
                </a:solidFill>
                <a:latin typeface="+mn-ea"/>
              </a:rPr>
              <a:t>そうだ、クーリング・オフしよう</a:t>
            </a:r>
            <a:endParaRPr lang="en-US" altLang="ja-JP" b="0" cap="none" spc="0" dirty="0">
              <a:ln w="0"/>
              <a:solidFill>
                <a:schemeClr val="tx1"/>
              </a:solidFill>
              <a:latin typeface="+mn-ea"/>
            </a:endParaRPr>
          </a:p>
        </p:txBody>
      </p:sp>
      <p:sp>
        <p:nvSpPr>
          <p:cNvPr id="11" name="乗算 10"/>
          <p:cNvSpPr/>
          <p:nvPr/>
        </p:nvSpPr>
        <p:spPr>
          <a:xfrm>
            <a:off x="-141645" y="4910218"/>
            <a:ext cx="2048651" cy="2098995"/>
          </a:xfrm>
          <a:prstGeom prst="mathMultiply">
            <a:avLst>
              <a:gd name="adj1" fmla="val 9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円形吹き出し 11"/>
          <p:cNvSpPr/>
          <p:nvPr/>
        </p:nvSpPr>
        <p:spPr>
          <a:xfrm>
            <a:off x="6339662" y="3735960"/>
            <a:ext cx="1313654" cy="413704"/>
          </a:xfrm>
          <a:prstGeom prst="wedgeEllipseCallout">
            <a:avLst>
              <a:gd name="adj1" fmla="val 48774"/>
              <a:gd name="adj2" fmla="val -64833"/>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テキスト ボックス 12"/>
          <p:cNvSpPr txBox="1"/>
          <p:nvPr/>
        </p:nvSpPr>
        <p:spPr>
          <a:xfrm>
            <a:off x="6455315" y="3845386"/>
            <a:ext cx="1082348" cy="246221"/>
          </a:xfrm>
          <a:prstGeom prst="rect">
            <a:avLst/>
          </a:prstGeom>
          <a:noFill/>
        </p:spPr>
        <p:txBody>
          <a:bodyPr wrap="none" rtlCol="0">
            <a:spAutoFit/>
          </a:bodyPr>
          <a:lstStyle/>
          <a:p>
            <a:r>
              <a:rPr kumimoji="1" lang="ja-JP" altLang="en-US" sz="1000" dirty="0">
                <a:latin typeface="+mn-ea"/>
              </a:rPr>
              <a:t>ク・オフ</a:t>
            </a:r>
            <a:r>
              <a:rPr kumimoji="1" lang="ja-JP" altLang="en-US" sz="1000" dirty="0" err="1">
                <a:latin typeface="+mn-ea"/>
              </a:rPr>
              <a:t>しよ</a:t>
            </a:r>
            <a:r>
              <a:rPr kumimoji="1" lang="en-US" altLang="ja-JP" sz="1000" dirty="0">
                <a:latin typeface="+mn-ea"/>
              </a:rPr>
              <a:t>…</a:t>
            </a:r>
            <a:endParaRPr kumimoji="1" lang="ja-JP" altLang="en-US" sz="1000" dirty="0">
              <a:latin typeface="+mn-ea"/>
            </a:endParaRPr>
          </a:p>
        </p:txBody>
      </p:sp>
      <p:sp>
        <p:nvSpPr>
          <p:cNvPr id="14" name="乗算 13"/>
          <p:cNvSpPr/>
          <p:nvPr/>
        </p:nvSpPr>
        <p:spPr>
          <a:xfrm>
            <a:off x="4911312" y="4910218"/>
            <a:ext cx="2048651" cy="2098995"/>
          </a:xfrm>
          <a:prstGeom prst="mathMultiply">
            <a:avLst>
              <a:gd name="adj1" fmla="val 9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正方形/長方形 14"/>
          <p:cNvSpPr/>
          <p:nvPr/>
        </p:nvSpPr>
        <p:spPr>
          <a:xfrm>
            <a:off x="214399" y="678706"/>
            <a:ext cx="7484741" cy="523220"/>
          </a:xfrm>
          <a:prstGeom prst="rect">
            <a:avLst/>
          </a:prstGeom>
        </p:spPr>
        <p:txBody>
          <a:bodyPr wrap="non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クーリング・オフについて </a:t>
            </a:r>
          </a:p>
        </p:txBody>
      </p:sp>
    </p:spTree>
    <p:extLst>
      <p:ext uri="{BB962C8B-B14F-4D97-AF65-F5344CB8AC3E}">
        <p14:creationId xmlns:p14="http://schemas.microsoft.com/office/powerpoint/2010/main" val="168520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555874" y="4262075"/>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角丸四角形 18"/>
          <p:cNvSpPr/>
          <p:nvPr/>
        </p:nvSpPr>
        <p:spPr>
          <a:xfrm>
            <a:off x="3836699" y="4271736"/>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latin typeface="+mn-ea"/>
            </a:endParaRPr>
          </a:p>
        </p:txBody>
      </p:sp>
      <p:sp>
        <p:nvSpPr>
          <p:cNvPr id="20" name="角丸四角形 19"/>
          <p:cNvSpPr/>
          <p:nvPr/>
        </p:nvSpPr>
        <p:spPr>
          <a:xfrm>
            <a:off x="7105442" y="4259016"/>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角丸四角形 20"/>
          <p:cNvSpPr/>
          <p:nvPr/>
        </p:nvSpPr>
        <p:spPr>
          <a:xfrm>
            <a:off x="555874" y="1223961"/>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角丸四角形 21"/>
          <p:cNvSpPr/>
          <p:nvPr/>
        </p:nvSpPr>
        <p:spPr>
          <a:xfrm>
            <a:off x="3836699" y="1233622"/>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角丸四角形 23"/>
          <p:cNvSpPr/>
          <p:nvPr/>
        </p:nvSpPr>
        <p:spPr>
          <a:xfrm>
            <a:off x="7105442" y="1220902"/>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正方形/長方形 31"/>
          <p:cNvSpPr/>
          <p:nvPr/>
        </p:nvSpPr>
        <p:spPr>
          <a:xfrm>
            <a:off x="194182" y="662706"/>
            <a:ext cx="7725192" cy="523220"/>
          </a:xfrm>
          <a:prstGeom prst="rect">
            <a:avLst/>
          </a:prstGeom>
        </p:spPr>
        <p:txBody>
          <a:bodyPr wrap="non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クーリング・オフできる取引</a:t>
            </a:r>
          </a:p>
        </p:txBody>
      </p:sp>
      <p:sp>
        <p:nvSpPr>
          <p:cNvPr id="38" name="正方形/長方形 37">
            <a:extLst>
              <a:ext uri="{FF2B5EF4-FFF2-40B4-BE49-F238E27FC236}">
                <a16:creationId xmlns:a16="http://schemas.microsoft.com/office/drawing/2014/main" id="{AEF05D2B-324E-21DE-3780-49B76EED1F76}"/>
              </a:ext>
            </a:extLst>
          </p:cNvPr>
          <p:cNvSpPr/>
          <p:nvPr/>
        </p:nvSpPr>
        <p:spPr>
          <a:xfrm>
            <a:off x="622814" y="1306627"/>
            <a:ext cx="3041142" cy="954107"/>
          </a:xfrm>
          <a:prstGeom prst="rect">
            <a:avLst/>
          </a:prstGeom>
        </p:spPr>
        <p:txBody>
          <a:bodyPr wrap="square">
            <a:spAutoFit/>
          </a:bodyPr>
          <a:lstStyle/>
          <a:p>
            <a:r>
              <a:rPr lang="ja-JP" altLang="en-US" sz="2400" dirty="0">
                <a:solidFill>
                  <a:srgbClr val="FF0000"/>
                </a:solidFill>
                <a:latin typeface="+mn-ea"/>
              </a:rPr>
              <a:t>訪問販売</a:t>
            </a:r>
            <a:br>
              <a:rPr lang="en-US" altLang="ja-JP" sz="2400" dirty="0">
                <a:solidFill>
                  <a:srgbClr val="FF0000"/>
                </a:solidFill>
                <a:latin typeface="+mn-ea"/>
              </a:rPr>
            </a:br>
            <a:r>
              <a:rPr lang="ja-JP" altLang="en-US" sz="1600" dirty="0">
                <a:latin typeface="+mn-ea"/>
              </a:rPr>
              <a:t>消費者の自宅など「店舗以外の場所」で行う取引</a:t>
            </a:r>
            <a:endParaRPr lang="en-US" altLang="ja-JP" sz="1600" dirty="0">
              <a:latin typeface="+mn-ea"/>
            </a:endParaRPr>
          </a:p>
        </p:txBody>
      </p:sp>
      <p:sp>
        <p:nvSpPr>
          <p:cNvPr id="43" name="正方形/長方形 42">
            <a:extLst>
              <a:ext uri="{FF2B5EF4-FFF2-40B4-BE49-F238E27FC236}">
                <a16:creationId xmlns:a16="http://schemas.microsoft.com/office/drawing/2014/main" id="{369CA346-38DC-D59C-1EB1-EF4AB6354825}"/>
              </a:ext>
            </a:extLst>
          </p:cNvPr>
          <p:cNvSpPr/>
          <p:nvPr/>
        </p:nvSpPr>
        <p:spPr>
          <a:xfrm>
            <a:off x="7197518" y="4376022"/>
            <a:ext cx="2911847" cy="1415772"/>
          </a:xfrm>
          <a:prstGeom prst="rect">
            <a:avLst/>
          </a:prstGeom>
        </p:spPr>
        <p:txBody>
          <a:bodyPr wrap="square">
            <a:spAutoFit/>
          </a:bodyPr>
          <a:lstStyle/>
          <a:p>
            <a:r>
              <a:rPr lang="ja-JP" altLang="en-US" sz="2200" dirty="0">
                <a:solidFill>
                  <a:srgbClr val="FF0000"/>
                </a:solidFill>
                <a:latin typeface="+mn-ea"/>
              </a:rPr>
              <a:t>特定継続的役務提供</a:t>
            </a:r>
            <a:endParaRPr lang="en-US" altLang="ja-JP" sz="2200" dirty="0">
              <a:solidFill>
                <a:srgbClr val="FF0000"/>
              </a:solidFill>
              <a:latin typeface="+mn-ea"/>
            </a:endParaRPr>
          </a:p>
          <a:p>
            <a:r>
              <a:rPr lang="ja-JP" altLang="en-US" sz="1600" dirty="0">
                <a:latin typeface="+mn-ea"/>
              </a:rPr>
              <a:t>エステティックサロン、</a:t>
            </a:r>
            <a:endParaRPr lang="en-US" altLang="ja-JP" sz="1600" dirty="0">
              <a:latin typeface="+mn-ea"/>
            </a:endParaRPr>
          </a:p>
          <a:p>
            <a:r>
              <a:rPr lang="ja-JP" altLang="en-US" sz="1600" dirty="0">
                <a:latin typeface="+mn-ea"/>
              </a:rPr>
              <a:t>美容医療、語学教室、</a:t>
            </a:r>
            <a:endParaRPr lang="en-US" altLang="ja-JP" sz="1600" dirty="0">
              <a:latin typeface="+mn-ea"/>
            </a:endParaRPr>
          </a:p>
          <a:p>
            <a:r>
              <a:rPr lang="ja-JP" altLang="en-US" sz="1600" dirty="0">
                <a:latin typeface="+mn-ea"/>
              </a:rPr>
              <a:t>家庭教師、学習塾、パソコン教室、結婚相手紹介サービス</a:t>
            </a:r>
            <a:endParaRPr lang="en-US" altLang="ja-JP" sz="2400" dirty="0">
              <a:latin typeface="+mn-ea"/>
            </a:endParaRPr>
          </a:p>
        </p:txBody>
      </p:sp>
      <p:sp>
        <p:nvSpPr>
          <p:cNvPr id="44" name="正方形/長方形 43">
            <a:extLst>
              <a:ext uri="{FF2B5EF4-FFF2-40B4-BE49-F238E27FC236}">
                <a16:creationId xmlns:a16="http://schemas.microsoft.com/office/drawing/2014/main" id="{B3A3D95F-D0F5-AA85-2C8D-78402D6CFA64}"/>
              </a:ext>
            </a:extLst>
          </p:cNvPr>
          <p:cNvSpPr/>
          <p:nvPr/>
        </p:nvSpPr>
        <p:spPr>
          <a:xfrm>
            <a:off x="660201" y="4366313"/>
            <a:ext cx="2059771" cy="707886"/>
          </a:xfrm>
          <a:prstGeom prst="rect">
            <a:avLst/>
          </a:prstGeom>
        </p:spPr>
        <p:txBody>
          <a:bodyPr wrap="square">
            <a:spAutoFit/>
          </a:bodyPr>
          <a:lstStyle/>
          <a:p>
            <a:r>
              <a:rPr lang="ja-JP" altLang="en-US" sz="2400" dirty="0">
                <a:solidFill>
                  <a:srgbClr val="FF0000"/>
                </a:solidFill>
                <a:latin typeface="+mn-ea"/>
              </a:rPr>
              <a:t>連鎖販売取引</a:t>
            </a:r>
            <a:endParaRPr lang="en-US" altLang="ja-JP" sz="2400" dirty="0">
              <a:solidFill>
                <a:srgbClr val="FF0000"/>
              </a:solidFill>
              <a:latin typeface="+mn-ea"/>
            </a:endParaRPr>
          </a:p>
          <a:p>
            <a:r>
              <a:rPr lang="ja-JP" altLang="en-US" sz="1600" dirty="0">
                <a:latin typeface="+mn-ea"/>
              </a:rPr>
              <a:t>いわゆるマルチ商法</a:t>
            </a:r>
            <a:endParaRPr lang="en-US" altLang="ja-JP" sz="1600" dirty="0">
              <a:latin typeface="+mn-ea"/>
            </a:endParaRPr>
          </a:p>
        </p:txBody>
      </p:sp>
      <p:sp>
        <p:nvSpPr>
          <p:cNvPr id="46" name="正方形/長方形 45">
            <a:extLst>
              <a:ext uri="{FF2B5EF4-FFF2-40B4-BE49-F238E27FC236}">
                <a16:creationId xmlns:a16="http://schemas.microsoft.com/office/drawing/2014/main" id="{0596B2A4-1DE6-4942-C4C3-171CED734891}"/>
              </a:ext>
            </a:extLst>
          </p:cNvPr>
          <p:cNvSpPr/>
          <p:nvPr/>
        </p:nvSpPr>
        <p:spPr>
          <a:xfrm>
            <a:off x="3117548" y="6821774"/>
            <a:ext cx="6452131" cy="338554"/>
          </a:xfrm>
          <a:prstGeom prst="rect">
            <a:avLst/>
          </a:prstGeom>
        </p:spPr>
        <p:txBody>
          <a:bodyPr wrap="square">
            <a:spAutoFit/>
          </a:bodyPr>
          <a:lstStyle/>
          <a:p>
            <a:endParaRPr lang="en-US" altLang="ja-JP" sz="1600" dirty="0">
              <a:latin typeface="+mn-ea"/>
            </a:endParaRPr>
          </a:p>
        </p:txBody>
      </p:sp>
      <p:sp>
        <p:nvSpPr>
          <p:cNvPr id="48" name="正方形/長方形 47">
            <a:extLst>
              <a:ext uri="{FF2B5EF4-FFF2-40B4-BE49-F238E27FC236}">
                <a16:creationId xmlns:a16="http://schemas.microsoft.com/office/drawing/2014/main" id="{78C27218-40EC-6CE2-957E-2520BAE6CEBF}"/>
              </a:ext>
            </a:extLst>
          </p:cNvPr>
          <p:cNvSpPr/>
          <p:nvPr/>
        </p:nvSpPr>
        <p:spPr>
          <a:xfrm>
            <a:off x="3875039" y="1335184"/>
            <a:ext cx="3046481" cy="707886"/>
          </a:xfrm>
          <a:prstGeom prst="rect">
            <a:avLst/>
          </a:prstGeom>
        </p:spPr>
        <p:txBody>
          <a:bodyPr wrap="square">
            <a:spAutoFit/>
          </a:bodyPr>
          <a:lstStyle/>
          <a:p>
            <a:r>
              <a:rPr lang="ja-JP" altLang="en-US" sz="2400" dirty="0">
                <a:solidFill>
                  <a:srgbClr val="FF0000"/>
                </a:solidFill>
                <a:latin typeface="+mn-ea"/>
              </a:rPr>
              <a:t>電話勧誘販売</a:t>
            </a:r>
            <a:br>
              <a:rPr lang="en-US" altLang="ja-JP" sz="2400" dirty="0">
                <a:solidFill>
                  <a:srgbClr val="FF0000"/>
                </a:solidFill>
                <a:latin typeface="+mn-ea"/>
              </a:rPr>
            </a:br>
            <a:r>
              <a:rPr lang="ja-JP" altLang="en-US" sz="1600" dirty="0">
                <a:latin typeface="+mn-ea"/>
              </a:rPr>
              <a:t>電話で勧誘を受ける取引</a:t>
            </a:r>
            <a:endParaRPr lang="en-US" altLang="ja-JP" sz="1600" dirty="0">
              <a:latin typeface="+mn-ea"/>
            </a:endParaRPr>
          </a:p>
        </p:txBody>
      </p:sp>
      <p:sp>
        <p:nvSpPr>
          <p:cNvPr id="49" name="正方形/長方形 48">
            <a:extLst>
              <a:ext uri="{FF2B5EF4-FFF2-40B4-BE49-F238E27FC236}">
                <a16:creationId xmlns:a16="http://schemas.microsoft.com/office/drawing/2014/main" id="{32B6724C-09C2-0649-4DBB-39C68D2DE11B}"/>
              </a:ext>
            </a:extLst>
          </p:cNvPr>
          <p:cNvSpPr/>
          <p:nvPr/>
        </p:nvSpPr>
        <p:spPr>
          <a:xfrm>
            <a:off x="7197518" y="1335184"/>
            <a:ext cx="2911847" cy="954107"/>
          </a:xfrm>
          <a:prstGeom prst="rect">
            <a:avLst/>
          </a:prstGeom>
        </p:spPr>
        <p:txBody>
          <a:bodyPr wrap="square">
            <a:spAutoFit/>
          </a:bodyPr>
          <a:lstStyle/>
          <a:p>
            <a:r>
              <a:rPr lang="ja-JP" altLang="en-US" sz="2400" dirty="0">
                <a:solidFill>
                  <a:srgbClr val="FF0000"/>
                </a:solidFill>
                <a:latin typeface="+mn-ea"/>
              </a:rPr>
              <a:t>訪問購入 </a:t>
            </a:r>
            <a:endParaRPr lang="en-US" altLang="ja-JP" sz="2400" dirty="0">
              <a:solidFill>
                <a:srgbClr val="FF0000"/>
              </a:solidFill>
              <a:latin typeface="+mn-ea"/>
            </a:endParaRPr>
          </a:p>
          <a:p>
            <a:r>
              <a:rPr lang="ja-JP" altLang="en-US" sz="1600" dirty="0">
                <a:latin typeface="+mn-ea"/>
              </a:rPr>
              <a:t>事業者が消費者の自宅に来て物品の購入を行う取引</a:t>
            </a:r>
            <a:endParaRPr lang="en-US" altLang="ja-JP" sz="1600" dirty="0">
              <a:latin typeface="+mn-ea"/>
            </a:endParaRPr>
          </a:p>
        </p:txBody>
      </p:sp>
      <p:sp>
        <p:nvSpPr>
          <p:cNvPr id="23" name="正方形/長方形 22">
            <a:extLst>
              <a:ext uri="{FF2B5EF4-FFF2-40B4-BE49-F238E27FC236}">
                <a16:creationId xmlns:a16="http://schemas.microsoft.com/office/drawing/2014/main" id="{B3A3D95F-D0F5-AA85-2C8D-78402D6CFA64}"/>
              </a:ext>
            </a:extLst>
          </p:cNvPr>
          <p:cNvSpPr/>
          <p:nvPr/>
        </p:nvSpPr>
        <p:spPr>
          <a:xfrm>
            <a:off x="3859386" y="4367236"/>
            <a:ext cx="3062134" cy="1415772"/>
          </a:xfrm>
          <a:prstGeom prst="rect">
            <a:avLst/>
          </a:prstGeom>
        </p:spPr>
        <p:txBody>
          <a:bodyPr wrap="square">
            <a:spAutoFit/>
          </a:bodyPr>
          <a:lstStyle/>
          <a:p>
            <a:r>
              <a:rPr lang="ja-JP" altLang="en-US" sz="2200" dirty="0">
                <a:solidFill>
                  <a:srgbClr val="FF0000"/>
                </a:solidFill>
                <a:latin typeface="+mn-ea"/>
              </a:rPr>
              <a:t>業務提供誘引販売取引</a:t>
            </a:r>
            <a:endParaRPr lang="en-US" altLang="ja-JP" sz="2200" dirty="0">
              <a:solidFill>
                <a:srgbClr val="FF0000"/>
              </a:solidFill>
              <a:latin typeface="+mn-ea"/>
            </a:endParaRPr>
          </a:p>
          <a:p>
            <a:r>
              <a:rPr lang="ja-JP" altLang="en-US" sz="1600" dirty="0">
                <a:latin typeface="+mn-ea"/>
              </a:rPr>
              <a:t>「仕事を提供するから</a:t>
            </a:r>
            <a:endParaRPr lang="en-US" altLang="ja-JP" sz="1600" dirty="0">
              <a:latin typeface="+mn-ea"/>
            </a:endParaRPr>
          </a:p>
          <a:p>
            <a:r>
              <a:rPr lang="ja-JP" altLang="en-US" sz="1600" dirty="0">
                <a:latin typeface="+mn-ea"/>
              </a:rPr>
              <a:t>仕事に使うための○〇</a:t>
            </a:r>
            <a:endParaRPr lang="en-US" altLang="ja-JP" sz="1600" dirty="0">
              <a:latin typeface="+mn-ea"/>
            </a:endParaRPr>
          </a:p>
          <a:p>
            <a:r>
              <a:rPr lang="ja-JP" altLang="en-US" sz="1600" dirty="0">
                <a:latin typeface="+mn-ea"/>
              </a:rPr>
              <a:t>を買って」と勧誘する副業や</a:t>
            </a:r>
            <a:endParaRPr lang="en-US" altLang="ja-JP" sz="1600" dirty="0">
              <a:latin typeface="+mn-ea"/>
            </a:endParaRPr>
          </a:p>
          <a:p>
            <a:r>
              <a:rPr lang="ja-JP" altLang="en-US" sz="1600" dirty="0">
                <a:latin typeface="+mn-ea"/>
              </a:rPr>
              <a:t>内職商法</a:t>
            </a:r>
            <a:endParaRPr lang="en-US" altLang="ja-JP" sz="1600" dirty="0">
              <a:latin typeface="+mn-ea"/>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2868" y="3116770"/>
            <a:ext cx="1028883" cy="1012857"/>
          </a:xfrm>
          <a:prstGeom prst="rect">
            <a:avLst/>
          </a:prstGeom>
        </p:spPr>
      </p:pic>
      <p:sp>
        <p:nvSpPr>
          <p:cNvPr id="26" name="正方形/長方形 25">
            <a:extLst>
              <a:ext uri="{FF2B5EF4-FFF2-40B4-BE49-F238E27FC236}">
                <a16:creationId xmlns:a16="http://schemas.microsoft.com/office/drawing/2014/main" id="{AEF05D2B-324E-21DE-3780-49B76EED1F76}"/>
              </a:ext>
            </a:extLst>
          </p:cNvPr>
          <p:cNvSpPr/>
          <p:nvPr/>
        </p:nvSpPr>
        <p:spPr>
          <a:xfrm>
            <a:off x="2247415" y="2363890"/>
            <a:ext cx="1474178" cy="769441"/>
          </a:xfrm>
          <a:prstGeom prst="rect">
            <a:avLst/>
          </a:prstGeom>
        </p:spPr>
        <p:txBody>
          <a:bodyPr wrap="square">
            <a:spAutoFit/>
          </a:bodyPr>
          <a:lstStyle/>
          <a:p>
            <a:r>
              <a:rPr lang="en-US" altLang="ja-JP" sz="1100" dirty="0">
                <a:latin typeface="+mn-ea"/>
              </a:rPr>
              <a:t>※</a:t>
            </a:r>
            <a:r>
              <a:rPr lang="ja-JP" altLang="en-US" sz="1100" dirty="0">
                <a:latin typeface="+mn-ea"/>
              </a:rPr>
              <a:t>キャッチセールスアポイントメントセールス、</a:t>
            </a:r>
            <a:r>
              <a:rPr lang="en-US" altLang="ja-JP" sz="1100" dirty="0">
                <a:latin typeface="+mn-ea"/>
              </a:rPr>
              <a:t>SF</a:t>
            </a:r>
            <a:r>
              <a:rPr lang="ja-JP" altLang="en-US" sz="1100" dirty="0">
                <a:latin typeface="+mn-ea"/>
              </a:rPr>
              <a:t>商法も対象</a:t>
            </a:r>
            <a:endParaRPr lang="en-US" altLang="ja-JP" sz="1050" dirty="0">
              <a:latin typeface="+mn-ea"/>
            </a:endParaRPr>
          </a:p>
        </p:txBody>
      </p:sp>
      <p:sp>
        <p:nvSpPr>
          <p:cNvPr id="27" name="正方形/長方形 26">
            <a:extLst>
              <a:ext uri="{FF2B5EF4-FFF2-40B4-BE49-F238E27FC236}">
                <a16:creationId xmlns:a16="http://schemas.microsoft.com/office/drawing/2014/main" id="{78C27218-40EC-6CE2-957E-2520BAE6CEBF}"/>
              </a:ext>
            </a:extLst>
          </p:cNvPr>
          <p:cNvSpPr/>
          <p:nvPr/>
        </p:nvSpPr>
        <p:spPr>
          <a:xfrm>
            <a:off x="4022568" y="2003428"/>
            <a:ext cx="2806399" cy="430887"/>
          </a:xfrm>
          <a:prstGeom prst="rect">
            <a:avLst/>
          </a:prstGeom>
        </p:spPr>
        <p:txBody>
          <a:bodyPr wrap="square">
            <a:spAutoFit/>
          </a:bodyPr>
          <a:lstStyle/>
          <a:p>
            <a:r>
              <a:rPr lang="en-US" altLang="ja-JP" sz="1100" dirty="0">
                <a:latin typeface="+mn-ea"/>
              </a:rPr>
              <a:t>※</a:t>
            </a:r>
            <a:r>
              <a:rPr lang="ja-JP" altLang="en-US" sz="1100" dirty="0">
                <a:latin typeface="+mn-ea"/>
              </a:rPr>
              <a:t>一旦切った後、郵便や電話で申し込み</a:t>
            </a:r>
            <a:endParaRPr lang="en-US" altLang="ja-JP" sz="1100" dirty="0">
              <a:latin typeface="+mn-ea"/>
            </a:endParaRPr>
          </a:p>
          <a:p>
            <a:r>
              <a:rPr lang="ja-JP" altLang="en-US" sz="1100" dirty="0">
                <a:latin typeface="+mn-ea"/>
              </a:rPr>
              <a:t>　する場合も適用対象</a:t>
            </a:r>
            <a:endParaRPr lang="en-US" altLang="ja-JP" sz="1100" dirty="0">
              <a:latin typeface="+mn-ea"/>
            </a:endParaRPr>
          </a:p>
        </p:txBody>
      </p:sp>
      <p:sp>
        <p:nvSpPr>
          <p:cNvPr id="5" name="テキスト ボックス 4"/>
          <p:cNvSpPr txBox="1"/>
          <p:nvPr/>
        </p:nvSpPr>
        <p:spPr>
          <a:xfrm>
            <a:off x="3868939" y="2891956"/>
            <a:ext cx="2555560" cy="1015663"/>
          </a:xfrm>
          <a:prstGeom prst="rect">
            <a:avLst/>
          </a:prstGeom>
          <a:noFill/>
        </p:spPr>
        <p:txBody>
          <a:bodyPr wrap="square" rtlCol="0">
            <a:spAutoFit/>
          </a:bodyPr>
          <a:lstStyle/>
          <a:p>
            <a:r>
              <a:rPr kumimoji="1" lang="ja-JP" altLang="en-US" sz="1000" dirty="0">
                <a:latin typeface="+mn-ea"/>
              </a:rPr>
              <a:t>カニ買ってくれませんか～？</a:t>
            </a:r>
            <a:endParaRPr kumimoji="1" lang="en-US" altLang="ja-JP" sz="1000" dirty="0">
              <a:latin typeface="+mn-ea"/>
            </a:endParaRPr>
          </a:p>
          <a:p>
            <a:r>
              <a:rPr kumimoji="1" lang="ja-JP" altLang="en-US" sz="1000" dirty="0">
                <a:latin typeface="+mn-ea"/>
              </a:rPr>
              <a:t>マンション投資しませんか？　　　</a:t>
            </a:r>
            <a:endParaRPr kumimoji="1" lang="en-US" altLang="ja-JP" sz="1000" dirty="0">
              <a:latin typeface="+mn-ea"/>
            </a:endParaRPr>
          </a:p>
          <a:p>
            <a:r>
              <a:rPr kumimoji="1" lang="ja-JP" altLang="en-US" sz="1000" dirty="0">
                <a:latin typeface="+mn-ea"/>
              </a:rPr>
              <a:t>電話料金が～ガス代金が～</a:t>
            </a:r>
            <a:endParaRPr kumimoji="1" lang="en-US" altLang="ja-JP" sz="1000" dirty="0">
              <a:latin typeface="+mn-ea"/>
            </a:endParaRPr>
          </a:p>
          <a:p>
            <a:r>
              <a:rPr kumimoji="1" lang="ja-JP" altLang="en-US" sz="1000" dirty="0">
                <a:latin typeface="+mn-ea"/>
              </a:rPr>
              <a:t>電気料金が～光回線が～</a:t>
            </a:r>
            <a:endParaRPr kumimoji="1" lang="en-US" altLang="ja-JP" sz="1000" dirty="0">
              <a:latin typeface="+mn-ea"/>
            </a:endParaRPr>
          </a:p>
          <a:p>
            <a:r>
              <a:rPr kumimoji="1" lang="ja-JP" altLang="en-US" sz="1000" dirty="0">
                <a:latin typeface="+mn-ea"/>
              </a:rPr>
              <a:t>今なら安くなりますよ～</a:t>
            </a:r>
            <a:endParaRPr kumimoji="1" lang="en-US" altLang="ja-JP" sz="1000" dirty="0">
              <a:latin typeface="+mn-ea"/>
            </a:endParaRPr>
          </a:p>
          <a:p>
            <a:r>
              <a:rPr kumimoji="1" lang="ja-JP" altLang="en-US" sz="1000" dirty="0">
                <a:latin typeface="+mn-ea"/>
              </a:rPr>
              <a:t>今キャンペーン中です～</a:t>
            </a:r>
            <a:endParaRPr kumimoji="1" lang="en-US" altLang="ja-JP" sz="1000" dirty="0">
              <a:latin typeface="+mn-ea"/>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5290" y="2528223"/>
            <a:ext cx="1580423" cy="1527491"/>
          </a:xfrm>
          <a:prstGeom prst="rect">
            <a:avLst/>
          </a:prstGeom>
        </p:spPr>
      </p:pic>
      <p:pic>
        <p:nvPicPr>
          <p:cNvPr id="7" name="図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2122" y="2325196"/>
            <a:ext cx="1648380" cy="1708333"/>
          </a:xfrm>
          <a:prstGeom prst="rect">
            <a:avLst/>
          </a:prstGeom>
        </p:spPr>
      </p:pic>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44576" y="2262863"/>
            <a:ext cx="2125103" cy="1770666"/>
          </a:xfrm>
          <a:prstGeom prst="rect">
            <a:avLst/>
          </a:prstGeom>
        </p:spPr>
      </p:pic>
      <p:pic>
        <p:nvPicPr>
          <p:cNvPr id="14" name="図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99904" y="5857964"/>
            <a:ext cx="1763847" cy="1302363"/>
          </a:xfrm>
          <a:prstGeom prst="rect">
            <a:avLst/>
          </a:prstGeom>
        </p:spPr>
      </p:pic>
      <p:sp>
        <p:nvSpPr>
          <p:cNvPr id="15" name="角丸四角形 14"/>
          <p:cNvSpPr/>
          <p:nvPr/>
        </p:nvSpPr>
        <p:spPr>
          <a:xfrm>
            <a:off x="5610803" y="5591574"/>
            <a:ext cx="993622" cy="15687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正方形/長方形 15"/>
          <p:cNvSpPr/>
          <p:nvPr/>
        </p:nvSpPr>
        <p:spPr>
          <a:xfrm>
            <a:off x="5697835" y="5889073"/>
            <a:ext cx="841589" cy="114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4" name="正方形/長方形 33">
            <a:extLst>
              <a:ext uri="{FF2B5EF4-FFF2-40B4-BE49-F238E27FC236}">
                <a16:creationId xmlns:a16="http://schemas.microsoft.com/office/drawing/2014/main" id="{78C27218-40EC-6CE2-957E-2520BAE6CEBF}"/>
              </a:ext>
            </a:extLst>
          </p:cNvPr>
          <p:cNvSpPr/>
          <p:nvPr/>
        </p:nvSpPr>
        <p:spPr>
          <a:xfrm>
            <a:off x="5692146" y="5742651"/>
            <a:ext cx="852867" cy="415498"/>
          </a:xfrm>
          <a:prstGeom prst="rect">
            <a:avLst/>
          </a:prstGeom>
          <a:solidFill>
            <a:srgbClr val="92D050"/>
          </a:solidFill>
        </p:spPr>
        <p:txBody>
          <a:bodyPr wrap="square">
            <a:spAutoFit/>
          </a:bodyPr>
          <a:lstStyle/>
          <a:p>
            <a:pPr algn="ctr"/>
            <a:r>
              <a:rPr lang="ja-JP" altLang="en-US" sz="1050" dirty="0">
                <a:latin typeface="+mn-ea"/>
              </a:rPr>
              <a:t>自宅で簡単</a:t>
            </a:r>
            <a:endParaRPr lang="en-US" altLang="ja-JP" sz="1050" dirty="0">
              <a:latin typeface="+mn-ea"/>
            </a:endParaRPr>
          </a:p>
          <a:p>
            <a:pPr algn="ctr"/>
            <a:r>
              <a:rPr lang="ja-JP" altLang="en-US" sz="1050" dirty="0">
                <a:latin typeface="+mn-ea"/>
              </a:rPr>
              <a:t>お仕事</a:t>
            </a:r>
            <a:endParaRPr lang="en-US" altLang="ja-JP" sz="1050" dirty="0">
              <a:latin typeface="+mn-ea"/>
            </a:endParaRPr>
          </a:p>
        </p:txBody>
      </p:sp>
      <p:sp>
        <p:nvSpPr>
          <p:cNvPr id="36" name="正方形/長方形 35">
            <a:extLst>
              <a:ext uri="{FF2B5EF4-FFF2-40B4-BE49-F238E27FC236}">
                <a16:creationId xmlns:a16="http://schemas.microsoft.com/office/drawing/2014/main" id="{78C27218-40EC-6CE2-957E-2520BAE6CEBF}"/>
              </a:ext>
            </a:extLst>
          </p:cNvPr>
          <p:cNvSpPr/>
          <p:nvPr/>
        </p:nvSpPr>
        <p:spPr>
          <a:xfrm>
            <a:off x="5660951" y="6299550"/>
            <a:ext cx="1028607" cy="400110"/>
          </a:xfrm>
          <a:prstGeom prst="rect">
            <a:avLst/>
          </a:prstGeom>
          <a:noFill/>
        </p:spPr>
        <p:txBody>
          <a:bodyPr wrap="square">
            <a:spAutoFit/>
          </a:bodyPr>
          <a:lstStyle/>
          <a:p>
            <a:r>
              <a:rPr lang="ja-JP" altLang="en-US" sz="1000" dirty="0">
                <a:solidFill>
                  <a:srgbClr val="0070C0"/>
                </a:solidFill>
                <a:latin typeface="+mn-ea"/>
              </a:rPr>
              <a:t>マニュアル</a:t>
            </a:r>
            <a:endParaRPr lang="en-US" altLang="ja-JP" sz="1000" dirty="0">
              <a:solidFill>
                <a:srgbClr val="0070C0"/>
              </a:solidFill>
              <a:latin typeface="+mn-ea"/>
            </a:endParaRPr>
          </a:p>
          <a:p>
            <a:r>
              <a:rPr lang="ja-JP" altLang="en-US" sz="1000" dirty="0">
                <a:solidFill>
                  <a:srgbClr val="0070C0"/>
                </a:solidFill>
                <a:latin typeface="+mn-ea"/>
              </a:rPr>
              <a:t>ダウンロード</a:t>
            </a:r>
            <a:endParaRPr lang="en-US" altLang="ja-JP" sz="1000" dirty="0">
              <a:solidFill>
                <a:srgbClr val="0070C0"/>
              </a:solidFill>
              <a:latin typeface="+mn-ea"/>
            </a:endParaRPr>
          </a:p>
        </p:txBody>
      </p:sp>
      <p:pic>
        <p:nvPicPr>
          <p:cNvPr id="17" name="図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19374" y="5688888"/>
            <a:ext cx="1432972" cy="1334079"/>
          </a:xfrm>
          <a:prstGeom prst="rect">
            <a:avLst/>
          </a:prstGeom>
        </p:spPr>
      </p:pic>
      <p:pic>
        <p:nvPicPr>
          <p:cNvPr id="86" name="図 8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67560" y="5144749"/>
            <a:ext cx="1530642" cy="1044852"/>
          </a:xfrm>
          <a:prstGeom prst="roundRect">
            <a:avLst>
              <a:gd name="adj" fmla="val 30017"/>
            </a:avLst>
          </a:prstGeom>
        </p:spPr>
      </p:pic>
      <p:sp>
        <p:nvSpPr>
          <p:cNvPr id="90" name="フリーフォーム 89"/>
          <p:cNvSpPr/>
          <p:nvPr/>
        </p:nvSpPr>
        <p:spPr>
          <a:xfrm rot="18678143">
            <a:off x="1674325" y="5329610"/>
            <a:ext cx="1740602" cy="2069679"/>
          </a:xfrm>
          <a:custGeom>
            <a:avLst/>
            <a:gdLst>
              <a:gd name="connsiteX0" fmla="*/ 1655008 w 1851762"/>
              <a:gd name="connsiteY0" fmla="*/ 585332 h 1939403"/>
              <a:gd name="connsiteX1" fmla="*/ 1667572 w 1851762"/>
              <a:gd name="connsiteY1" fmla="*/ 896974 h 1939403"/>
              <a:gd name="connsiteX2" fmla="*/ 1793129 w 1851762"/>
              <a:gd name="connsiteY2" fmla="*/ 1374290 h 1939403"/>
              <a:gd name="connsiteX3" fmla="*/ 1766993 w 1851762"/>
              <a:gd name="connsiteY3" fmla="*/ 1633821 h 1939403"/>
              <a:gd name="connsiteX4" fmla="*/ 1562333 w 1851762"/>
              <a:gd name="connsiteY4" fmla="*/ 1706740 h 1939403"/>
              <a:gd name="connsiteX5" fmla="*/ 1424989 w 1851762"/>
              <a:gd name="connsiteY5" fmla="*/ 1900505 h 1939403"/>
              <a:gd name="connsiteX6" fmla="*/ 1170194 w 1851762"/>
              <a:gd name="connsiteY6" fmla="*/ 1855370 h 1939403"/>
              <a:gd name="connsiteX7" fmla="*/ 1164977 w 1851762"/>
              <a:gd name="connsiteY7" fmla="*/ 1856636 h 1939403"/>
              <a:gd name="connsiteX8" fmla="*/ 887516 w 1851762"/>
              <a:gd name="connsiteY8" fmla="*/ 1936646 h 1939403"/>
              <a:gd name="connsiteX9" fmla="*/ 639761 w 1851762"/>
              <a:gd name="connsiteY9" fmla="*/ 1652980 h 1939403"/>
              <a:gd name="connsiteX10" fmla="*/ 639624 w 1851762"/>
              <a:gd name="connsiteY10" fmla="*/ 1652981 h 1939403"/>
              <a:gd name="connsiteX11" fmla="*/ 576567 w 1851762"/>
              <a:gd name="connsiteY11" fmla="*/ 1653209 h 1939403"/>
              <a:gd name="connsiteX12" fmla="*/ 388343 w 1851762"/>
              <a:gd name="connsiteY12" fmla="*/ 1367971 h 1939403"/>
              <a:gd name="connsiteX13" fmla="*/ 385003 w 1851762"/>
              <a:gd name="connsiteY13" fmla="*/ 1368055 h 1939403"/>
              <a:gd name="connsiteX14" fmla="*/ 336481 w 1851762"/>
              <a:gd name="connsiteY14" fmla="*/ 1369275 h 1939403"/>
              <a:gd name="connsiteX15" fmla="*/ 209404 w 1851762"/>
              <a:gd name="connsiteY15" fmla="*/ 1306356 h 1939403"/>
              <a:gd name="connsiteX16" fmla="*/ 171083 w 1851762"/>
              <a:gd name="connsiteY16" fmla="*/ 1160507 h 1939403"/>
              <a:gd name="connsiteX17" fmla="*/ 186825 w 1851762"/>
              <a:gd name="connsiteY17" fmla="*/ 1110707 h 1939403"/>
              <a:gd name="connsiteX18" fmla="*/ 187798 w 1851762"/>
              <a:gd name="connsiteY18" fmla="*/ 1107629 h 1939403"/>
              <a:gd name="connsiteX19" fmla="*/ 19283 w 1851762"/>
              <a:gd name="connsiteY19" fmla="*/ 996895 h 1939403"/>
              <a:gd name="connsiteX20" fmla="*/ 818 w 1851762"/>
              <a:gd name="connsiteY20" fmla="*/ 929656 h 1939403"/>
              <a:gd name="connsiteX21" fmla="*/ 90545 w 1851762"/>
              <a:gd name="connsiteY21" fmla="*/ 726723 h 1939403"/>
              <a:gd name="connsiteX22" fmla="*/ 90463 w 1851762"/>
              <a:gd name="connsiteY22" fmla="*/ 725966 h 1939403"/>
              <a:gd name="connsiteX23" fmla="*/ 84158 w 1851762"/>
              <a:gd name="connsiteY23" fmla="*/ 667173 h 1939403"/>
              <a:gd name="connsiteX24" fmla="*/ 157014 w 1851762"/>
              <a:gd name="connsiteY24" fmla="*/ 496011 h 1939403"/>
              <a:gd name="connsiteX25" fmla="*/ 324571 w 1851762"/>
              <a:gd name="connsiteY25" fmla="*/ 402212 h 1939403"/>
              <a:gd name="connsiteX26" fmla="*/ 547325 w 1851762"/>
              <a:gd name="connsiteY26" fmla="*/ 204034 h 1939403"/>
              <a:gd name="connsiteX27" fmla="*/ 630477 w 1851762"/>
              <a:gd name="connsiteY27" fmla="*/ 187242 h 1939403"/>
              <a:gd name="connsiteX28" fmla="*/ 630145 w 1851762"/>
              <a:gd name="connsiteY28" fmla="*/ 184250 h 1939403"/>
              <a:gd name="connsiteX29" fmla="*/ 832780 w 1851762"/>
              <a:gd name="connsiteY29" fmla="*/ 0 h 1939403"/>
              <a:gd name="connsiteX30" fmla="*/ 727582 w 1851762"/>
              <a:gd name="connsiteY30" fmla="*/ 184250 h 1939403"/>
              <a:gd name="connsiteX31" fmla="*/ 728411 w 1851762"/>
              <a:gd name="connsiteY31" fmla="*/ 190475 h 1939403"/>
              <a:gd name="connsiteX32" fmla="*/ 740953 w 1851762"/>
              <a:gd name="connsiteY32" fmla="*/ 191441 h 1939403"/>
              <a:gd name="connsiteX33" fmla="*/ 896037 w 1851762"/>
              <a:gd name="connsiteY33" fmla="*/ 282320 h 1939403"/>
              <a:gd name="connsiteX34" fmla="*/ 1130221 w 1851762"/>
              <a:gd name="connsiteY34" fmla="*/ 243575 h 1939403"/>
              <a:gd name="connsiteX35" fmla="*/ 1310825 w 1851762"/>
              <a:gd name="connsiteY35" fmla="*/ 488229 h 1939403"/>
              <a:gd name="connsiteX36" fmla="*/ 1624004 w 1851762"/>
              <a:gd name="connsiteY36" fmla="*/ 550642 h 1939403"/>
              <a:gd name="connsiteX37" fmla="*/ 1655008 w 1851762"/>
              <a:gd name="connsiteY37" fmla="*/ 585332 h 193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51762" h="1939403">
                <a:moveTo>
                  <a:pt x="1655008" y="585332"/>
                </a:moveTo>
                <a:cubicBezTo>
                  <a:pt x="1719107" y="671321"/>
                  <a:pt x="1725221" y="790444"/>
                  <a:pt x="1667572" y="896974"/>
                </a:cubicBezTo>
                <a:cubicBezTo>
                  <a:pt x="1850101" y="977932"/>
                  <a:pt x="1906756" y="1193242"/>
                  <a:pt x="1793129" y="1374290"/>
                </a:cubicBezTo>
                <a:cubicBezTo>
                  <a:pt x="1852652" y="1447641"/>
                  <a:pt x="1841613" y="1557384"/>
                  <a:pt x="1766993" y="1633821"/>
                </a:cubicBezTo>
                <a:cubicBezTo>
                  <a:pt x="1713018" y="1689143"/>
                  <a:pt x="1635238" y="1716865"/>
                  <a:pt x="1562333" y="1706740"/>
                </a:cubicBezTo>
                <a:cubicBezTo>
                  <a:pt x="1558689" y="1786489"/>
                  <a:pt x="1504732" y="1862608"/>
                  <a:pt x="1424989" y="1900505"/>
                </a:cubicBezTo>
                <a:cubicBezTo>
                  <a:pt x="1331611" y="1944860"/>
                  <a:pt x="1225814" y="1926124"/>
                  <a:pt x="1170194" y="1855370"/>
                </a:cubicBezTo>
                <a:cubicBezTo>
                  <a:pt x="1168453" y="1855811"/>
                  <a:pt x="1166719" y="1856195"/>
                  <a:pt x="1164977" y="1856636"/>
                </a:cubicBezTo>
                <a:cubicBezTo>
                  <a:pt x="1084823" y="1919640"/>
                  <a:pt x="983096" y="1948960"/>
                  <a:pt x="887516" y="1936646"/>
                </a:cubicBezTo>
                <a:cubicBezTo>
                  <a:pt x="736535" y="1917166"/>
                  <a:pt x="633430" y="1799077"/>
                  <a:pt x="639761" y="1652980"/>
                </a:cubicBezTo>
                <a:lnTo>
                  <a:pt x="639624" y="1652981"/>
                </a:lnTo>
                <a:lnTo>
                  <a:pt x="576567" y="1653209"/>
                </a:lnTo>
                <a:cubicBezTo>
                  <a:pt x="435664" y="1637211"/>
                  <a:pt x="344646" y="1510069"/>
                  <a:pt x="388343" y="1367971"/>
                </a:cubicBezTo>
                <a:lnTo>
                  <a:pt x="385003" y="1368055"/>
                </a:lnTo>
                <a:lnTo>
                  <a:pt x="336481" y="1369275"/>
                </a:lnTo>
                <a:cubicBezTo>
                  <a:pt x="285973" y="1364662"/>
                  <a:pt x="240546" y="1342642"/>
                  <a:pt x="209404" y="1306356"/>
                </a:cubicBezTo>
                <a:cubicBezTo>
                  <a:pt x="175119" y="1266423"/>
                  <a:pt x="161891" y="1213691"/>
                  <a:pt x="171083" y="1160507"/>
                </a:cubicBezTo>
                <a:lnTo>
                  <a:pt x="186825" y="1110707"/>
                </a:lnTo>
                <a:lnTo>
                  <a:pt x="187798" y="1107629"/>
                </a:lnTo>
                <a:cubicBezTo>
                  <a:pt x="110990" y="1100743"/>
                  <a:pt x="49086" y="1058371"/>
                  <a:pt x="19283" y="996895"/>
                </a:cubicBezTo>
                <a:cubicBezTo>
                  <a:pt x="9349" y="976402"/>
                  <a:pt x="2982" y="953787"/>
                  <a:pt x="818" y="929656"/>
                </a:cubicBezTo>
                <a:cubicBezTo>
                  <a:pt x="-5785" y="856112"/>
                  <a:pt x="27886" y="779926"/>
                  <a:pt x="90545" y="726723"/>
                </a:cubicBezTo>
                <a:lnTo>
                  <a:pt x="90463" y="725966"/>
                </a:lnTo>
                <a:lnTo>
                  <a:pt x="84158" y="667173"/>
                </a:lnTo>
                <a:cubicBezTo>
                  <a:pt x="85831" y="606881"/>
                  <a:pt x="111288" y="545725"/>
                  <a:pt x="157014" y="496011"/>
                </a:cubicBezTo>
                <a:cubicBezTo>
                  <a:pt x="201256" y="447878"/>
                  <a:pt x="260848" y="414501"/>
                  <a:pt x="324571" y="402212"/>
                </a:cubicBezTo>
                <a:cubicBezTo>
                  <a:pt x="366620" y="311103"/>
                  <a:pt x="448679" y="238114"/>
                  <a:pt x="547325" y="204034"/>
                </a:cubicBezTo>
                <a:lnTo>
                  <a:pt x="630477" y="187242"/>
                </a:lnTo>
                <a:lnTo>
                  <a:pt x="630145" y="184250"/>
                </a:lnTo>
                <a:cubicBezTo>
                  <a:pt x="630145" y="82492"/>
                  <a:pt x="720868" y="0"/>
                  <a:pt x="832780" y="0"/>
                </a:cubicBezTo>
                <a:cubicBezTo>
                  <a:pt x="766827" y="42190"/>
                  <a:pt x="727582" y="110926"/>
                  <a:pt x="727582" y="184250"/>
                </a:cubicBezTo>
                <a:lnTo>
                  <a:pt x="728411" y="190475"/>
                </a:lnTo>
                <a:lnTo>
                  <a:pt x="740953" y="191441"/>
                </a:lnTo>
                <a:cubicBezTo>
                  <a:pt x="801770" y="205094"/>
                  <a:pt x="856162" y="235993"/>
                  <a:pt x="896037" y="282320"/>
                </a:cubicBezTo>
                <a:cubicBezTo>
                  <a:pt x="968540" y="238724"/>
                  <a:pt x="1053934" y="224618"/>
                  <a:pt x="1130221" y="243575"/>
                </a:cubicBezTo>
                <a:cubicBezTo>
                  <a:pt x="1246141" y="272372"/>
                  <a:pt x="1319321" y="371528"/>
                  <a:pt x="1310825" y="488229"/>
                </a:cubicBezTo>
                <a:cubicBezTo>
                  <a:pt x="1426650" y="453570"/>
                  <a:pt x="1545882" y="477335"/>
                  <a:pt x="1624004" y="550642"/>
                </a:cubicBezTo>
                <a:cubicBezTo>
                  <a:pt x="1635511" y="561440"/>
                  <a:pt x="1645851" y="573048"/>
                  <a:pt x="1655008" y="585332"/>
                </a:cubicBezTo>
                <a:close/>
              </a:path>
            </a:pathLst>
          </a:custGeom>
          <a:solidFill>
            <a:schemeClr val="accent5">
              <a:lumMod val="20000"/>
              <a:lumOff val="8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87" name="グループ化 86"/>
          <p:cNvGrpSpPr/>
          <p:nvPr/>
        </p:nvGrpSpPr>
        <p:grpSpPr>
          <a:xfrm>
            <a:off x="1873021" y="5657405"/>
            <a:ext cx="1490460" cy="1178263"/>
            <a:chOff x="744739" y="5151417"/>
            <a:chExt cx="2292937" cy="1704039"/>
          </a:xfrm>
        </p:grpSpPr>
        <p:sp>
          <p:nvSpPr>
            <p:cNvPr id="42" name="フリーフォーム 41"/>
            <p:cNvSpPr/>
            <p:nvPr/>
          </p:nvSpPr>
          <p:spPr>
            <a:xfrm rot="10800000">
              <a:off x="1736845" y="5151417"/>
              <a:ext cx="291233" cy="408256"/>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5" name="フリーフォーム 44"/>
            <p:cNvSpPr/>
            <p:nvPr/>
          </p:nvSpPr>
          <p:spPr>
            <a:xfrm rot="10800000">
              <a:off x="1201405" y="5593046"/>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7" name="フリーフォーム 46"/>
            <p:cNvSpPr/>
            <p:nvPr/>
          </p:nvSpPr>
          <p:spPr>
            <a:xfrm rot="10800000">
              <a:off x="2351225" y="5593046"/>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フリーフォーム 49"/>
            <p:cNvSpPr/>
            <p:nvPr/>
          </p:nvSpPr>
          <p:spPr>
            <a:xfrm rot="10800000">
              <a:off x="869461" y="6083932"/>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フリーフォーム 50"/>
            <p:cNvSpPr/>
            <p:nvPr/>
          </p:nvSpPr>
          <p:spPr>
            <a:xfrm rot="10800000">
              <a:off x="1493818" y="6092115"/>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フリーフォーム 51"/>
            <p:cNvSpPr/>
            <p:nvPr/>
          </p:nvSpPr>
          <p:spPr>
            <a:xfrm rot="10800000">
              <a:off x="2699195" y="6092115"/>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 name="フリーフォーム 52"/>
            <p:cNvSpPr/>
            <p:nvPr/>
          </p:nvSpPr>
          <p:spPr>
            <a:xfrm rot="10800000">
              <a:off x="2027948" y="6092115"/>
              <a:ext cx="187560"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4" name="フリーフォーム 63"/>
            <p:cNvSpPr/>
            <p:nvPr/>
          </p:nvSpPr>
          <p:spPr>
            <a:xfrm rot="10800000">
              <a:off x="744739" y="6663732"/>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5" name="フリーフォーム 64"/>
            <p:cNvSpPr/>
            <p:nvPr/>
          </p:nvSpPr>
          <p:spPr>
            <a:xfrm rot="10800000">
              <a:off x="1399576" y="667191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6" name="フリーフォーム 65"/>
            <p:cNvSpPr/>
            <p:nvPr/>
          </p:nvSpPr>
          <p:spPr>
            <a:xfrm rot="10800000">
              <a:off x="2604953" y="667191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7" name="フリーフォーム 66"/>
            <p:cNvSpPr/>
            <p:nvPr/>
          </p:nvSpPr>
          <p:spPr>
            <a:xfrm rot="10800000">
              <a:off x="1985098" y="6661824"/>
              <a:ext cx="106364"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8" name="フリーフォーム 67"/>
            <p:cNvSpPr/>
            <p:nvPr/>
          </p:nvSpPr>
          <p:spPr>
            <a:xfrm rot="10800000">
              <a:off x="1038785" y="6653572"/>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9" name="フリーフォーム 68"/>
            <p:cNvSpPr/>
            <p:nvPr/>
          </p:nvSpPr>
          <p:spPr>
            <a:xfrm rot="10800000">
              <a:off x="1663142" y="666175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0" name="フリーフォーム 69"/>
            <p:cNvSpPr/>
            <p:nvPr/>
          </p:nvSpPr>
          <p:spPr>
            <a:xfrm rot="10800000">
              <a:off x="2920834" y="666175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3" name="直線矢印コネクタ 32"/>
            <p:cNvCxnSpPr/>
            <p:nvPr/>
          </p:nvCxnSpPr>
          <p:spPr>
            <a:xfrm flipH="1">
              <a:off x="1493819" y="5559673"/>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a:off x="1127913" y="598135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H="1">
              <a:off x="823480" y="6461186"/>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2113010" y="5542067"/>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2488606" y="597150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26610"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1320710" y="597150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2256242" y="598135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2155912" y="6465687"/>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1603832"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1018918"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a:off x="1466253" y="6473041"/>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2003544" y="6479598"/>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H="1">
              <a:off x="2653502" y="6462881"/>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2" name="正方形/長方形 91"/>
          <p:cNvSpPr/>
          <p:nvPr/>
        </p:nvSpPr>
        <p:spPr>
          <a:xfrm>
            <a:off x="1978010" y="5132764"/>
            <a:ext cx="1363095" cy="400110"/>
          </a:xfrm>
          <a:prstGeom prst="rect">
            <a:avLst/>
          </a:prstGeom>
        </p:spPr>
        <p:txBody>
          <a:bodyPr wrap="square">
            <a:spAutoFit/>
          </a:bodyPr>
          <a:lstStyle/>
          <a:p>
            <a:r>
              <a:rPr lang="ja-JP" altLang="en-US" sz="1000" dirty="0">
                <a:latin typeface="+mn-ea"/>
              </a:rPr>
              <a:t>どんどん紹介して</a:t>
            </a:r>
            <a:endParaRPr lang="en-US" altLang="ja-JP" sz="1000" dirty="0">
              <a:latin typeface="+mn-ea"/>
            </a:endParaRPr>
          </a:p>
          <a:p>
            <a:r>
              <a:rPr lang="ja-JP" altLang="en-US" sz="1000" dirty="0">
                <a:latin typeface="+mn-ea"/>
              </a:rPr>
              <a:t>ガッツリ稼ごう！</a:t>
            </a:r>
            <a:endParaRPr lang="en-US" altLang="ja-JP" sz="1000" dirty="0">
              <a:latin typeface="+mn-ea"/>
            </a:endParaRPr>
          </a:p>
        </p:txBody>
      </p:sp>
      <p:sp>
        <p:nvSpPr>
          <p:cNvPr id="93" name="フリーフォーム 92"/>
          <p:cNvSpPr/>
          <p:nvPr/>
        </p:nvSpPr>
        <p:spPr>
          <a:xfrm rot="10800000">
            <a:off x="2865914" y="6701733"/>
            <a:ext cx="75950" cy="126910"/>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95" name="直線コネクタ 94"/>
          <p:cNvCxnSpPr/>
          <p:nvPr/>
        </p:nvCxnSpPr>
        <p:spPr>
          <a:xfrm flipV="1">
            <a:off x="1989421" y="5068520"/>
            <a:ext cx="257994" cy="1203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2076375" y="5485743"/>
            <a:ext cx="655518" cy="474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楕円 5"/>
          <p:cNvSpPr/>
          <p:nvPr/>
        </p:nvSpPr>
        <p:spPr>
          <a:xfrm>
            <a:off x="5890624" y="1270481"/>
            <a:ext cx="742684"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8</a:t>
            </a:r>
            <a:r>
              <a:rPr lang="ja-JP" altLang="en-US" sz="2000" b="0" cap="none" spc="0" dirty="0">
                <a:ln w="0"/>
                <a:solidFill>
                  <a:schemeClr val="bg1"/>
                </a:solidFill>
              </a:rPr>
              <a:t>日</a:t>
            </a:r>
          </a:p>
        </p:txBody>
      </p:sp>
      <p:sp>
        <p:nvSpPr>
          <p:cNvPr id="88" name="楕円 87"/>
          <p:cNvSpPr/>
          <p:nvPr/>
        </p:nvSpPr>
        <p:spPr>
          <a:xfrm>
            <a:off x="1988597" y="1244292"/>
            <a:ext cx="742684"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8</a:t>
            </a:r>
            <a:r>
              <a:rPr lang="ja-JP" altLang="en-US" sz="2000" b="0" cap="none" spc="0" dirty="0">
                <a:ln w="0"/>
                <a:solidFill>
                  <a:schemeClr val="bg1"/>
                </a:solidFill>
              </a:rPr>
              <a:t>日</a:t>
            </a:r>
          </a:p>
        </p:txBody>
      </p:sp>
      <p:sp>
        <p:nvSpPr>
          <p:cNvPr id="89" name="楕円 88"/>
          <p:cNvSpPr/>
          <p:nvPr/>
        </p:nvSpPr>
        <p:spPr>
          <a:xfrm>
            <a:off x="8507127" y="1259979"/>
            <a:ext cx="742684"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8</a:t>
            </a:r>
            <a:r>
              <a:rPr lang="ja-JP" altLang="en-US" sz="2000" b="0" cap="none" spc="0" dirty="0">
                <a:ln w="0"/>
                <a:solidFill>
                  <a:schemeClr val="bg1"/>
                </a:solidFill>
              </a:rPr>
              <a:t>日</a:t>
            </a:r>
          </a:p>
        </p:txBody>
      </p:sp>
      <p:sp>
        <p:nvSpPr>
          <p:cNvPr id="91" name="楕円 90"/>
          <p:cNvSpPr/>
          <p:nvPr/>
        </p:nvSpPr>
        <p:spPr>
          <a:xfrm>
            <a:off x="2629519" y="4376600"/>
            <a:ext cx="837233"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20</a:t>
            </a:r>
            <a:r>
              <a:rPr lang="ja-JP" altLang="en-US" sz="2000" b="0" cap="none" spc="0" dirty="0">
                <a:ln w="0"/>
                <a:solidFill>
                  <a:schemeClr val="bg1"/>
                </a:solidFill>
              </a:rPr>
              <a:t>日</a:t>
            </a:r>
          </a:p>
        </p:txBody>
      </p:sp>
      <p:sp>
        <p:nvSpPr>
          <p:cNvPr id="94" name="楕円 93"/>
          <p:cNvSpPr/>
          <p:nvPr/>
        </p:nvSpPr>
        <p:spPr>
          <a:xfrm>
            <a:off x="6005883" y="4700182"/>
            <a:ext cx="837233"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20</a:t>
            </a:r>
            <a:r>
              <a:rPr lang="ja-JP" altLang="en-US" sz="2000" b="0" cap="none" spc="0" dirty="0">
                <a:ln w="0"/>
                <a:solidFill>
                  <a:schemeClr val="bg1"/>
                </a:solidFill>
              </a:rPr>
              <a:t>日</a:t>
            </a:r>
          </a:p>
        </p:txBody>
      </p:sp>
      <p:sp>
        <p:nvSpPr>
          <p:cNvPr id="96" name="楕円 95"/>
          <p:cNvSpPr/>
          <p:nvPr/>
        </p:nvSpPr>
        <p:spPr>
          <a:xfrm>
            <a:off x="9352346" y="4700182"/>
            <a:ext cx="742684"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8</a:t>
            </a:r>
            <a:r>
              <a:rPr lang="ja-JP" altLang="en-US" sz="2000" b="0" cap="none" spc="0" dirty="0">
                <a:ln w="0"/>
                <a:solidFill>
                  <a:schemeClr val="bg1"/>
                </a:solidFill>
              </a:rPr>
              <a:t>日</a:t>
            </a:r>
          </a:p>
        </p:txBody>
      </p:sp>
      <p:sp>
        <p:nvSpPr>
          <p:cNvPr id="2" name="正方形/長方形 1">
            <a:extLst>
              <a:ext uri="{FF2B5EF4-FFF2-40B4-BE49-F238E27FC236}">
                <a16:creationId xmlns:a16="http://schemas.microsoft.com/office/drawing/2014/main" id="{83FF12F9-2F05-416B-961E-1591C931C075}"/>
              </a:ext>
            </a:extLst>
          </p:cNvPr>
          <p:cNvSpPr/>
          <p:nvPr/>
        </p:nvSpPr>
        <p:spPr>
          <a:xfrm>
            <a:off x="7317559" y="6567508"/>
            <a:ext cx="2671763" cy="600164"/>
          </a:xfrm>
          <a:prstGeom prst="rect">
            <a:avLst/>
          </a:prstGeom>
          <a:solidFill>
            <a:srgbClr val="FFFFFF">
              <a:alpha val="32157"/>
            </a:srgbClr>
          </a:solidFill>
        </p:spPr>
        <p:txBody>
          <a:bodyPr wrap="square">
            <a:spAutoFit/>
          </a:bodyPr>
          <a:lstStyle/>
          <a:p>
            <a:pPr lvl="0" defTabSz="503972">
              <a:defRPr/>
            </a:pPr>
            <a:r>
              <a:rPr kumimoji="1" lang="ja-JP" altLang="en-US" sz="1100" dirty="0">
                <a:latin typeface="+mn-ea"/>
              </a:rPr>
              <a:t>エステ・美容医療は１か月、その他は２か月を超え、かつ契約金額が５万円を超える契約が対象。</a:t>
            </a:r>
          </a:p>
        </p:txBody>
      </p:sp>
    </p:spTree>
    <p:extLst>
      <p:ext uri="{BB962C8B-B14F-4D97-AF65-F5344CB8AC3E}">
        <p14:creationId xmlns:p14="http://schemas.microsoft.com/office/powerpoint/2010/main" val="34413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5572" y="631125"/>
            <a:ext cx="8029726" cy="523220"/>
          </a:xfrm>
          <a:prstGeom prst="rect">
            <a:avLst/>
          </a:prstGeom>
        </p:spPr>
        <p:txBody>
          <a:bodyPr wrap="squar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クーリング・オフについて</a:t>
            </a:r>
          </a:p>
        </p:txBody>
      </p:sp>
      <p:sp>
        <p:nvSpPr>
          <p:cNvPr id="9" name="テキスト ボックス 8">
            <a:extLst>
              <a:ext uri="{FF2B5EF4-FFF2-40B4-BE49-F238E27FC236}">
                <a16:creationId xmlns:a16="http://schemas.microsoft.com/office/drawing/2014/main" id="{0FFC2398-04FC-AB5B-0445-EF1670992BED}"/>
              </a:ext>
            </a:extLst>
          </p:cNvPr>
          <p:cNvSpPr txBox="1"/>
          <p:nvPr/>
        </p:nvSpPr>
        <p:spPr>
          <a:xfrm>
            <a:off x="563099" y="4637426"/>
            <a:ext cx="9571501" cy="2777683"/>
          </a:xfrm>
          <a:prstGeom prst="rect">
            <a:avLst/>
          </a:prstGeom>
          <a:solidFill>
            <a:srgbClr val="DEEEE9"/>
          </a:solidFill>
          <a:ln w="6350">
            <a:noFill/>
            <a:prstDash val="sysDash"/>
          </a:ln>
        </p:spPr>
        <p:txBody>
          <a:bodyPr wrap="square" rtlCol="0">
            <a:spAutoFit/>
          </a:bodyPr>
          <a:lstStyle/>
          <a:p>
            <a:r>
              <a:rPr kumimoji="1" lang="ja-JP" altLang="en-US" sz="2400" b="1" dirty="0">
                <a:latin typeface="+mn-ea"/>
              </a:rPr>
              <a:t>クーリング・オフできないもの</a:t>
            </a:r>
            <a:endParaRPr kumimoji="1" lang="en-US" altLang="ja-JP" sz="2400" b="1" dirty="0">
              <a:latin typeface="+mn-ea"/>
            </a:endParaRPr>
          </a:p>
          <a:p>
            <a:pPr marL="285750" indent="-285750" defTabSz="914123">
              <a:lnSpc>
                <a:spcPct val="120000"/>
              </a:lnSpc>
              <a:buFont typeface="Arial" panose="020B0604020202020204" pitchFamily="34" charset="0"/>
              <a:buChar char="•"/>
              <a:defRPr/>
            </a:pPr>
            <a:r>
              <a:rPr lang="ja-JP" altLang="en-US" sz="1400" dirty="0">
                <a:latin typeface="+mn-ea"/>
              </a:rPr>
              <a:t>自分の意思で店舗に出向いての契約</a:t>
            </a:r>
            <a:br>
              <a:rPr lang="en-US" altLang="ja-JP" sz="1400" dirty="0">
                <a:latin typeface="+mn-ea"/>
              </a:rPr>
            </a:br>
            <a:r>
              <a:rPr lang="en-US" altLang="ja-JP" sz="1400" dirty="0">
                <a:latin typeface="+mn-ea"/>
              </a:rPr>
              <a:t>  </a:t>
            </a:r>
            <a:r>
              <a:rPr lang="ja-JP" altLang="en-US" sz="1400" dirty="0">
                <a:latin typeface="+mn-ea"/>
              </a:rPr>
              <a:t>（ただし「特定継続的役務提供」「連鎖販売取引」「業務提供誘引販売取引」を除く）</a:t>
            </a:r>
            <a:endParaRPr lang="en-US" altLang="ja-JP" sz="1400" dirty="0">
              <a:latin typeface="+mn-ea"/>
            </a:endParaRPr>
          </a:p>
          <a:p>
            <a:pPr marL="285750" indent="-285750" defTabSz="914123">
              <a:lnSpc>
                <a:spcPct val="120000"/>
              </a:lnSpc>
              <a:buFont typeface="Arial" panose="020B0604020202020204" pitchFamily="34" charset="0"/>
              <a:buChar char="•"/>
              <a:defRPr/>
            </a:pPr>
            <a:r>
              <a:rPr lang="ja-JP" altLang="en-US" sz="1400" dirty="0">
                <a:latin typeface="+mn-ea"/>
              </a:rPr>
              <a:t>通信販売　</a:t>
            </a:r>
            <a:r>
              <a:rPr lang="en-US" altLang="ja-JP" sz="1400" dirty="0">
                <a:latin typeface="+mn-ea"/>
              </a:rPr>
              <a:t>※</a:t>
            </a:r>
            <a:r>
              <a:rPr lang="ja-JP" altLang="en-US" sz="1400" dirty="0">
                <a:latin typeface="+mn-ea"/>
              </a:rPr>
              <a:t>一部「電話勧誘販売」に該当するケースもあります。</a:t>
            </a:r>
            <a:endParaRPr lang="en-US" altLang="ja-JP" sz="1400" dirty="0">
              <a:latin typeface="+mn-ea"/>
            </a:endParaRPr>
          </a:p>
          <a:p>
            <a:pPr marL="285750" indent="-285750" defTabSz="914123">
              <a:lnSpc>
                <a:spcPct val="120000"/>
              </a:lnSpc>
              <a:buFont typeface="Arial" panose="020B0604020202020204" pitchFamily="34" charset="0"/>
              <a:buChar char="•"/>
              <a:defRPr/>
            </a:pPr>
            <a:r>
              <a:rPr lang="ja-JP" altLang="en-US" sz="1400" dirty="0">
                <a:latin typeface="+mn-ea"/>
              </a:rPr>
              <a:t>営業のための契約（ただし「連鎖販売取引」「業務提供誘引販売取引」を除く）</a:t>
            </a:r>
            <a:endParaRPr lang="en-US" altLang="ja-JP" sz="1400" dirty="0">
              <a:latin typeface="+mn-ea"/>
            </a:endParaRPr>
          </a:p>
          <a:p>
            <a:pPr marL="285750" indent="-285750" defTabSz="914123">
              <a:lnSpc>
                <a:spcPct val="120000"/>
              </a:lnSpc>
              <a:buFont typeface="Arial" panose="020B0604020202020204" pitchFamily="34" charset="0"/>
              <a:buChar char="•"/>
              <a:defRPr/>
            </a:pPr>
            <a:r>
              <a:rPr lang="ja-JP" altLang="en-US" sz="1400" dirty="0">
                <a:latin typeface="+mn-ea"/>
              </a:rPr>
              <a:t>政令指定の消耗品を自分の意思で使用・消費したとき（ただし、書面にその旨記載されている場合）</a:t>
            </a:r>
            <a:endParaRPr lang="en-US" altLang="ja-JP" sz="1400" dirty="0">
              <a:latin typeface="+mn-ea"/>
            </a:endParaRPr>
          </a:p>
          <a:p>
            <a:pPr marL="285750" indent="-285750" defTabSz="914123">
              <a:lnSpc>
                <a:spcPct val="120000"/>
              </a:lnSpc>
              <a:buFont typeface="Arial" panose="020B0604020202020204" pitchFamily="34" charset="0"/>
              <a:buChar char="•"/>
              <a:defRPr/>
            </a:pPr>
            <a:r>
              <a:rPr lang="ja-JP" altLang="en-US" sz="1400" dirty="0">
                <a:latin typeface="+mn-ea"/>
              </a:rPr>
              <a:t>自動車、自動車リース、葬儀等のクーリング・オフになじまない取引</a:t>
            </a:r>
            <a:endParaRPr lang="en-US" altLang="ja-JP" sz="1400" dirty="0">
              <a:latin typeface="+mn-ea"/>
            </a:endParaRPr>
          </a:p>
          <a:p>
            <a:pPr marL="285750" indent="-285750" defTabSz="914123">
              <a:lnSpc>
                <a:spcPct val="120000"/>
              </a:lnSpc>
              <a:buFont typeface="Arial" panose="020B0604020202020204" pitchFamily="34" charset="0"/>
              <a:buChar char="•"/>
              <a:defRPr/>
            </a:pPr>
            <a:r>
              <a:rPr lang="en-US" altLang="ja-JP" sz="1400" dirty="0">
                <a:latin typeface="+mn-ea"/>
              </a:rPr>
              <a:t>3,000</a:t>
            </a:r>
            <a:r>
              <a:rPr lang="ja-JP" altLang="en-US" sz="1400" dirty="0">
                <a:latin typeface="+mn-ea"/>
              </a:rPr>
              <a:t>円未満の現金取引</a:t>
            </a:r>
            <a:endParaRPr lang="en-US" altLang="ja-JP" sz="1400" dirty="0">
              <a:latin typeface="+mn-ea"/>
            </a:endParaRPr>
          </a:p>
          <a:p>
            <a:pPr marL="285750" indent="-285750" defTabSz="914123">
              <a:lnSpc>
                <a:spcPct val="120000"/>
              </a:lnSpc>
              <a:buFont typeface="Arial" panose="020B0604020202020204" pitchFamily="34" charset="0"/>
              <a:buChar char="•"/>
              <a:defRPr/>
            </a:pPr>
            <a:r>
              <a:rPr lang="ja-JP" altLang="en-US" sz="1400" dirty="0">
                <a:latin typeface="+mn-ea"/>
              </a:rPr>
              <a:t>「訪問購入」で、政令で定められたもの（自動車・家庭用電気機械器具・家具・書籍等）</a:t>
            </a:r>
            <a:endParaRPr lang="en-US" altLang="ja-JP" sz="1400" dirty="0">
              <a:latin typeface="+mn-ea"/>
            </a:endParaRPr>
          </a:p>
          <a:p>
            <a:pPr marL="285750" indent="-285750" defTabSz="914123">
              <a:lnSpc>
                <a:spcPct val="120000"/>
              </a:lnSpc>
              <a:buFont typeface="Arial" panose="020B0604020202020204" pitchFamily="34" charset="0"/>
              <a:buChar char="•"/>
              <a:defRPr/>
            </a:pPr>
            <a:r>
              <a:rPr lang="ja-JP" altLang="en-US" sz="1400" dirty="0">
                <a:latin typeface="+mn-ea"/>
              </a:rPr>
              <a:t>特定商取引法以外の法律の規定が適用できるケース</a:t>
            </a:r>
          </a:p>
        </p:txBody>
      </p:sp>
      <p:sp>
        <p:nvSpPr>
          <p:cNvPr id="10" name="テキスト ボックス 9">
            <a:extLst>
              <a:ext uri="{FF2B5EF4-FFF2-40B4-BE49-F238E27FC236}">
                <a16:creationId xmlns:a16="http://schemas.microsoft.com/office/drawing/2014/main" id="{203C09DD-1A8D-D9F8-FC8D-D0CD704BF21D}"/>
              </a:ext>
            </a:extLst>
          </p:cNvPr>
          <p:cNvSpPr txBox="1"/>
          <p:nvPr/>
        </p:nvSpPr>
        <p:spPr>
          <a:xfrm>
            <a:off x="563099" y="1154345"/>
            <a:ext cx="9606137" cy="1743554"/>
          </a:xfrm>
          <a:prstGeom prst="rect">
            <a:avLst/>
          </a:prstGeom>
          <a:solidFill>
            <a:srgbClr val="DEEEE9"/>
          </a:solidFill>
        </p:spPr>
        <p:txBody>
          <a:bodyPr wrap="square" rtlCol="0">
            <a:spAutoFit/>
          </a:bodyPr>
          <a:lstStyle/>
          <a:p>
            <a:r>
              <a:rPr kumimoji="1" lang="ja-JP" altLang="en-US" sz="2400" b="1" dirty="0">
                <a:latin typeface="+mn-ea"/>
              </a:rPr>
              <a:t>適用期間について</a:t>
            </a:r>
            <a:endParaRPr kumimoji="1" lang="en-US" altLang="ja-JP" sz="1100" b="1" dirty="0">
              <a:latin typeface="+mn-ea"/>
            </a:endParaRPr>
          </a:p>
          <a:p>
            <a:pPr marL="171450" indent="-171450">
              <a:lnSpc>
                <a:spcPct val="120000"/>
              </a:lnSpc>
              <a:buFont typeface="Wingdings" panose="05000000000000000000" pitchFamily="2" charset="2"/>
              <a:buChar char="u"/>
            </a:pPr>
            <a:r>
              <a:rPr kumimoji="1" lang="ja-JP" altLang="en-US" sz="1400" dirty="0">
                <a:latin typeface="+mn-ea"/>
              </a:rPr>
              <a:t>「買った日・契約した日」ではなく、契約書又は申込書面（以下、法定書面）を受け取った日が起算日です。</a:t>
            </a:r>
            <a:r>
              <a:rPr lang="ja-JP" altLang="en-US" sz="1400" dirty="0">
                <a:latin typeface="+mn-ea"/>
              </a:rPr>
              <a:t>連鎖販売取引については、「法定書面を受け取った日」または「商品の引渡し日」のいずれか遅い日が起算日です。</a:t>
            </a:r>
            <a:endParaRPr kumimoji="1" lang="en-US" altLang="ja-JP" sz="1400" dirty="0">
              <a:latin typeface="+mn-ea"/>
            </a:endParaRPr>
          </a:p>
          <a:p>
            <a:pPr marL="171450" indent="-171450">
              <a:lnSpc>
                <a:spcPct val="120000"/>
              </a:lnSpc>
              <a:buFont typeface="Wingdings" panose="05000000000000000000" pitchFamily="2" charset="2"/>
              <a:buChar char="u"/>
            </a:pPr>
            <a:r>
              <a:rPr kumimoji="1" lang="ja-JP" altLang="en-US" sz="1400" dirty="0">
                <a:latin typeface="+mn-ea"/>
              </a:rPr>
              <a:t>通知を発送したときに効力が生じます。</a:t>
            </a:r>
            <a:endParaRPr kumimoji="1" lang="en-US" altLang="ja-JP" sz="1400" dirty="0">
              <a:latin typeface="+mn-ea"/>
            </a:endParaRPr>
          </a:p>
          <a:p>
            <a:pPr marL="171450" indent="-171450">
              <a:lnSpc>
                <a:spcPct val="120000"/>
              </a:lnSpc>
              <a:buFont typeface="Wingdings" panose="05000000000000000000" pitchFamily="2" charset="2"/>
              <a:buChar char="u"/>
            </a:pPr>
            <a:r>
              <a:rPr kumimoji="1" lang="ja-JP" altLang="en-US" sz="1400" dirty="0">
                <a:latin typeface="+mn-ea"/>
              </a:rPr>
              <a:t>書面を交付されなかった、書面に不備があった、事業者の嘘や脅しでク・オフを妨害された場合は、改めて書面を受領した日から起算します。</a:t>
            </a:r>
            <a:endParaRPr kumimoji="1" lang="en-US" altLang="ja-JP" sz="1100" dirty="0">
              <a:latin typeface="+mn-ea"/>
            </a:endParaRPr>
          </a:p>
        </p:txBody>
      </p:sp>
      <p:sp>
        <p:nvSpPr>
          <p:cNvPr id="11" name="テキスト ボックス 10">
            <a:extLst>
              <a:ext uri="{FF2B5EF4-FFF2-40B4-BE49-F238E27FC236}">
                <a16:creationId xmlns:a16="http://schemas.microsoft.com/office/drawing/2014/main" id="{CB49196B-FE65-2671-7D27-C6E4A1458FE2}"/>
              </a:ext>
            </a:extLst>
          </p:cNvPr>
          <p:cNvSpPr txBox="1"/>
          <p:nvPr/>
        </p:nvSpPr>
        <p:spPr>
          <a:xfrm>
            <a:off x="563098" y="3026362"/>
            <a:ext cx="9571502" cy="1485022"/>
          </a:xfrm>
          <a:prstGeom prst="rect">
            <a:avLst/>
          </a:prstGeom>
          <a:solidFill>
            <a:srgbClr val="DEEEE9"/>
          </a:solidFill>
        </p:spPr>
        <p:txBody>
          <a:bodyPr wrap="square" rtlCol="0">
            <a:spAutoFit/>
          </a:bodyPr>
          <a:lstStyle/>
          <a:p>
            <a:r>
              <a:rPr kumimoji="1" lang="ja-JP" altLang="en-US" sz="2400" b="1" dirty="0">
                <a:latin typeface="+mn-ea"/>
              </a:rPr>
              <a:t>クーリング・オフの効果</a:t>
            </a:r>
            <a:endParaRPr kumimoji="1" lang="en-US" altLang="ja-JP" sz="1100" b="1" dirty="0">
              <a:latin typeface="+mn-ea"/>
            </a:endParaRPr>
          </a:p>
          <a:p>
            <a:pPr marL="285750" indent="-285750" defTabSz="914123">
              <a:lnSpc>
                <a:spcPct val="120000"/>
              </a:lnSpc>
              <a:buFont typeface="Wingdings" panose="05000000000000000000" pitchFamily="2" charset="2"/>
              <a:buChar char="n"/>
              <a:defRPr/>
            </a:pPr>
            <a:r>
              <a:rPr lang="ja-JP" altLang="en-US" sz="1400" dirty="0">
                <a:latin typeface="+mn-ea"/>
              </a:rPr>
              <a:t>支払った代金は全額返金されます。</a:t>
            </a:r>
            <a:endParaRPr lang="en-US" altLang="ja-JP" sz="1400" dirty="0">
              <a:latin typeface="+mn-ea"/>
            </a:endParaRPr>
          </a:p>
          <a:p>
            <a:pPr marL="285750" indent="-285750" defTabSz="914123">
              <a:lnSpc>
                <a:spcPct val="120000"/>
              </a:lnSpc>
              <a:buFont typeface="Wingdings" panose="05000000000000000000" pitchFamily="2" charset="2"/>
              <a:buChar char="n"/>
              <a:defRPr/>
            </a:pPr>
            <a:r>
              <a:rPr lang="ja-JP" altLang="en-US" sz="1400" dirty="0">
                <a:latin typeface="+mn-ea"/>
              </a:rPr>
              <a:t>商品を受け取っている場合は、事業者の負担で商品を引き取ってもらえます。また、事業者に原状回復するよう（例えば、施工した所を元に戻すよう）請求できます。</a:t>
            </a:r>
            <a:endParaRPr lang="en-US" altLang="ja-JP" sz="1400" dirty="0">
              <a:latin typeface="+mn-ea"/>
            </a:endParaRPr>
          </a:p>
          <a:p>
            <a:pPr marL="285750" indent="-285750" defTabSz="914123">
              <a:lnSpc>
                <a:spcPct val="120000"/>
              </a:lnSpc>
              <a:buFont typeface="Wingdings" panose="05000000000000000000" pitchFamily="2" charset="2"/>
              <a:buChar char="n"/>
              <a:defRPr/>
            </a:pPr>
            <a:r>
              <a:rPr lang="ja-JP" altLang="en-US" sz="1400" dirty="0">
                <a:latin typeface="+mn-ea"/>
              </a:rPr>
              <a:t>契約を解除しても、違約金や損害賠償金を支払う必要はありません。</a:t>
            </a:r>
            <a:endParaRPr lang="en-US" altLang="ja-JP" sz="1400" dirty="0">
              <a:latin typeface="+mn-ea"/>
            </a:endParaRPr>
          </a:p>
        </p:txBody>
      </p:sp>
    </p:spTree>
    <p:extLst>
      <p:ext uri="{BB962C8B-B14F-4D97-AF65-F5344CB8AC3E}">
        <p14:creationId xmlns:p14="http://schemas.microsoft.com/office/powerpoint/2010/main" val="374557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フリーフォーム 50"/>
          <p:cNvSpPr/>
          <p:nvPr/>
        </p:nvSpPr>
        <p:spPr>
          <a:xfrm rot="5750489">
            <a:off x="1783493" y="4787584"/>
            <a:ext cx="1474514" cy="4034645"/>
          </a:xfrm>
          <a:custGeom>
            <a:avLst/>
            <a:gdLst>
              <a:gd name="connsiteX0" fmla="*/ 1044 w 1347966"/>
              <a:gd name="connsiteY0" fmla="*/ 1697216 h 2968274"/>
              <a:gd name="connsiteX1" fmla="*/ 121481 w 1347966"/>
              <a:gd name="connsiteY1" fmla="*/ 1363614 h 2968274"/>
              <a:gd name="connsiteX2" fmla="*/ 51001 w 1347966"/>
              <a:gd name="connsiteY2" fmla="*/ 950367 h 2968274"/>
              <a:gd name="connsiteX3" fmla="*/ 198342 w 1347966"/>
              <a:gd name="connsiteY3" fmla="*/ 791322 h 2968274"/>
              <a:gd name="connsiteX4" fmla="*/ 326548 w 1347966"/>
              <a:gd name="connsiteY4" fmla="*/ 410564 h 2968274"/>
              <a:gd name="connsiteX5" fmla="*/ 574884 w 1347966"/>
              <a:gd name="connsiteY5" fmla="*/ 430041 h 2968274"/>
              <a:gd name="connsiteX6" fmla="*/ 644523 w 1347966"/>
              <a:gd name="connsiteY6" fmla="*/ 387647 h 2968274"/>
              <a:gd name="connsiteX7" fmla="*/ 700352 w 1347966"/>
              <a:gd name="connsiteY7" fmla="*/ 386631 h 2968274"/>
              <a:gd name="connsiteX8" fmla="*/ 705415 w 1347966"/>
              <a:gd name="connsiteY8" fmla="*/ 378922 h 2968274"/>
              <a:gd name="connsiteX9" fmla="*/ 765112 w 1347966"/>
              <a:gd name="connsiteY9" fmla="*/ 0 h 2968274"/>
              <a:gd name="connsiteX10" fmla="*/ 926107 w 1347966"/>
              <a:gd name="connsiteY10" fmla="*/ 565135 h 2968274"/>
              <a:gd name="connsiteX11" fmla="*/ 909251 w 1347966"/>
              <a:gd name="connsiteY11" fmla="*/ 565135 h 2968274"/>
              <a:gd name="connsiteX12" fmla="*/ 913319 w 1347966"/>
              <a:gd name="connsiteY12" fmla="*/ 572742 h 2968274"/>
              <a:gd name="connsiteX13" fmla="*/ 913784 w 1347966"/>
              <a:gd name="connsiteY13" fmla="*/ 573613 h 2968274"/>
              <a:gd name="connsiteX14" fmla="*/ 1096373 w 1347966"/>
              <a:gd name="connsiteY14" fmla="*/ 711765 h 2968274"/>
              <a:gd name="connsiteX15" fmla="*/ 1131896 w 1347966"/>
              <a:gd name="connsiteY15" fmla="*/ 798710 h 2968274"/>
              <a:gd name="connsiteX16" fmla="*/ 1118831 w 1347966"/>
              <a:gd name="connsiteY16" fmla="*/ 1059878 h 2968274"/>
              <a:gd name="connsiteX17" fmla="*/ 1121400 w 1347966"/>
              <a:gd name="connsiteY17" fmla="*/ 1062305 h 2968274"/>
              <a:gd name="connsiteX18" fmla="*/ 1162954 w 1347966"/>
              <a:gd name="connsiteY18" fmla="*/ 1101569 h 2968274"/>
              <a:gd name="connsiteX19" fmla="*/ 1240905 w 1347966"/>
              <a:gd name="connsiteY19" fmla="*/ 1288686 h 2968274"/>
              <a:gd name="connsiteX20" fmla="*/ 1217248 w 1347966"/>
              <a:gd name="connsiteY20" fmla="*/ 1463843 h 2968274"/>
              <a:gd name="connsiteX21" fmla="*/ 1191285 w 1347966"/>
              <a:gd name="connsiteY21" fmla="*/ 1504001 h 2968274"/>
              <a:gd name="connsiteX22" fmla="*/ 1189497 w 1347966"/>
              <a:gd name="connsiteY22" fmla="*/ 1506767 h 2968274"/>
              <a:gd name="connsiteX23" fmla="*/ 1283245 w 1347966"/>
              <a:gd name="connsiteY23" fmla="*/ 1969482 h 2968274"/>
              <a:gd name="connsiteX24" fmla="*/ 1250415 w 1347966"/>
              <a:gd name="connsiteY24" fmla="*/ 2023107 h 2968274"/>
              <a:gd name="connsiteX25" fmla="*/ 1250344 w 1347966"/>
              <a:gd name="connsiteY25" fmla="*/ 2023224 h 2968274"/>
              <a:gd name="connsiteX26" fmla="*/ 1312187 w 1347966"/>
              <a:gd name="connsiteY26" fmla="*/ 2535130 h 2968274"/>
              <a:gd name="connsiteX27" fmla="*/ 1114747 w 1347966"/>
              <a:gd name="connsiteY27" fmla="*/ 2687466 h 2968274"/>
              <a:gd name="connsiteX28" fmla="*/ 1111194 w 1347966"/>
              <a:gd name="connsiteY28" fmla="*/ 2690583 h 2968274"/>
              <a:gd name="connsiteX29" fmla="*/ 1009426 w 1347966"/>
              <a:gd name="connsiteY29" fmla="*/ 2956021 h 2968274"/>
              <a:gd name="connsiteX30" fmla="*/ 808309 w 1347966"/>
              <a:gd name="connsiteY30" fmla="*/ 2868251 h 2968274"/>
              <a:gd name="connsiteX31" fmla="*/ 653350 w 1347966"/>
              <a:gd name="connsiteY31" fmla="*/ 2965901 h 2968274"/>
              <a:gd name="connsiteX32" fmla="*/ 465759 w 1347966"/>
              <a:gd name="connsiteY32" fmla="*/ 2713517 h 2968274"/>
              <a:gd name="connsiteX33" fmla="*/ 210725 w 1347966"/>
              <a:gd name="connsiteY33" fmla="*/ 2101024 h 2968274"/>
              <a:gd name="connsiteX34" fmla="*/ 1044 w 1347966"/>
              <a:gd name="connsiteY34" fmla="*/ 1697216 h 296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7966" h="2968274">
                <a:moveTo>
                  <a:pt x="1044" y="1697216"/>
                </a:moveTo>
                <a:cubicBezTo>
                  <a:pt x="-7634" y="1552885"/>
                  <a:pt x="38215" y="1425874"/>
                  <a:pt x="121481" y="1363614"/>
                </a:cubicBezTo>
                <a:cubicBezTo>
                  <a:pt x="38816" y="1247346"/>
                  <a:pt x="10243" y="1079875"/>
                  <a:pt x="51001" y="950367"/>
                </a:cubicBezTo>
                <a:cubicBezTo>
                  <a:pt x="77821" y="865132"/>
                  <a:pt x="131534" y="807114"/>
                  <a:pt x="198342" y="791322"/>
                </a:cubicBezTo>
                <a:cubicBezTo>
                  <a:pt x="177532" y="625122"/>
                  <a:pt x="228204" y="474636"/>
                  <a:pt x="326548" y="410564"/>
                </a:cubicBezTo>
                <a:cubicBezTo>
                  <a:pt x="400522" y="362368"/>
                  <a:pt x="491994" y="369525"/>
                  <a:pt x="574884" y="430041"/>
                </a:cubicBezTo>
                <a:cubicBezTo>
                  <a:pt x="595516" y="409327"/>
                  <a:pt x="619148" y="395075"/>
                  <a:pt x="644523" y="387647"/>
                </a:cubicBezTo>
                <a:lnTo>
                  <a:pt x="700352" y="386631"/>
                </a:lnTo>
                <a:lnTo>
                  <a:pt x="705415" y="378922"/>
                </a:lnTo>
                <a:cubicBezTo>
                  <a:pt x="739181" y="316851"/>
                  <a:pt x="766013" y="222662"/>
                  <a:pt x="765112" y="0"/>
                </a:cubicBezTo>
                <a:cubicBezTo>
                  <a:pt x="818777" y="188378"/>
                  <a:pt x="951689" y="295698"/>
                  <a:pt x="926107" y="565135"/>
                </a:cubicBezTo>
                <a:lnTo>
                  <a:pt x="909251" y="565135"/>
                </a:lnTo>
                <a:lnTo>
                  <a:pt x="913319" y="572742"/>
                </a:lnTo>
                <a:lnTo>
                  <a:pt x="913784" y="573613"/>
                </a:lnTo>
                <a:cubicBezTo>
                  <a:pt x="981934" y="576401"/>
                  <a:pt x="1050475" y="628278"/>
                  <a:pt x="1096373" y="711765"/>
                </a:cubicBezTo>
                <a:cubicBezTo>
                  <a:pt x="1111435" y="739156"/>
                  <a:pt x="1123301" y="768533"/>
                  <a:pt x="1131896" y="798710"/>
                </a:cubicBezTo>
                <a:cubicBezTo>
                  <a:pt x="1157680" y="889242"/>
                  <a:pt x="1154017" y="986975"/>
                  <a:pt x="1118831" y="1059878"/>
                </a:cubicBezTo>
                <a:lnTo>
                  <a:pt x="1121400" y="1062305"/>
                </a:lnTo>
                <a:lnTo>
                  <a:pt x="1162954" y="1101569"/>
                </a:lnTo>
                <a:cubicBezTo>
                  <a:pt x="1203384" y="1150012"/>
                  <a:pt x="1231893" y="1217129"/>
                  <a:pt x="1240905" y="1288686"/>
                </a:cubicBezTo>
                <a:cubicBezTo>
                  <a:pt x="1249102" y="1353699"/>
                  <a:pt x="1240328" y="1415812"/>
                  <a:pt x="1217248" y="1463843"/>
                </a:cubicBezTo>
                <a:lnTo>
                  <a:pt x="1191285" y="1504001"/>
                </a:lnTo>
                <a:lnTo>
                  <a:pt x="1189497" y="1506767"/>
                </a:lnTo>
                <a:cubicBezTo>
                  <a:pt x="1307436" y="1619847"/>
                  <a:pt x="1345534" y="1832178"/>
                  <a:pt x="1283245" y="1969482"/>
                </a:cubicBezTo>
                <a:lnTo>
                  <a:pt x="1250415" y="2023107"/>
                </a:lnTo>
                <a:lnTo>
                  <a:pt x="1250344" y="2023224"/>
                </a:lnTo>
                <a:cubicBezTo>
                  <a:pt x="1351601" y="2172458"/>
                  <a:pt x="1377364" y="2385533"/>
                  <a:pt x="1312187" y="2535130"/>
                </a:cubicBezTo>
                <a:cubicBezTo>
                  <a:pt x="1270914" y="2629815"/>
                  <a:pt x="1198536" y="2685682"/>
                  <a:pt x="1114747" y="2687466"/>
                </a:cubicBezTo>
                <a:cubicBezTo>
                  <a:pt x="1113549" y="2688488"/>
                  <a:pt x="1112393" y="2689562"/>
                  <a:pt x="1111194" y="2690583"/>
                </a:cubicBezTo>
                <a:cubicBezTo>
                  <a:pt x="1129821" y="2812989"/>
                  <a:pt x="1087560" y="2923200"/>
                  <a:pt x="1009426" y="2956021"/>
                </a:cubicBezTo>
                <a:cubicBezTo>
                  <a:pt x="942687" y="2984028"/>
                  <a:pt x="863678" y="2949551"/>
                  <a:pt x="808309" y="2868251"/>
                </a:cubicBezTo>
                <a:cubicBezTo>
                  <a:pt x="777318" y="2941248"/>
                  <a:pt x="718421" y="2978350"/>
                  <a:pt x="653350" y="2965901"/>
                </a:cubicBezTo>
                <a:cubicBezTo>
                  <a:pt x="563421" y="2948738"/>
                  <a:pt x="484104" y="2842007"/>
                  <a:pt x="465759" y="2713517"/>
                </a:cubicBezTo>
                <a:cubicBezTo>
                  <a:pt x="285461" y="2618948"/>
                  <a:pt x="170428" y="2342646"/>
                  <a:pt x="210725" y="2101024"/>
                </a:cubicBezTo>
                <a:cubicBezTo>
                  <a:pt x="94935" y="2028438"/>
                  <a:pt x="11272" y="1867295"/>
                  <a:pt x="1044" y="1697216"/>
                </a:cubicBezTo>
                <a:close/>
              </a:path>
            </a:pathLst>
          </a:cu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 name="正方形/長方形 1"/>
          <p:cNvSpPr/>
          <p:nvPr/>
        </p:nvSpPr>
        <p:spPr>
          <a:xfrm>
            <a:off x="238841" y="666532"/>
            <a:ext cx="7007046" cy="523220"/>
          </a:xfrm>
          <a:prstGeom prst="rect">
            <a:avLst/>
          </a:prstGeom>
        </p:spPr>
        <p:txBody>
          <a:bodyPr wrap="non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クーリング・オフの仕方</a:t>
            </a:r>
          </a:p>
        </p:txBody>
      </p:sp>
      <p:grpSp>
        <p:nvGrpSpPr>
          <p:cNvPr id="34" name="グループ化 33"/>
          <p:cNvGrpSpPr/>
          <p:nvPr/>
        </p:nvGrpSpPr>
        <p:grpSpPr>
          <a:xfrm>
            <a:off x="6980527" y="1559084"/>
            <a:ext cx="3375146" cy="4717143"/>
            <a:chOff x="4317426" y="1364343"/>
            <a:chExt cx="3375146" cy="4717143"/>
          </a:xfrm>
        </p:grpSpPr>
        <p:sp>
          <p:nvSpPr>
            <p:cNvPr id="29" name="角丸四角形 28"/>
            <p:cNvSpPr/>
            <p:nvPr/>
          </p:nvSpPr>
          <p:spPr>
            <a:xfrm>
              <a:off x="4317426" y="1364343"/>
              <a:ext cx="3375146" cy="4717143"/>
            </a:xfrm>
            <a:prstGeom prst="roundRect">
              <a:avLst>
                <a:gd name="adj" fmla="val 946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 name="正方形/長方形 29"/>
            <p:cNvSpPr/>
            <p:nvPr/>
          </p:nvSpPr>
          <p:spPr>
            <a:xfrm>
              <a:off x="4470400" y="1712173"/>
              <a:ext cx="3043112" cy="4238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テキスト ボックス 30"/>
            <p:cNvSpPr txBox="1"/>
            <p:nvPr/>
          </p:nvSpPr>
          <p:spPr>
            <a:xfrm>
              <a:off x="4653405" y="1995645"/>
              <a:ext cx="2677102" cy="2308324"/>
            </a:xfrm>
            <a:prstGeom prst="rect">
              <a:avLst/>
            </a:prstGeom>
            <a:noFill/>
          </p:spPr>
          <p:txBody>
            <a:bodyPr vert="horz" wrap="square" rtlCol="0">
              <a:spAutoFit/>
            </a:bodyPr>
            <a:lstStyle/>
            <a:p>
              <a:r>
                <a:rPr kumimoji="1" lang="ja-JP" altLang="en-US" sz="1400" u="sng" dirty="0">
                  <a:latin typeface="+mn-ea"/>
                </a:rPr>
                <a:t>宛先：</a:t>
              </a:r>
              <a:r>
                <a:rPr kumimoji="1" lang="en-US" altLang="ja-JP" sz="1400" u="sng" dirty="0">
                  <a:latin typeface="+mn-ea"/>
                  <a:hlinkClick r:id="rId3"/>
                </a:rPr>
                <a:t>++++@++++.co.jp</a:t>
              </a:r>
              <a:endParaRPr kumimoji="1" lang="en-US" altLang="ja-JP" sz="1400" u="sng" dirty="0">
                <a:latin typeface="+mn-ea"/>
              </a:endParaRPr>
            </a:p>
            <a:p>
              <a:endParaRPr kumimoji="1" lang="en-US" altLang="ja-JP" sz="400" u="sng" dirty="0">
                <a:latin typeface="+mn-ea"/>
              </a:endParaRPr>
            </a:p>
            <a:p>
              <a:r>
                <a:rPr kumimoji="1" lang="ja-JP" altLang="en-US" sz="1400" u="sng" dirty="0">
                  <a:latin typeface="+mn-ea"/>
                </a:rPr>
                <a:t>件名：クーリング・オフ</a:t>
              </a:r>
              <a:endParaRPr kumimoji="1" lang="en-US" altLang="ja-JP" sz="1400" u="sng" dirty="0">
                <a:latin typeface="+mn-ea"/>
              </a:endParaRPr>
            </a:p>
            <a:p>
              <a:endParaRPr kumimoji="1" lang="en-US" altLang="ja-JP" sz="1400" u="sng" dirty="0">
                <a:latin typeface="+mn-ea"/>
              </a:endParaRPr>
            </a:p>
            <a:p>
              <a:r>
                <a:rPr kumimoji="1" lang="ja-JP" altLang="en-US" sz="1400" dirty="0">
                  <a:latin typeface="+mn-ea"/>
                </a:rPr>
                <a:t>株式会社</a:t>
              </a:r>
              <a:r>
                <a:rPr kumimoji="1" lang="en-US" altLang="ja-JP" sz="1400" dirty="0">
                  <a:latin typeface="+mn-ea"/>
                </a:rPr>
                <a:t>×××</a:t>
              </a:r>
              <a:r>
                <a:rPr kumimoji="1" lang="ja-JP" altLang="en-US" sz="1400" dirty="0">
                  <a:latin typeface="+mn-ea"/>
                </a:rPr>
                <a:t>御中</a:t>
              </a:r>
              <a:endParaRPr kumimoji="1" lang="en-US" altLang="ja-JP" sz="1400" dirty="0">
                <a:latin typeface="+mn-ea"/>
              </a:endParaRPr>
            </a:p>
            <a:p>
              <a:endParaRPr kumimoji="1" lang="en-US" altLang="ja-JP" sz="1400" dirty="0">
                <a:latin typeface="+mn-ea"/>
              </a:endParaRPr>
            </a:p>
            <a:p>
              <a:r>
                <a:rPr kumimoji="1" lang="ja-JP" altLang="en-US" sz="1400" dirty="0">
                  <a:latin typeface="+mn-ea"/>
                </a:rPr>
                <a:t>次の契約を解除します。</a:t>
              </a:r>
              <a:endParaRPr kumimoji="1" lang="en-US" altLang="ja-JP" sz="1400" dirty="0">
                <a:latin typeface="+mn-ea"/>
              </a:endParaRPr>
            </a:p>
            <a:p>
              <a:endParaRPr kumimoji="1" lang="en-US" altLang="ja-JP" sz="1400" dirty="0">
                <a:latin typeface="+mn-ea"/>
              </a:endParaRPr>
            </a:p>
            <a:p>
              <a:r>
                <a:rPr kumimoji="1" lang="ja-JP" altLang="en-US" sz="1400" dirty="0">
                  <a:latin typeface="+mn-ea"/>
                </a:rPr>
                <a:t>　</a:t>
              </a:r>
              <a:r>
                <a:rPr kumimoji="1" lang="ja-JP" altLang="en-US" sz="1400" u="sng" dirty="0">
                  <a:latin typeface="+mn-ea"/>
                </a:rPr>
                <a:t>　</a:t>
              </a:r>
              <a:endParaRPr kumimoji="1" lang="en-US" altLang="ja-JP" sz="1400" u="sng" dirty="0">
                <a:latin typeface="+mn-ea"/>
              </a:endParaRPr>
            </a:p>
            <a:p>
              <a:endParaRPr kumimoji="1" lang="en-US" altLang="ja-JP" sz="1400" u="sng" dirty="0">
                <a:latin typeface="+mn-ea"/>
              </a:endParaRPr>
            </a:p>
            <a:p>
              <a:endParaRPr kumimoji="1" lang="en-US" altLang="ja-JP" sz="1400" u="sng" dirty="0">
                <a:latin typeface="+mn-ea"/>
              </a:endParaRPr>
            </a:p>
          </p:txBody>
        </p:sp>
        <p:sp>
          <p:nvSpPr>
            <p:cNvPr id="32" name="テキスト ボックス 31"/>
            <p:cNvSpPr txBox="1"/>
            <p:nvPr/>
          </p:nvSpPr>
          <p:spPr>
            <a:xfrm>
              <a:off x="4634813" y="3496163"/>
              <a:ext cx="3013081" cy="2585323"/>
            </a:xfrm>
            <a:prstGeom prst="rect">
              <a:avLst/>
            </a:prstGeom>
            <a:noFill/>
          </p:spPr>
          <p:txBody>
            <a:bodyPr vert="horz" wrap="square" rtlCol="0">
              <a:spAutoFit/>
            </a:bodyPr>
            <a:lstStyle/>
            <a:p>
              <a:r>
                <a:rPr kumimoji="1" lang="ja-JP" altLang="en-US" sz="1200" dirty="0">
                  <a:latin typeface="+mn-ea"/>
                </a:rPr>
                <a:t>契約年月日　 </a:t>
              </a:r>
              <a:r>
                <a:rPr lang="ja-JP" altLang="en-US" sz="1200" dirty="0">
                  <a:latin typeface="+mn-ea"/>
                </a:rPr>
                <a:t>令和</a:t>
              </a:r>
              <a:r>
                <a:rPr kumimoji="1" lang="ja-JP" altLang="en-US" sz="1200" dirty="0">
                  <a:latin typeface="+mn-ea"/>
                </a:rPr>
                <a:t>○年○月○日</a:t>
              </a:r>
              <a:endParaRPr kumimoji="1" lang="en-US" altLang="ja-JP" sz="1200" dirty="0">
                <a:latin typeface="+mn-ea"/>
              </a:endParaRPr>
            </a:p>
            <a:p>
              <a:r>
                <a:rPr lang="ja-JP" altLang="en-US" sz="1200" dirty="0">
                  <a:latin typeface="+mn-ea"/>
                </a:rPr>
                <a:t>商品名　　　○○○○</a:t>
              </a:r>
              <a:endParaRPr lang="en-US" altLang="ja-JP" sz="1200" dirty="0">
                <a:latin typeface="+mn-ea"/>
              </a:endParaRPr>
            </a:p>
            <a:p>
              <a:r>
                <a:rPr kumimoji="1" lang="ja-JP" altLang="en-US" sz="1200" dirty="0">
                  <a:latin typeface="+mn-ea"/>
                </a:rPr>
                <a:t>契約金額　　○○○○円</a:t>
              </a:r>
              <a:endParaRPr kumimoji="1" lang="en-US" altLang="ja-JP" sz="1200" dirty="0">
                <a:latin typeface="+mn-ea"/>
              </a:endParaRPr>
            </a:p>
            <a:p>
              <a:r>
                <a:rPr lang="ja-JP" altLang="en-US" sz="1200" dirty="0">
                  <a:latin typeface="+mn-ea"/>
                </a:rPr>
                <a:t>販売会社名　○○株式会社 </a:t>
              </a:r>
              <a:r>
                <a:rPr lang="en-US" altLang="ja-JP" sz="1200" dirty="0">
                  <a:latin typeface="+mn-ea"/>
                </a:rPr>
                <a:t>××</a:t>
              </a:r>
              <a:r>
                <a:rPr lang="ja-JP" altLang="en-US" sz="1200" dirty="0">
                  <a:latin typeface="+mn-ea"/>
                </a:rPr>
                <a:t>営業所</a:t>
              </a:r>
              <a:endParaRPr lang="en-US" altLang="ja-JP" sz="1200" dirty="0">
                <a:latin typeface="+mn-ea"/>
              </a:endParaRPr>
            </a:p>
            <a:p>
              <a:r>
                <a:rPr kumimoji="1" lang="ja-JP" altLang="en-US" sz="1200" dirty="0">
                  <a:latin typeface="+mn-ea"/>
                </a:rPr>
                <a:t>　　　　　　   担当者 △△△△氏</a:t>
              </a:r>
              <a:endParaRPr kumimoji="1" lang="en-US" altLang="ja-JP" sz="1200" dirty="0">
                <a:latin typeface="+mn-ea"/>
              </a:endParaRPr>
            </a:p>
            <a:p>
              <a:endParaRPr kumimoji="1" lang="en-US" altLang="ja-JP" sz="1200" dirty="0">
                <a:latin typeface="+mn-ea"/>
              </a:endParaRPr>
            </a:p>
            <a:p>
              <a:r>
                <a:rPr kumimoji="1" lang="ja-JP" altLang="en-US" sz="1200" dirty="0">
                  <a:latin typeface="+mn-ea"/>
                </a:rPr>
                <a:t>支払い済みの代金○○○○円を返金し、商品を引き取ってください。</a:t>
              </a:r>
              <a:endParaRPr kumimoji="1" lang="en-US" altLang="ja-JP" sz="1200" dirty="0">
                <a:latin typeface="+mn-ea"/>
              </a:endParaRPr>
            </a:p>
            <a:p>
              <a:endParaRPr kumimoji="1" lang="en-US" altLang="ja-JP" sz="1200" dirty="0">
                <a:latin typeface="+mn-ea"/>
              </a:endParaRPr>
            </a:p>
            <a:p>
              <a:r>
                <a:rPr lang="ja-JP" altLang="en-US" sz="1200" dirty="0">
                  <a:latin typeface="+mn-ea"/>
                </a:rPr>
                <a:t>令和○年○月○日</a:t>
              </a:r>
              <a:endParaRPr lang="en-US" altLang="ja-JP" sz="1200" dirty="0">
                <a:latin typeface="+mn-ea"/>
              </a:endParaRPr>
            </a:p>
            <a:p>
              <a:r>
                <a:rPr lang="ja-JP" altLang="en-US" sz="1200" dirty="0">
                  <a:latin typeface="+mn-ea"/>
                </a:rPr>
                <a:t>住所　○○県○○市○○町○○番地　</a:t>
              </a:r>
              <a:endParaRPr lang="en-US" altLang="ja-JP" sz="1200" dirty="0">
                <a:latin typeface="+mn-ea"/>
              </a:endParaRPr>
            </a:p>
            <a:p>
              <a:r>
                <a:rPr lang="ja-JP" altLang="en-US" sz="1200" dirty="0">
                  <a:latin typeface="+mn-ea"/>
                </a:rPr>
                <a:t>氏名　○○○○</a:t>
              </a:r>
              <a:endParaRPr lang="en-US" altLang="ja-JP" sz="1200" dirty="0">
                <a:latin typeface="+mn-ea"/>
              </a:endParaRPr>
            </a:p>
            <a:p>
              <a:endParaRPr kumimoji="1" lang="en-US" altLang="ja-JP" sz="1200" dirty="0">
                <a:latin typeface="+mn-ea"/>
              </a:endParaRPr>
            </a:p>
          </p:txBody>
        </p:sp>
      </p:grpSp>
      <p:grpSp>
        <p:nvGrpSpPr>
          <p:cNvPr id="35" name="グループ化 34"/>
          <p:cNvGrpSpPr/>
          <p:nvPr/>
        </p:nvGrpSpPr>
        <p:grpSpPr>
          <a:xfrm>
            <a:off x="513782" y="1575255"/>
            <a:ext cx="3314432" cy="4471026"/>
            <a:chOff x="541034" y="1364343"/>
            <a:chExt cx="3314432" cy="4471026"/>
          </a:xfrm>
        </p:grpSpPr>
        <p:grpSp>
          <p:nvGrpSpPr>
            <p:cNvPr id="28" name="グループ化 27"/>
            <p:cNvGrpSpPr/>
            <p:nvPr/>
          </p:nvGrpSpPr>
          <p:grpSpPr>
            <a:xfrm>
              <a:off x="541034" y="1364343"/>
              <a:ext cx="3314432" cy="4471026"/>
              <a:chOff x="638629" y="1262230"/>
              <a:chExt cx="3314432" cy="4471026"/>
            </a:xfrm>
          </p:grpSpPr>
          <p:sp>
            <p:nvSpPr>
              <p:cNvPr id="3" name="正方形/長方形 2"/>
              <p:cNvSpPr/>
              <p:nvPr/>
            </p:nvSpPr>
            <p:spPr>
              <a:xfrm>
                <a:off x="638629" y="1262230"/>
                <a:ext cx="3314432" cy="4079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テキスト ボックス 16"/>
              <p:cNvSpPr txBox="1"/>
              <p:nvPr/>
            </p:nvSpPr>
            <p:spPr>
              <a:xfrm>
                <a:off x="3405546" y="1445862"/>
                <a:ext cx="461665" cy="2263497"/>
              </a:xfrm>
              <a:prstGeom prst="rect">
                <a:avLst/>
              </a:prstGeom>
              <a:noFill/>
            </p:spPr>
            <p:txBody>
              <a:bodyPr vert="eaVert" wrap="square" rtlCol="0">
                <a:spAutoFit/>
              </a:bodyPr>
              <a:lstStyle/>
              <a:p>
                <a:r>
                  <a:rPr kumimoji="1" lang="ja-JP" altLang="en-US" b="1" dirty="0">
                    <a:latin typeface="+mn-ea"/>
                  </a:rPr>
                  <a:t>契約解除通知書</a:t>
                </a:r>
              </a:p>
            </p:txBody>
          </p:sp>
          <p:sp>
            <p:nvSpPr>
              <p:cNvPr id="19" name="テキスト ボックス 18"/>
              <p:cNvSpPr txBox="1"/>
              <p:nvPr/>
            </p:nvSpPr>
            <p:spPr>
              <a:xfrm>
                <a:off x="3080872" y="1911535"/>
                <a:ext cx="369332" cy="1850121"/>
              </a:xfrm>
              <a:prstGeom prst="rect">
                <a:avLst/>
              </a:prstGeom>
              <a:noFill/>
            </p:spPr>
            <p:txBody>
              <a:bodyPr vert="eaVert" wrap="square" rtlCol="0">
                <a:spAutoFit/>
              </a:bodyPr>
              <a:lstStyle/>
              <a:p>
                <a:r>
                  <a:rPr lang="ja-JP" altLang="en-US" sz="1200" dirty="0">
                    <a:latin typeface="+mn-ea"/>
                  </a:rPr>
                  <a:t>次の契約を解除します。</a:t>
                </a:r>
                <a:endParaRPr lang="en-US" altLang="ja-JP" sz="1200" dirty="0">
                  <a:latin typeface="+mn-ea"/>
                </a:endParaRPr>
              </a:p>
            </p:txBody>
          </p:sp>
          <p:sp>
            <p:nvSpPr>
              <p:cNvPr id="20" name="テキスト ボックス 19"/>
              <p:cNvSpPr txBox="1"/>
              <p:nvPr/>
            </p:nvSpPr>
            <p:spPr>
              <a:xfrm>
                <a:off x="763151" y="1445862"/>
                <a:ext cx="615553" cy="4287394"/>
              </a:xfrm>
              <a:prstGeom prst="rect">
                <a:avLst/>
              </a:prstGeom>
              <a:noFill/>
            </p:spPr>
            <p:txBody>
              <a:bodyPr vert="eaVert" wrap="square" rtlCol="0">
                <a:spAutoFit/>
              </a:bodyPr>
              <a:lstStyle/>
              <a:p>
                <a:r>
                  <a:rPr lang="ja-JP" altLang="en-US" sz="1400" dirty="0">
                    <a:latin typeface="+mn-ea"/>
                  </a:rPr>
                  <a:t>令和○年○月○日</a:t>
                </a:r>
                <a:endParaRPr lang="en-US" altLang="ja-JP" sz="1400" dirty="0">
                  <a:latin typeface="+mn-ea"/>
                </a:endParaRPr>
              </a:p>
              <a:p>
                <a:r>
                  <a:rPr lang="ja-JP" altLang="en-US" sz="1400" dirty="0">
                    <a:latin typeface="+mn-ea"/>
                  </a:rPr>
                  <a:t>　○○県○○市○○町○○番地　氏名○○○○</a:t>
                </a:r>
                <a:endParaRPr lang="en-US" altLang="ja-JP" sz="1400" dirty="0">
                  <a:latin typeface="+mn-ea"/>
                </a:endParaRPr>
              </a:p>
            </p:txBody>
          </p:sp>
        </p:grpSp>
        <p:sp>
          <p:nvSpPr>
            <p:cNvPr id="33" name="テキスト ボックス 32"/>
            <p:cNvSpPr txBox="1"/>
            <p:nvPr/>
          </p:nvSpPr>
          <p:spPr>
            <a:xfrm>
              <a:off x="1149072" y="1555232"/>
              <a:ext cx="1908215" cy="3416424"/>
            </a:xfrm>
            <a:prstGeom prst="rect">
              <a:avLst/>
            </a:prstGeom>
            <a:noFill/>
          </p:spPr>
          <p:txBody>
            <a:bodyPr vert="eaVert" wrap="square" rtlCol="0">
              <a:spAutoFit/>
            </a:bodyPr>
            <a:lstStyle/>
            <a:p>
              <a:r>
                <a:rPr kumimoji="1" lang="ja-JP" altLang="en-US" sz="1400" dirty="0">
                  <a:latin typeface="+mn-ea"/>
                </a:rPr>
                <a:t>契約年月日　 </a:t>
              </a:r>
              <a:r>
                <a:rPr lang="ja-JP" altLang="en-US" sz="1400" dirty="0">
                  <a:latin typeface="+mn-ea"/>
                </a:rPr>
                <a:t>令和</a:t>
              </a:r>
              <a:r>
                <a:rPr kumimoji="1" lang="ja-JP" altLang="en-US" sz="1400" dirty="0">
                  <a:latin typeface="+mn-ea"/>
                </a:rPr>
                <a:t>○年○月○日</a:t>
              </a:r>
              <a:endParaRPr kumimoji="1" lang="en-US" altLang="ja-JP" sz="1400" dirty="0">
                <a:latin typeface="+mn-ea"/>
              </a:endParaRPr>
            </a:p>
            <a:p>
              <a:r>
                <a:rPr lang="ja-JP" altLang="en-US" sz="1400" dirty="0">
                  <a:latin typeface="+mn-ea"/>
                </a:rPr>
                <a:t>商品名　　　○○○○</a:t>
              </a:r>
              <a:endParaRPr lang="en-US" altLang="ja-JP" sz="1400" dirty="0">
                <a:latin typeface="+mn-ea"/>
              </a:endParaRPr>
            </a:p>
            <a:p>
              <a:r>
                <a:rPr kumimoji="1" lang="ja-JP" altLang="en-US" sz="1400" dirty="0">
                  <a:latin typeface="+mn-ea"/>
                </a:rPr>
                <a:t>契約金額　　○○○○円</a:t>
              </a:r>
              <a:endParaRPr kumimoji="1" lang="en-US" altLang="ja-JP" sz="1400" dirty="0">
                <a:latin typeface="+mn-ea"/>
              </a:endParaRPr>
            </a:p>
            <a:p>
              <a:r>
                <a:rPr lang="ja-JP" altLang="en-US" sz="1400" dirty="0">
                  <a:latin typeface="+mn-ea"/>
                </a:rPr>
                <a:t>販売会社名　○○株式会社 　</a:t>
              </a:r>
              <a:r>
                <a:rPr lang="en-US" altLang="ja-JP" sz="1400" dirty="0">
                  <a:latin typeface="+mn-ea"/>
                </a:rPr>
                <a:t>××</a:t>
              </a:r>
              <a:r>
                <a:rPr lang="ja-JP" altLang="en-US" sz="1400" dirty="0">
                  <a:latin typeface="+mn-ea"/>
                </a:rPr>
                <a:t>営業所</a:t>
              </a:r>
              <a:endParaRPr lang="en-US" altLang="ja-JP" sz="1400" dirty="0">
                <a:latin typeface="+mn-ea"/>
              </a:endParaRPr>
            </a:p>
            <a:p>
              <a:r>
                <a:rPr kumimoji="1" lang="ja-JP" altLang="en-US" sz="1400" dirty="0">
                  <a:latin typeface="+mn-ea"/>
                </a:rPr>
                <a:t>　　　　　　         担当者　△△△△氏</a:t>
              </a:r>
              <a:endParaRPr kumimoji="1" lang="en-US" altLang="ja-JP" sz="1400" dirty="0">
                <a:latin typeface="+mn-ea"/>
              </a:endParaRPr>
            </a:p>
            <a:p>
              <a:endParaRPr kumimoji="1" lang="en-US" altLang="ja-JP" sz="1400" dirty="0">
                <a:latin typeface="+mn-ea"/>
              </a:endParaRPr>
            </a:p>
            <a:p>
              <a:r>
                <a:rPr kumimoji="1" lang="ja-JP" altLang="en-US" sz="1400" dirty="0">
                  <a:latin typeface="+mn-ea"/>
                </a:rPr>
                <a:t>支払い済みの代金○○○○円を返金し、商品を引き取ってください。</a:t>
              </a:r>
              <a:endParaRPr kumimoji="1" lang="en-US" altLang="ja-JP" sz="1400" dirty="0">
                <a:latin typeface="+mn-ea"/>
              </a:endParaRPr>
            </a:p>
          </p:txBody>
        </p:sp>
      </p:grpSp>
      <p:sp>
        <p:nvSpPr>
          <p:cNvPr id="36" name="正方形/長方形 35"/>
          <p:cNvSpPr/>
          <p:nvPr/>
        </p:nvSpPr>
        <p:spPr>
          <a:xfrm>
            <a:off x="385894" y="1189752"/>
            <a:ext cx="3185487" cy="369332"/>
          </a:xfrm>
          <a:prstGeom prst="rect">
            <a:avLst/>
          </a:prstGeom>
        </p:spPr>
        <p:txBody>
          <a:bodyPr wrap="none">
            <a:spAutoFit/>
          </a:bodyPr>
          <a:lstStyle/>
          <a:p>
            <a:r>
              <a:rPr lang="ja-JP" altLang="en-US" dirty="0">
                <a:latin typeface="+mn-ea"/>
              </a:rPr>
              <a:t>（例）はがき等書面の書き方</a:t>
            </a:r>
          </a:p>
        </p:txBody>
      </p:sp>
      <p:sp>
        <p:nvSpPr>
          <p:cNvPr id="37" name="正方形/長方形 36"/>
          <p:cNvSpPr/>
          <p:nvPr/>
        </p:nvSpPr>
        <p:spPr>
          <a:xfrm>
            <a:off x="7107943" y="1175622"/>
            <a:ext cx="2492990" cy="369332"/>
          </a:xfrm>
          <a:prstGeom prst="rect">
            <a:avLst/>
          </a:prstGeom>
        </p:spPr>
        <p:txBody>
          <a:bodyPr wrap="none">
            <a:spAutoFit/>
          </a:bodyPr>
          <a:lstStyle/>
          <a:p>
            <a:r>
              <a:rPr lang="ja-JP" altLang="en-US" dirty="0">
                <a:latin typeface="+mn-ea"/>
              </a:rPr>
              <a:t>（例）メールの書き方</a:t>
            </a:r>
          </a:p>
        </p:txBody>
      </p:sp>
      <p:grpSp>
        <p:nvGrpSpPr>
          <p:cNvPr id="41" name="グループ化 40"/>
          <p:cNvGrpSpPr/>
          <p:nvPr/>
        </p:nvGrpSpPr>
        <p:grpSpPr>
          <a:xfrm>
            <a:off x="3874058" y="1453193"/>
            <a:ext cx="3106469" cy="2080793"/>
            <a:chOff x="3493782" y="2483220"/>
            <a:chExt cx="3646075" cy="1734209"/>
          </a:xfrm>
        </p:grpSpPr>
        <p:sp>
          <p:nvSpPr>
            <p:cNvPr id="40" name="左右矢印吹き出し 39"/>
            <p:cNvSpPr/>
            <p:nvPr/>
          </p:nvSpPr>
          <p:spPr>
            <a:xfrm>
              <a:off x="3493782" y="2483220"/>
              <a:ext cx="3646075" cy="1711936"/>
            </a:xfrm>
            <a:prstGeom prst="leftRightArrowCallout">
              <a:avLst>
                <a:gd name="adj1" fmla="val 6756"/>
                <a:gd name="adj2" fmla="val 10685"/>
                <a:gd name="adj3" fmla="val 17992"/>
                <a:gd name="adj4" fmla="val 62534"/>
              </a:avLst>
            </a:pr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8" name="テキスト ボックス 37"/>
            <p:cNvSpPr txBox="1"/>
            <p:nvPr/>
          </p:nvSpPr>
          <p:spPr>
            <a:xfrm>
              <a:off x="4271498" y="2889978"/>
              <a:ext cx="1759532" cy="1327451"/>
            </a:xfrm>
            <a:prstGeom prst="rect">
              <a:avLst/>
            </a:prstGeom>
            <a:noFill/>
          </p:spPr>
          <p:txBody>
            <a:bodyPr wrap="none" rtlCol="0">
              <a:spAutoFit/>
            </a:bodyPr>
            <a:lstStyle/>
            <a:p>
              <a:pPr marL="285750" indent="-285750">
                <a:lnSpc>
                  <a:spcPct val="120000"/>
                </a:lnSpc>
                <a:buFont typeface="Arial" panose="020B0604020202020204" pitchFamily="34" charset="0"/>
                <a:buChar char="•"/>
              </a:pPr>
              <a:r>
                <a:rPr kumimoji="1" lang="ja-JP" altLang="en-US" sz="1600" dirty="0">
                  <a:latin typeface="+mn-ea"/>
                </a:rPr>
                <a:t>契約年月日</a:t>
              </a:r>
              <a:endParaRPr kumimoji="1" lang="en-US" altLang="ja-JP" sz="1600" dirty="0">
                <a:latin typeface="+mn-ea"/>
              </a:endParaRPr>
            </a:p>
            <a:p>
              <a:pPr marL="285750" indent="-285750">
                <a:lnSpc>
                  <a:spcPct val="120000"/>
                </a:lnSpc>
                <a:buFont typeface="Arial" panose="020B0604020202020204" pitchFamily="34" charset="0"/>
                <a:buChar char="•"/>
              </a:pPr>
              <a:r>
                <a:rPr kumimoji="1" lang="ja-JP" altLang="en-US" sz="1600" dirty="0">
                  <a:latin typeface="+mn-ea"/>
                </a:rPr>
                <a:t>購入商品名</a:t>
              </a:r>
              <a:endParaRPr kumimoji="1" lang="en-US" altLang="ja-JP" sz="1600" dirty="0">
                <a:latin typeface="+mn-ea"/>
              </a:endParaRPr>
            </a:p>
            <a:p>
              <a:pPr marL="285750" indent="-285750">
                <a:lnSpc>
                  <a:spcPct val="120000"/>
                </a:lnSpc>
                <a:buFont typeface="Arial" panose="020B0604020202020204" pitchFamily="34" charset="0"/>
                <a:buChar char="•"/>
              </a:pPr>
              <a:r>
                <a:rPr kumimoji="1" lang="ja-JP" altLang="en-US" sz="1600" dirty="0">
                  <a:latin typeface="+mn-ea"/>
                </a:rPr>
                <a:t>契約金額</a:t>
              </a:r>
              <a:endParaRPr kumimoji="1" lang="en-US" altLang="ja-JP" sz="1600" dirty="0">
                <a:latin typeface="+mn-ea"/>
              </a:endParaRPr>
            </a:p>
            <a:p>
              <a:pPr marL="285750" indent="-285750">
                <a:lnSpc>
                  <a:spcPct val="120000"/>
                </a:lnSpc>
                <a:buFont typeface="Arial" panose="020B0604020202020204" pitchFamily="34" charset="0"/>
                <a:buChar char="•"/>
              </a:pPr>
              <a:r>
                <a:rPr kumimoji="1" lang="ja-JP" altLang="en-US" sz="1600" dirty="0">
                  <a:latin typeface="+mn-ea"/>
                </a:rPr>
                <a:t>契約者名</a:t>
              </a:r>
              <a:endParaRPr kumimoji="1" lang="en-US" altLang="ja-JP" sz="1600" dirty="0">
                <a:latin typeface="+mn-ea"/>
              </a:endParaRPr>
            </a:p>
            <a:p>
              <a:pPr marL="285750" indent="-285750">
                <a:lnSpc>
                  <a:spcPct val="120000"/>
                </a:lnSpc>
                <a:buFont typeface="Arial" panose="020B0604020202020204" pitchFamily="34" charset="0"/>
                <a:buChar char="•"/>
              </a:pPr>
              <a:r>
                <a:rPr kumimoji="1" lang="ja-JP" altLang="en-US" sz="1600" dirty="0">
                  <a:latin typeface="+mn-ea"/>
                </a:rPr>
                <a:t>発信日</a:t>
              </a:r>
              <a:endParaRPr kumimoji="1" lang="ja-JP" altLang="en-US" dirty="0">
                <a:latin typeface="+mn-ea"/>
              </a:endParaRPr>
            </a:p>
          </p:txBody>
        </p:sp>
        <p:sp>
          <p:nvSpPr>
            <p:cNvPr id="39" name="正方形/長方形 38"/>
            <p:cNvSpPr/>
            <p:nvPr/>
          </p:nvSpPr>
          <p:spPr>
            <a:xfrm>
              <a:off x="4113474" y="2561374"/>
              <a:ext cx="2576081" cy="333466"/>
            </a:xfrm>
            <a:prstGeom prst="rect">
              <a:avLst/>
            </a:prstGeom>
          </p:spPr>
          <p:txBody>
            <a:bodyPr wrap="square">
              <a:spAutoFit/>
            </a:bodyPr>
            <a:lstStyle/>
            <a:p>
              <a:r>
                <a:rPr lang="ja-JP" altLang="en-US" sz="2000" b="1" dirty="0">
                  <a:solidFill>
                    <a:srgbClr val="FF0000"/>
                  </a:solidFill>
                  <a:latin typeface="+mn-ea"/>
                </a:rPr>
                <a:t> 絶対に書くこと</a:t>
              </a:r>
            </a:p>
          </p:txBody>
        </p:sp>
      </p:grpSp>
      <p:sp>
        <p:nvSpPr>
          <p:cNvPr id="44" name="角丸四角形吹き出し 43"/>
          <p:cNvSpPr/>
          <p:nvPr/>
        </p:nvSpPr>
        <p:spPr>
          <a:xfrm>
            <a:off x="1083735" y="4852400"/>
            <a:ext cx="1822054" cy="1141612"/>
          </a:xfrm>
          <a:custGeom>
            <a:avLst/>
            <a:gdLst>
              <a:gd name="connsiteX0" fmla="*/ 0 w 1822054"/>
              <a:gd name="connsiteY0" fmla="*/ 139708 h 838232"/>
              <a:gd name="connsiteX1" fmla="*/ 139708 w 1822054"/>
              <a:gd name="connsiteY1" fmla="*/ 0 h 838232"/>
              <a:gd name="connsiteX2" fmla="*/ 303676 w 1822054"/>
              <a:gd name="connsiteY2" fmla="*/ 0 h 838232"/>
              <a:gd name="connsiteX3" fmla="*/ 872964 w 1822054"/>
              <a:gd name="connsiteY3" fmla="*/ -1068201 h 838232"/>
              <a:gd name="connsiteX4" fmla="*/ 759189 w 1822054"/>
              <a:gd name="connsiteY4" fmla="*/ 0 h 838232"/>
              <a:gd name="connsiteX5" fmla="*/ 1682346 w 1822054"/>
              <a:gd name="connsiteY5" fmla="*/ 0 h 838232"/>
              <a:gd name="connsiteX6" fmla="*/ 1822054 w 1822054"/>
              <a:gd name="connsiteY6" fmla="*/ 139708 h 838232"/>
              <a:gd name="connsiteX7" fmla="*/ 1822054 w 1822054"/>
              <a:gd name="connsiteY7" fmla="*/ 139705 h 838232"/>
              <a:gd name="connsiteX8" fmla="*/ 1822054 w 1822054"/>
              <a:gd name="connsiteY8" fmla="*/ 139705 h 838232"/>
              <a:gd name="connsiteX9" fmla="*/ 1822054 w 1822054"/>
              <a:gd name="connsiteY9" fmla="*/ 349263 h 838232"/>
              <a:gd name="connsiteX10" fmla="*/ 1822054 w 1822054"/>
              <a:gd name="connsiteY10" fmla="*/ 698524 h 838232"/>
              <a:gd name="connsiteX11" fmla="*/ 1682346 w 1822054"/>
              <a:gd name="connsiteY11" fmla="*/ 838232 h 838232"/>
              <a:gd name="connsiteX12" fmla="*/ 759189 w 1822054"/>
              <a:gd name="connsiteY12" fmla="*/ 838232 h 838232"/>
              <a:gd name="connsiteX13" fmla="*/ 303676 w 1822054"/>
              <a:gd name="connsiteY13" fmla="*/ 838232 h 838232"/>
              <a:gd name="connsiteX14" fmla="*/ 303676 w 1822054"/>
              <a:gd name="connsiteY14" fmla="*/ 838232 h 838232"/>
              <a:gd name="connsiteX15" fmla="*/ 139708 w 1822054"/>
              <a:gd name="connsiteY15" fmla="*/ 838232 h 838232"/>
              <a:gd name="connsiteX16" fmla="*/ 0 w 1822054"/>
              <a:gd name="connsiteY16" fmla="*/ 698524 h 838232"/>
              <a:gd name="connsiteX17" fmla="*/ 0 w 1822054"/>
              <a:gd name="connsiteY17" fmla="*/ 349263 h 838232"/>
              <a:gd name="connsiteX18" fmla="*/ 0 w 1822054"/>
              <a:gd name="connsiteY18" fmla="*/ 139705 h 838232"/>
              <a:gd name="connsiteX19" fmla="*/ 0 w 1822054"/>
              <a:gd name="connsiteY19" fmla="*/ 139705 h 838232"/>
              <a:gd name="connsiteX20" fmla="*/ 0 w 1822054"/>
              <a:gd name="connsiteY20" fmla="*/ 139708 h 838232"/>
              <a:gd name="connsiteX0" fmla="*/ 0 w 1822054"/>
              <a:gd name="connsiteY0" fmla="*/ 1207909 h 1906433"/>
              <a:gd name="connsiteX1" fmla="*/ 139708 w 1822054"/>
              <a:gd name="connsiteY1" fmla="*/ 1068201 h 1906433"/>
              <a:gd name="connsiteX2" fmla="*/ 521390 w 1822054"/>
              <a:gd name="connsiteY2" fmla="*/ 1068201 h 1906433"/>
              <a:gd name="connsiteX3" fmla="*/ 872964 w 1822054"/>
              <a:gd name="connsiteY3" fmla="*/ 0 h 1906433"/>
              <a:gd name="connsiteX4" fmla="*/ 759189 w 1822054"/>
              <a:gd name="connsiteY4" fmla="*/ 1068201 h 1906433"/>
              <a:gd name="connsiteX5" fmla="*/ 1682346 w 1822054"/>
              <a:gd name="connsiteY5" fmla="*/ 1068201 h 1906433"/>
              <a:gd name="connsiteX6" fmla="*/ 1822054 w 1822054"/>
              <a:gd name="connsiteY6" fmla="*/ 1207909 h 1906433"/>
              <a:gd name="connsiteX7" fmla="*/ 1822054 w 1822054"/>
              <a:gd name="connsiteY7" fmla="*/ 1207906 h 1906433"/>
              <a:gd name="connsiteX8" fmla="*/ 1822054 w 1822054"/>
              <a:gd name="connsiteY8" fmla="*/ 1207906 h 1906433"/>
              <a:gd name="connsiteX9" fmla="*/ 1822054 w 1822054"/>
              <a:gd name="connsiteY9" fmla="*/ 1417464 h 1906433"/>
              <a:gd name="connsiteX10" fmla="*/ 1822054 w 1822054"/>
              <a:gd name="connsiteY10" fmla="*/ 1766725 h 1906433"/>
              <a:gd name="connsiteX11" fmla="*/ 1682346 w 1822054"/>
              <a:gd name="connsiteY11" fmla="*/ 1906433 h 1906433"/>
              <a:gd name="connsiteX12" fmla="*/ 759189 w 1822054"/>
              <a:gd name="connsiteY12" fmla="*/ 1906433 h 1906433"/>
              <a:gd name="connsiteX13" fmla="*/ 303676 w 1822054"/>
              <a:gd name="connsiteY13" fmla="*/ 1906433 h 1906433"/>
              <a:gd name="connsiteX14" fmla="*/ 303676 w 1822054"/>
              <a:gd name="connsiteY14" fmla="*/ 1906433 h 1906433"/>
              <a:gd name="connsiteX15" fmla="*/ 139708 w 1822054"/>
              <a:gd name="connsiteY15" fmla="*/ 1906433 h 1906433"/>
              <a:gd name="connsiteX16" fmla="*/ 0 w 1822054"/>
              <a:gd name="connsiteY16" fmla="*/ 1766725 h 1906433"/>
              <a:gd name="connsiteX17" fmla="*/ 0 w 1822054"/>
              <a:gd name="connsiteY17" fmla="*/ 1417464 h 1906433"/>
              <a:gd name="connsiteX18" fmla="*/ 0 w 1822054"/>
              <a:gd name="connsiteY18" fmla="*/ 1207906 h 1906433"/>
              <a:gd name="connsiteX19" fmla="*/ 0 w 1822054"/>
              <a:gd name="connsiteY19" fmla="*/ 1207906 h 1906433"/>
              <a:gd name="connsiteX20" fmla="*/ 0 w 1822054"/>
              <a:gd name="connsiteY20" fmla="*/ 1207909 h 1906433"/>
              <a:gd name="connsiteX0" fmla="*/ 0 w 1822054"/>
              <a:gd name="connsiteY0" fmla="*/ 845052 h 1543576"/>
              <a:gd name="connsiteX1" fmla="*/ 139708 w 1822054"/>
              <a:gd name="connsiteY1" fmla="*/ 705344 h 1543576"/>
              <a:gd name="connsiteX2" fmla="*/ 521390 w 1822054"/>
              <a:gd name="connsiteY2" fmla="*/ 705344 h 1543576"/>
              <a:gd name="connsiteX3" fmla="*/ 858450 w 1822054"/>
              <a:gd name="connsiteY3" fmla="*/ 0 h 1543576"/>
              <a:gd name="connsiteX4" fmla="*/ 759189 w 1822054"/>
              <a:gd name="connsiteY4" fmla="*/ 705344 h 1543576"/>
              <a:gd name="connsiteX5" fmla="*/ 1682346 w 1822054"/>
              <a:gd name="connsiteY5" fmla="*/ 705344 h 1543576"/>
              <a:gd name="connsiteX6" fmla="*/ 1822054 w 1822054"/>
              <a:gd name="connsiteY6" fmla="*/ 845052 h 1543576"/>
              <a:gd name="connsiteX7" fmla="*/ 1822054 w 1822054"/>
              <a:gd name="connsiteY7" fmla="*/ 845049 h 1543576"/>
              <a:gd name="connsiteX8" fmla="*/ 1822054 w 1822054"/>
              <a:gd name="connsiteY8" fmla="*/ 845049 h 1543576"/>
              <a:gd name="connsiteX9" fmla="*/ 1822054 w 1822054"/>
              <a:gd name="connsiteY9" fmla="*/ 1054607 h 1543576"/>
              <a:gd name="connsiteX10" fmla="*/ 1822054 w 1822054"/>
              <a:gd name="connsiteY10" fmla="*/ 1403868 h 1543576"/>
              <a:gd name="connsiteX11" fmla="*/ 1682346 w 1822054"/>
              <a:gd name="connsiteY11" fmla="*/ 1543576 h 1543576"/>
              <a:gd name="connsiteX12" fmla="*/ 759189 w 1822054"/>
              <a:gd name="connsiteY12" fmla="*/ 1543576 h 1543576"/>
              <a:gd name="connsiteX13" fmla="*/ 303676 w 1822054"/>
              <a:gd name="connsiteY13" fmla="*/ 1543576 h 1543576"/>
              <a:gd name="connsiteX14" fmla="*/ 303676 w 1822054"/>
              <a:gd name="connsiteY14" fmla="*/ 1543576 h 1543576"/>
              <a:gd name="connsiteX15" fmla="*/ 139708 w 1822054"/>
              <a:gd name="connsiteY15" fmla="*/ 1543576 h 1543576"/>
              <a:gd name="connsiteX16" fmla="*/ 0 w 1822054"/>
              <a:gd name="connsiteY16" fmla="*/ 1403868 h 1543576"/>
              <a:gd name="connsiteX17" fmla="*/ 0 w 1822054"/>
              <a:gd name="connsiteY17" fmla="*/ 1054607 h 1543576"/>
              <a:gd name="connsiteX18" fmla="*/ 0 w 1822054"/>
              <a:gd name="connsiteY18" fmla="*/ 845049 h 1543576"/>
              <a:gd name="connsiteX19" fmla="*/ 0 w 1822054"/>
              <a:gd name="connsiteY19" fmla="*/ 845049 h 1543576"/>
              <a:gd name="connsiteX20" fmla="*/ 0 w 1822054"/>
              <a:gd name="connsiteY20" fmla="*/ 845052 h 1543576"/>
              <a:gd name="connsiteX0" fmla="*/ 0 w 1822054"/>
              <a:gd name="connsiteY0" fmla="*/ 268195 h 966719"/>
              <a:gd name="connsiteX1" fmla="*/ 139708 w 1822054"/>
              <a:gd name="connsiteY1" fmla="*/ 128487 h 966719"/>
              <a:gd name="connsiteX2" fmla="*/ 521390 w 1822054"/>
              <a:gd name="connsiteY2" fmla="*/ 128487 h 966719"/>
              <a:gd name="connsiteX3" fmla="*/ 669764 w 1822054"/>
              <a:gd name="connsiteY3" fmla="*/ 0 h 966719"/>
              <a:gd name="connsiteX4" fmla="*/ 759189 w 1822054"/>
              <a:gd name="connsiteY4" fmla="*/ 128487 h 966719"/>
              <a:gd name="connsiteX5" fmla="*/ 1682346 w 1822054"/>
              <a:gd name="connsiteY5" fmla="*/ 128487 h 966719"/>
              <a:gd name="connsiteX6" fmla="*/ 1822054 w 1822054"/>
              <a:gd name="connsiteY6" fmla="*/ 268195 h 966719"/>
              <a:gd name="connsiteX7" fmla="*/ 1822054 w 1822054"/>
              <a:gd name="connsiteY7" fmla="*/ 268192 h 966719"/>
              <a:gd name="connsiteX8" fmla="*/ 1822054 w 1822054"/>
              <a:gd name="connsiteY8" fmla="*/ 268192 h 966719"/>
              <a:gd name="connsiteX9" fmla="*/ 1822054 w 1822054"/>
              <a:gd name="connsiteY9" fmla="*/ 477750 h 966719"/>
              <a:gd name="connsiteX10" fmla="*/ 1822054 w 1822054"/>
              <a:gd name="connsiteY10" fmla="*/ 827011 h 966719"/>
              <a:gd name="connsiteX11" fmla="*/ 1682346 w 1822054"/>
              <a:gd name="connsiteY11" fmla="*/ 966719 h 966719"/>
              <a:gd name="connsiteX12" fmla="*/ 759189 w 1822054"/>
              <a:gd name="connsiteY12" fmla="*/ 966719 h 966719"/>
              <a:gd name="connsiteX13" fmla="*/ 303676 w 1822054"/>
              <a:gd name="connsiteY13" fmla="*/ 966719 h 966719"/>
              <a:gd name="connsiteX14" fmla="*/ 303676 w 1822054"/>
              <a:gd name="connsiteY14" fmla="*/ 966719 h 966719"/>
              <a:gd name="connsiteX15" fmla="*/ 139708 w 1822054"/>
              <a:gd name="connsiteY15" fmla="*/ 966719 h 966719"/>
              <a:gd name="connsiteX16" fmla="*/ 0 w 1822054"/>
              <a:gd name="connsiteY16" fmla="*/ 827011 h 966719"/>
              <a:gd name="connsiteX17" fmla="*/ 0 w 1822054"/>
              <a:gd name="connsiteY17" fmla="*/ 477750 h 966719"/>
              <a:gd name="connsiteX18" fmla="*/ 0 w 1822054"/>
              <a:gd name="connsiteY18" fmla="*/ 268192 h 966719"/>
              <a:gd name="connsiteX19" fmla="*/ 0 w 1822054"/>
              <a:gd name="connsiteY19" fmla="*/ 268192 h 966719"/>
              <a:gd name="connsiteX20" fmla="*/ 0 w 1822054"/>
              <a:gd name="connsiteY20" fmla="*/ 268195 h 966719"/>
              <a:gd name="connsiteX0" fmla="*/ 0 w 1822054"/>
              <a:gd name="connsiteY0" fmla="*/ 597828 h 1296352"/>
              <a:gd name="connsiteX1" fmla="*/ 139708 w 1822054"/>
              <a:gd name="connsiteY1" fmla="*/ 458120 h 1296352"/>
              <a:gd name="connsiteX2" fmla="*/ 521390 w 1822054"/>
              <a:gd name="connsiteY2" fmla="*/ 458120 h 1296352"/>
              <a:gd name="connsiteX3" fmla="*/ 379478 w 1822054"/>
              <a:gd name="connsiteY3" fmla="*/ 0 h 1296352"/>
              <a:gd name="connsiteX4" fmla="*/ 759189 w 1822054"/>
              <a:gd name="connsiteY4" fmla="*/ 458120 h 1296352"/>
              <a:gd name="connsiteX5" fmla="*/ 1682346 w 1822054"/>
              <a:gd name="connsiteY5" fmla="*/ 458120 h 1296352"/>
              <a:gd name="connsiteX6" fmla="*/ 1822054 w 1822054"/>
              <a:gd name="connsiteY6" fmla="*/ 597828 h 1296352"/>
              <a:gd name="connsiteX7" fmla="*/ 1822054 w 1822054"/>
              <a:gd name="connsiteY7" fmla="*/ 597825 h 1296352"/>
              <a:gd name="connsiteX8" fmla="*/ 1822054 w 1822054"/>
              <a:gd name="connsiteY8" fmla="*/ 597825 h 1296352"/>
              <a:gd name="connsiteX9" fmla="*/ 1822054 w 1822054"/>
              <a:gd name="connsiteY9" fmla="*/ 807383 h 1296352"/>
              <a:gd name="connsiteX10" fmla="*/ 1822054 w 1822054"/>
              <a:gd name="connsiteY10" fmla="*/ 1156644 h 1296352"/>
              <a:gd name="connsiteX11" fmla="*/ 1682346 w 1822054"/>
              <a:gd name="connsiteY11" fmla="*/ 1296352 h 1296352"/>
              <a:gd name="connsiteX12" fmla="*/ 759189 w 1822054"/>
              <a:gd name="connsiteY12" fmla="*/ 1296352 h 1296352"/>
              <a:gd name="connsiteX13" fmla="*/ 303676 w 1822054"/>
              <a:gd name="connsiteY13" fmla="*/ 1296352 h 1296352"/>
              <a:gd name="connsiteX14" fmla="*/ 303676 w 1822054"/>
              <a:gd name="connsiteY14" fmla="*/ 1296352 h 1296352"/>
              <a:gd name="connsiteX15" fmla="*/ 139708 w 1822054"/>
              <a:gd name="connsiteY15" fmla="*/ 1296352 h 1296352"/>
              <a:gd name="connsiteX16" fmla="*/ 0 w 1822054"/>
              <a:gd name="connsiteY16" fmla="*/ 1156644 h 1296352"/>
              <a:gd name="connsiteX17" fmla="*/ 0 w 1822054"/>
              <a:gd name="connsiteY17" fmla="*/ 807383 h 1296352"/>
              <a:gd name="connsiteX18" fmla="*/ 0 w 1822054"/>
              <a:gd name="connsiteY18" fmla="*/ 597825 h 1296352"/>
              <a:gd name="connsiteX19" fmla="*/ 0 w 1822054"/>
              <a:gd name="connsiteY19" fmla="*/ 597825 h 1296352"/>
              <a:gd name="connsiteX20" fmla="*/ 0 w 1822054"/>
              <a:gd name="connsiteY20" fmla="*/ 597828 h 12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2054" h="1296352">
                <a:moveTo>
                  <a:pt x="0" y="597828"/>
                </a:moveTo>
                <a:cubicBezTo>
                  <a:pt x="0" y="520669"/>
                  <a:pt x="62549" y="458120"/>
                  <a:pt x="139708" y="458120"/>
                </a:cubicBezTo>
                <a:lnTo>
                  <a:pt x="521390" y="458120"/>
                </a:lnTo>
                <a:lnTo>
                  <a:pt x="379478" y="0"/>
                </a:lnTo>
                <a:lnTo>
                  <a:pt x="759189" y="458120"/>
                </a:lnTo>
                <a:lnTo>
                  <a:pt x="1682346" y="458120"/>
                </a:lnTo>
                <a:cubicBezTo>
                  <a:pt x="1759505" y="458120"/>
                  <a:pt x="1822054" y="520669"/>
                  <a:pt x="1822054" y="597828"/>
                </a:cubicBezTo>
                <a:lnTo>
                  <a:pt x="1822054" y="597825"/>
                </a:lnTo>
                <a:lnTo>
                  <a:pt x="1822054" y="597825"/>
                </a:lnTo>
                <a:lnTo>
                  <a:pt x="1822054" y="807383"/>
                </a:lnTo>
                <a:lnTo>
                  <a:pt x="1822054" y="1156644"/>
                </a:lnTo>
                <a:cubicBezTo>
                  <a:pt x="1822054" y="1233803"/>
                  <a:pt x="1759505" y="1296352"/>
                  <a:pt x="1682346" y="1296352"/>
                </a:cubicBezTo>
                <a:lnTo>
                  <a:pt x="759189" y="1296352"/>
                </a:lnTo>
                <a:lnTo>
                  <a:pt x="303676" y="1296352"/>
                </a:lnTo>
                <a:lnTo>
                  <a:pt x="303676" y="1296352"/>
                </a:lnTo>
                <a:lnTo>
                  <a:pt x="139708" y="1296352"/>
                </a:lnTo>
                <a:cubicBezTo>
                  <a:pt x="62549" y="1296352"/>
                  <a:pt x="0" y="1233803"/>
                  <a:pt x="0" y="1156644"/>
                </a:cubicBezTo>
                <a:lnTo>
                  <a:pt x="0" y="807383"/>
                </a:lnTo>
                <a:lnTo>
                  <a:pt x="0" y="597825"/>
                </a:lnTo>
                <a:lnTo>
                  <a:pt x="0" y="597825"/>
                </a:lnTo>
                <a:lnTo>
                  <a:pt x="0" y="597828"/>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5" name="テキスト ボックス 44"/>
          <p:cNvSpPr txBox="1"/>
          <p:nvPr/>
        </p:nvSpPr>
        <p:spPr>
          <a:xfrm>
            <a:off x="1127010" y="5348159"/>
            <a:ext cx="1877437" cy="600164"/>
          </a:xfrm>
          <a:prstGeom prst="rect">
            <a:avLst/>
          </a:prstGeom>
          <a:noFill/>
        </p:spPr>
        <p:txBody>
          <a:bodyPr wrap="none" rtlCol="0">
            <a:spAutoFit/>
          </a:bodyPr>
          <a:lstStyle/>
          <a:p>
            <a:r>
              <a:rPr kumimoji="1" lang="ja-JP" altLang="en-US" sz="1100" dirty="0">
                <a:latin typeface="+mn-ea"/>
              </a:rPr>
              <a:t>訪問購入の場合は、</a:t>
            </a:r>
            <a:endParaRPr kumimoji="1" lang="en-US" altLang="ja-JP" sz="1100" dirty="0">
              <a:latin typeface="+mn-ea"/>
            </a:endParaRPr>
          </a:p>
          <a:p>
            <a:r>
              <a:rPr kumimoji="1" lang="ja-JP" altLang="en-US" sz="1100" dirty="0">
                <a:latin typeface="+mn-ea"/>
              </a:rPr>
              <a:t>「引き渡し済みの</a:t>
            </a:r>
            <a:endParaRPr kumimoji="1" lang="en-US" altLang="ja-JP" sz="1100" dirty="0">
              <a:latin typeface="+mn-ea"/>
            </a:endParaRPr>
          </a:p>
          <a:p>
            <a:r>
              <a:rPr kumimoji="1" lang="ja-JP" altLang="en-US" sz="1100" dirty="0">
                <a:latin typeface="+mn-ea"/>
              </a:rPr>
              <a:t>〇〇を返還してください」</a:t>
            </a:r>
          </a:p>
        </p:txBody>
      </p:sp>
      <p:sp>
        <p:nvSpPr>
          <p:cNvPr id="46" name="左右矢印吹き出し 45"/>
          <p:cNvSpPr/>
          <p:nvPr/>
        </p:nvSpPr>
        <p:spPr>
          <a:xfrm>
            <a:off x="3861596" y="3866221"/>
            <a:ext cx="3106469" cy="1883697"/>
          </a:xfrm>
          <a:prstGeom prst="leftRightArrowCallout">
            <a:avLst>
              <a:gd name="adj1" fmla="val 6756"/>
              <a:gd name="adj2" fmla="val 10685"/>
              <a:gd name="adj3" fmla="val 17992"/>
              <a:gd name="adj4" fmla="val 63468"/>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3" name="テキスト ボックス 42"/>
          <p:cNvSpPr txBox="1"/>
          <p:nvPr/>
        </p:nvSpPr>
        <p:spPr>
          <a:xfrm>
            <a:off x="4428701" y="3926329"/>
            <a:ext cx="1951339" cy="1742785"/>
          </a:xfrm>
          <a:prstGeom prst="rect">
            <a:avLst/>
          </a:prstGeom>
          <a:noFill/>
        </p:spPr>
        <p:txBody>
          <a:bodyPr wrap="square" rtlCol="0">
            <a:spAutoFit/>
          </a:bodyPr>
          <a:lstStyle/>
          <a:p>
            <a:pPr>
              <a:lnSpc>
                <a:spcPct val="120000"/>
              </a:lnSpc>
            </a:pPr>
            <a:r>
              <a:rPr kumimoji="1" lang="ja-JP" altLang="en-US" sz="1500" dirty="0">
                <a:latin typeface="+mn-ea"/>
              </a:rPr>
              <a:t>クレジットカードで支払った、購入の時にクレジット契約をした場合、</a:t>
            </a:r>
            <a:endParaRPr kumimoji="1" lang="en-US" altLang="ja-JP" sz="1500" dirty="0">
              <a:latin typeface="+mn-ea"/>
            </a:endParaRPr>
          </a:p>
          <a:p>
            <a:pPr>
              <a:lnSpc>
                <a:spcPct val="120000"/>
              </a:lnSpc>
            </a:pPr>
            <a:r>
              <a:rPr kumimoji="1" lang="ja-JP" altLang="en-US" sz="1500" b="1" dirty="0">
                <a:latin typeface="+mn-ea"/>
              </a:rPr>
              <a:t>クレジット会社にも同時に通知！</a:t>
            </a:r>
          </a:p>
        </p:txBody>
      </p:sp>
      <p:sp>
        <p:nvSpPr>
          <p:cNvPr id="47" name="正方形/長方形 46"/>
          <p:cNvSpPr/>
          <p:nvPr/>
        </p:nvSpPr>
        <p:spPr>
          <a:xfrm>
            <a:off x="4364153" y="6635190"/>
            <a:ext cx="5538696" cy="707886"/>
          </a:xfrm>
          <a:prstGeom prst="rect">
            <a:avLst/>
          </a:prstGeom>
        </p:spPr>
        <p:txBody>
          <a:bodyPr wrap="none">
            <a:spAutoFit/>
          </a:bodyPr>
          <a:lstStyle/>
          <a:p>
            <a:r>
              <a:rPr kumimoji="1" lang="ja-JP" altLang="en-US" sz="2000" dirty="0">
                <a:latin typeface="+mn-ea"/>
              </a:rPr>
              <a:t>はがき</a:t>
            </a:r>
            <a:r>
              <a:rPr kumimoji="1" lang="en-US" altLang="ja-JP" sz="2000" dirty="0">
                <a:latin typeface="+mn-ea"/>
              </a:rPr>
              <a:t>(</a:t>
            </a:r>
            <a:r>
              <a:rPr kumimoji="1" lang="ja-JP" altLang="en-US" sz="2000" dirty="0">
                <a:latin typeface="+mn-ea"/>
              </a:rPr>
              <a:t>書面</a:t>
            </a:r>
            <a:r>
              <a:rPr kumimoji="1" lang="en-US" altLang="ja-JP" sz="2000" dirty="0">
                <a:latin typeface="+mn-ea"/>
              </a:rPr>
              <a:t>)</a:t>
            </a:r>
            <a:r>
              <a:rPr kumimoji="1" lang="ja-JP" altLang="en-US" sz="2000" dirty="0">
                <a:latin typeface="+mn-ea"/>
              </a:rPr>
              <a:t>は</a:t>
            </a:r>
            <a:r>
              <a:rPr kumimoji="1" lang="ja-JP" altLang="en-US" sz="2000" b="1" dirty="0">
                <a:latin typeface="+mn-ea"/>
              </a:rPr>
              <a:t>簡易書留</a:t>
            </a:r>
            <a:r>
              <a:rPr kumimoji="1" lang="ja-JP" altLang="en-US" sz="2000" dirty="0">
                <a:latin typeface="+mn-ea"/>
              </a:rPr>
              <a:t>や</a:t>
            </a:r>
            <a:r>
              <a:rPr kumimoji="1" lang="ja-JP" altLang="en-US" sz="2000" b="1" dirty="0">
                <a:latin typeface="+mn-ea"/>
              </a:rPr>
              <a:t>特定記録郵便</a:t>
            </a:r>
            <a:r>
              <a:rPr kumimoji="1" lang="ja-JP" altLang="en-US" sz="2000" dirty="0">
                <a:latin typeface="+mn-ea"/>
              </a:rPr>
              <a:t>で送る</a:t>
            </a:r>
            <a:endParaRPr kumimoji="1" lang="en-US" altLang="ja-JP" sz="2000" dirty="0">
              <a:latin typeface="+mn-ea"/>
            </a:endParaRPr>
          </a:p>
          <a:p>
            <a:r>
              <a:rPr kumimoji="1" lang="ja-JP" altLang="en-US" sz="2000" dirty="0">
                <a:latin typeface="+mn-ea"/>
              </a:rPr>
              <a:t>メール・専用フォームは</a:t>
            </a:r>
            <a:r>
              <a:rPr kumimoji="1" lang="ja-JP" altLang="en-US" sz="2000" b="1" dirty="0">
                <a:latin typeface="+mn-ea"/>
              </a:rPr>
              <a:t>スクショ</a:t>
            </a:r>
            <a:r>
              <a:rPr kumimoji="1" lang="ja-JP" altLang="en-US" sz="2000" dirty="0">
                <a:latin typeface="+mn-ea"/>
              </a:rPr>
              <a:t>などを撮る</a:t>
            </a:r>
            <a:endParaRPr lang="ja-JP" altLang="en-US" sz="2000" dirty="0">
              <a:latin typeface="+mn-ea"/>
            </a:endParaRPr>
          </a:p>
        </p:txBody>
      </p:sp>
      <p:sp>
        <p:nvSpPr>
          <p:cNvPr id="48" name="正方形/長方形 47"/>
          <p:cNvSpPr/>
          <p:nvPr/>
        </p:nvSpPr>
        <p:spPr>
          <a:xfrm>
            <a:off x="385894" y="6405243"/>
            <a:ext cx="3925286" cy="830997"/>
          </a:xfrm>
          <a:prstGeom prst="rect">
            <a:avLst/>
          </a:prstGeom>
        </p:spPr>
        <p:txBody>
          <a:bodyPr wrap="square">
            <a:spAutoFit/>
          </a:bodyPr>
          <a:lstStyle/>
          <a:p>
            <a:pPr algn="ctr"/>
            <a:r>
              <a:rPr lang="ja-JP" altLang="en-US" sz="2400" b="1" dirty="0">
                <a:solidFill>
                  <a:srgbClr val="FF0000"/>
                </a:solidFill>
                <a:latin typeface="+mn-ea"/>
              </a:rPr>
              <a:t>通知内容と通知した</a:t>
            </a:r>
            <a:r>
              <a:rPr lang="ja-JP" altLang="en-US" sz="2400" b="1">
                <a:solidFill>
                  <a:srgbClr val="FF0000"/>
                </a:solidFill>
                <a:latin typeface="+mn-ea"/>
              </a:rPr>
              <a:t>日が</a:t>
            </a:r>
            <a:endParaRPr lang="en-US" altLang="ja-JP" sz="2400" b="1" dirty="0">
              <a:solidFill>
                <a:srgbClr val="FF0000"/>
              </a:solidFill>
              <a:latin typeface="+mn-ea"/>
            </a:endParaRPr>
          </a:p>
          <a:p>
            <a:pPr algn="ctr"/>
            <a:r>
              <a:rPr lang="ja-JP" altLang="en-US" sz="2400" b="1" dirty="0">
                <a:solidFill>
                  <a:srgbClr val="FF0000"/>
                </a:solidFill>
                <a:latin typeface="+mn-ea"/>
              </a:rPr>
              <a:t>分かるデータを５年保存！</a:t>
            </a:r>
          </a:p>
        </p:txBody>
      </p:sp>
    </p:spTree>
    <p:extLst>
      <p:ext uri="{BB962C8B-B14F-4D97-AF65-F5344CB8AC3E}">
        <p14:creationId xmlns:p14="http://schemas.microsoft.com/office/powerpoint/2010/main" val="280823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4687" y="647556"/>
            <a:ext cx="5929828" cy="523220"/>
          </a:xfrm>
          <a:prstGeom prst="rect">
            <a:avLst/>
          </a:prstGeom>
        </p:spPr>
        <p:txBody>
          <a:bodyPr wrap="non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通信販売での解約</a:t>
            </a:r>
          </a:p>
        </p:txBody>
      </p:sp>
      <p:sp>
        <p:nvSpPr>
          <p:cNvPr id="3" name="楕円 2">
            <a:extLst>
              <a:ext uri="{FF2B5EF4-FFF2-40B4-BE49-F238E27FC236}">
                <a16:creationId xmlns:a16="http://schemas.microsoft.com/office/drawing/2014/main" id="{5DDD7308-F30E-1119-AD76-53530DB4FA40}"/>
              </a:ext>
            </a:extLst>
          </p:cNvPr>
          <p:cNvSpPr/>
          <p:nvPr/>
        </p:nvSpPr>
        <p:spPr>
          <a:xfrm>
            <a:off x="3922290" y="2655676"/>
            <a:ext cx="2859535" cy="2968094"/>
          </a:xfrm>
          <a:prstGeom prst="ellipse">
            <a:avLst/>
          </a:pr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 name="楕円 3">
            <a:extLst>
              <a:ext uri="{FF2B5EF4-FFF2-40B4-BE49-F238E27FC236}">
                <a16:creationId xmlns:a16="http://schemas.microsoft.com/office/drawing/2014/main" id="{58A359DC-63AD-2937-BDE0-1F6F1209339F}"/>
              </a:ext>
            </a:extLst>
          </p:cNvPr>
          <p:cNvSpPr/>
          <p:nvPr/>
        </p:nvSpPr>
        <p:spPr>
          <a:xfrm>
            <a:off x="7071378" y="1480190"/>
            <a:ext cx="2972062" cy="35607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楕円 4">
            <a:extLst>
              <a:ext uri="{FF2B5EF4-FFF2-40B4-BE49-F238E27FC236}">
                <a16:creationId xmlns:a16="http://schemas.microsoft.com/office/drawing/2014/main" id="{EDCC0A9E-8E32-C69A-5656-BD465EB5484C}"/>
              </a:ext>
            </a:extLst>
          </p:cNvPr>
          <p:cNvSpPr/>
          <p:nvPr/>
        </p:nvSpPr>
        <p:spPr>
          <a:xfrm>
            <a:off x="540446" y="1475979"/>
            <a:ext cx="2972062" cy="35607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6" name="グループ化 5">
            <a:extLst>
              <a:ext uri="{FF2B5EF4-FFF2-40B4-BE49-F238E27FC236}">
                <a16:creationId xmlns:a16="http://schemas.microsoft.com/office/drawing/2014/main" id="{FF8DA52B-7DEC-C589-47C2-1398B629BE81}"/>
              </a:ext>
            </a:extLst>
          </p:cNvPr>
          <p:cNvGrpSpPr/>
          <p:nvPr/>
        </p:nvGrpSpPr>
        <p:grpSpPr>
          <a:xfrm>
            <a:off x="471788" y="1442606"/>
            <a:ext cx="3416320" cy="4119652"/>
            <a:chOff x="942916" y="2249099"/>
            <a:chExt cx="3926985" cy="4634788"/>
          </a:xfrm>
        </p:grpSpPr>
        <p:sp>
          <p:nvSpPr>
            <p:cNvPr id="7" name="正方形/長方形 6">
              <a:extLst>
                <a:ext uri="{FF2B5EF4-FFF2-40B4-BE49-F238E27FC236}">
                  <a16:creationId xmlns:a16="http://schemas.microsoft.com/office/drawing/2014/main" id="{5A43D102-1C5E-0FE1-F7B2-4E03A3087A35}"/>
                </a:ext>
              </a:extLst>
            </p:cNvPr>
            <p:cNvSpPr/>
            <p:nvPr/>
          </p:nvSpPr>
          <p:spPr>
            <a:xfrm>
              <a:off x="1967690" y="3439099"/>
              <a:ext cx="1659030" cy="223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252000" rIns="108000" bIns="144000" rtlCol="0" anchor="t"/>
            <a:lstStyle/>
            <a:p>
              <a:pPr algn="ctr"/>
              <a:r>
                <a:rPr kumimoji="1" lang="ja-JP" altLang="en-US" dirty="0">
                  <a:solidFill>
                    <a:schemeClr val="tx1"/>
                  </a:solidFill>
                  <a:latin typeface="+mn-ea"/>
                </a:rPr>
                <a:t>契約解除</a:t>
              </a:r>
              <a:endParaRPr kumimoji="1" lang="en-US" altLang="ja-JP" dirty="0">
                <a:solidFill>
                  <a:schemeClr val="tx1"/>
                </a:solidFill>
                <a:latin typeface="+mn-ea"/>
              </a:endParaRPr>
            </a:p>
            <a:p>
              <a:pPr algn="ctr"/>
              <a:r>
                <a:rPr kumimoji="1" lang="ja-JP" altLang="en-US" dirty="0">
                  <a:solidFill>
                    <a:schemeClr val="tx1"/>
                  </a:solidFill>
                  <a:latin typeface="+mn-ea"/>
                </a:rPr>
                <a:t>通知書</a:t>
              </a:r>
              <a:endParaRPr kumimoji="1" lang="en-US" altLang="ja-JP" dirty="0">
                <a:solidFill>
                  <a:schemeClr val="tx1"/>
                </a:solidFill>
                <a:latin typeface="+mn-ea"/>
              </a:endParaRPr>
            </a:p>
            <a:p>
              <a:r>
                <a:rPr kumimoji="1" lang="ja-JP" altLang="en-US" sz="1100" dirty="0">
                  <a:solidFill>
                    <a:schemeClr val="tx1"/>
                  </a:solidFill>
                  <a:latin typeface="+mn-ea"/>
                </a:rPr>
                <a:t>次の契約を解除します</a:t>
              </a:r>
              <a:endParaRPr kumimoji="1" lang="en-US" altLang="ja-JP" sz="1100" dirty="0">
                <a:solidFill>
                  <a:schemeClr val="tx1"/>
                </a:solidFill>
                <a:latin typeface="+mn-ea"/>
              </a:endParaRPr>
            </a:p>
            <a:p>
              <a:endParaRPr kumimoji="1" lang="en-US" altLang="ja-JP" sz="1100" dirty="0">
                <a:solidFill>
                  <a:schemeClr val="tx1"/>
                </a:solidFill>
                <a:latin typeface="+mn-ea"/>
              </a:endParaRPr>
            </a:p>
            <a:p>
              <a:r>
                <a:rPr kumimoji="1" lang="ja-JP" altLang="en-US" sz="1100" dirty="0">
                  <a:solidFill>
                    <a:schemeClr val="tx1"/>
                  </a:solidFill>
                  <a:latin typeface="+mn-ea"/>
                </a:rPr>
                <a:t>契約日：令和５年○月○日</a:t>
              </a:r>
              <a:endParaRPr kumimoji="1" lang="en-US" altLang="ja-JP" sz="1100" dirty="0">
                <a:solidFill>
                  <a:schemeClr val="tx1"/>
                </a:solidFill>
                <a:latin typeface="+mn-ea"/>
              </a:endParaRPr>
            </a:p>
            <a:p>
              <a:r>
                <a:rPr kumimoji="1" lang="ja-JP" altLang="en-US" sz="1100" dirty="0">
                  <a:solidFill>
                    <a:schemeClr val="tx1"/>
                  </a:solidFill>
                  <a:latin typeface="+mn-ea"/>
                </a:rPr>
                <a:t>商品名：○○○</a:t>
              </a:r>
              <a:endParaRPr kumimoji="1" lang="en-US" altLang="ja-JP" sz="1100" dirty="0">
                <a:solidFill>
                  <a:schemeClr val="tx1"/>
                </a:solidFill>
                <a:latin typeface="+mn-ea"/>
              </a:endParaRPr>
            </a:p>
          </p:txBody>
        </p:sp>
        <p:sp>
          <p:nvSpPr>
            <p:cNvPr id="8" name="正方形/長方形 7">
              <a:extLst>
                <a:ext uri="{FF2B5EF4-FFF2-40B4-BE49-F238E27FC236}">
                  <a16:creationId xmlns:a16="http://schemas.microsoft.com/office/drawing/2014/main" id="{567DE546-3726-19E6-69D4-7C7547C9D74C}"/>
                </a:ext>
              </a:extLst>
            </p:cNvPr>
            <p:cNvSpPr/>
            <p:nvPr/>
          </p:nvSpPr>
          <p:spPr>
            <a:xfrm>
              <a:off x="942916" y="2249099"/>
              <a:ext cx="3926985" cy="1170366"/>
            </a:xfrm>
            <a:prstGeom prst="rect">
              <a:avLst/>
            </a:prstGeom>
            <a:noFill/>
          </p:spPr>
          <p:txBody>
            <a:bodyPr wrap="none" lIns="91440" tIns="45720" rIns="91440" bIns="45720">
              <a:spAutoFit/>
            </a:bodyPr>
            <a:lstStyle/>
            <a:p>
              <a:pPr algn="ctr">
                <a:lnSpc>
                  <a:spcPct val="110000"/>
                </a:lnSpc>
              </a:pPr>
              <a:r>
                <a:rPr lang="ja-JP" altLang="en-US" sz="2800" b="1" dirty="0">
                  <a:ln w="0"/>
                  <a:latin typeface="+mn-ea"/>
                </a:rPr>
                <a:t>クーリング・オフは</a:t>
              </a:r>
              <a:endParaRPr lang="en-US" altLang="ja-JP" sz="2800" b="1" dirty="0">
                <a:ln w="0"/>
                <a:latin typeface="+mn-ea"/>
              </a:endParaRPr>
            </a:p>
            <a:p>
              <a:pPr algn="ctr">
                <a:lnSpc>
                  <a:spcPct val="110000"/>
                </a:lnSpc>
              </a:pPr>
              <a:r>
                <a:rPr lang="ja-JP" altLang="en-US" sz="2800" b="1" cap="none" spc="0" dirty="0">
                  <a:ln w="0"/>
                  <a:solidFill>
                    <a:schemeClr val="tx1"/>
                  </a:solidFill>
                  <a:latin typeface="+mn-ea"/>
                </a:rPr>
                <a:t>ありません</a:t>
              </a:r>
            </a:p>
          </p:txBody>
        </p:sp>
        <p:sp>
          <p:nvSpPr>
            <p:cNvPr id="9" name="十字形 8">
              <a:extLst>
                <a:ext uri="{FF2B5EF4-FFF2-40B4-BE49-F238E27FC236}">
                  <a16:creationId xmlns:a16="http://schemas.microsoft.com/office/drawing/2014/main" id="{AF898D9D-A40C-9FF2-DDCC-395BA15D6FCE}"/>
                </a:ext>
              </a:extLst>
            </p:cNvPr>
            <p:cNvSpPr/>
            <p:nvPr/>
          </p:nvSpPr>
          <p:spPr>
            <a:xfrm rot="2746380">
              <a:off x="1121205" y="3608575"/>
              <a:ext cx="3240126" cy="3310497"/>
            </a:xfrm>
            <a:prstGeom prst="plus">
              <a:avLst>
                <a:gd name="adj" fmla="val 476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0" name="グループ化 9">
            <a:extLst>
              <a:ext uri="{FF2B5EF4-FFF2-40B4-BE49-F238E27FC236}">
                <a16:creationId xmlns:a16="http://schemas.microsoft.com/office/drawing/2014/main" id="{0401EA45-909D-89AB-CCA2-9A32C0BA22C3}"/>
              </a:ext>
            </a:extLst>
          </p:cNvPr>
          <p:cNvGrpSpPr/>
          <p:nvPr/>
        </p:nvGrpSpPr>
        <p:grpSpPr>
          <a:xfrm>
            <a:off x="6835394" y="1361797"/>
            <a:ext cx="3416320" cy="4162674"/>
            <a:chOff x="5884694" y="2085086"/>
            <a:chExt cx="3416320" cy="4162674"/>
          </a:xfrm>
        </p:grpSpPr>
        <p:pic>
          <p:nvPicPr>
            <p:cNvPr id="11" name="図 10">
              <a:extLst>
                <a:ext uri="{FF2B5EF4-FFF2-40B4-BE49-F238E27FC236}">
                  <a16:creationId xmlns:a16="http://schemas.microsoft.com/office/drawing/2014/main" id="{D82C4612-4961-38C0-5628-71379B94B8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484" y="3042894"/>
              <a:ext cx="2414942" cy="2227374"/>
            </a:xfrm>
            <a:prstGeom prst="rect">
              <a:avLst/>
            </a:prstGeom>
          </p:spPr>
        </p:pic>
        <p:sp>
          <p:nvSpPr>
            <p:cNvPr id="12" name="十字形 11">
              <a:extLst>
                <a:ext uri="{FF2B5EF4-FFF2-40B4-BE49-F238E27FC236}">
                  <a16:creationId xmlns:a16="http://schemas.microsoft.com/office/drawing/2014/main" id="{24F6E5B9-3C2E-7BD0-C3E9-5545FF7A70D1}"/>
                </a:ext>
              </a:extLst>
            </p:cNvPr>
            <p:cNvSpPr/>
            <p:nvPr/>
          </p:nvSpPr>
          <p:spPr>
            <a:xfrm rot="2746380">
              <a:off x="6079517" y="3367760"/>
              <a:ext cx="2880000" cy="2880000"/>
            </a:xfrm>
            <a:prstGeom prst="plus">
              <a:avLst>
                <a:gd name="adj" fmla="val 476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3" name="正方形/長方形 12">
              <a:extLst>
                <a:ext uri="{FF2B5EF4-FFF2-40B4-BE49-F238E27FC236}">
                  <a16:creationId xmlns:a16="http://schemas.microsoft.com/office/drawing/2014/main" id="{78D34729-C320-6282-5EF4-64522BC09C60}"/>
                </a:ext>
              </a:extLst>
            </p:cNvPr>
            <p:cNvSpPr/>
            <p:nvPr/>
          </p:nvSpPr>
          <p:spPr>
            <a:xfrm>
              <a:off x="5884694" y="2085086"/>
              <a:ext cx="3416320" cy="1040285"/>
            </a:xfrm>
            <a:prstGeom prst="rect">
              <a:avLst/>
            </a:prstGeom>
            <a:noFill/>
          </p:spPr>
          <p:txBody>
            <a:bodyPr wrap="none" lIns="91440" tIns="45720" rIns="91440" bIns="45720">
              <a:spAutoFit/>
            </a:bodyPr>
            <a:lstStyle/>
            <a:p>
              <a:pPr algn="ctr">
                <a:lnSpc>
                  <a:spcPct val="110000"/>
                </a:lnSpc>
              </a:pPr>
              <a:r>
                <a:rPr lang="ja-JP" altLang="en-US" sz="2800" b="1" cap="none" spc="0" dirty="0">
                  <a:ln w="0"/>
                  <a:solidFill>
                    <a:schemeClr val="tx1"/>
                  </a:solidFill>
                  <a:latin typeface="+mn-ea"/>
                </a:rPr>
                <a:t>一方的に返品しても</a:t>
              </a:r>
              <a:endParaRPr lang="en-US" altLang="ja-JP" sz="2800" b="1" cap="none" spc="0" dirty="0">
                <a:ln w="0"/>
                <a:solidFill>
                  <a:schemeClr val="tx1"/>
                </a:solidFill>
                <a:latin typeface="+mn-ea"/>
              </a:endParaRPr>
            </a:p>
            <a:p>
              <a:pPr algn="ctr">
                <a:lnSpc>
                  <a:spcPct val="110000"/>
                </a:lnSpc>
              </a:pPr>
              <a:r>
                <a:rPr lang="ja-JP" altLang="en-US" sz="2800" b="1" dirty="0">
                  <a:ln w="0"/>
                  <a:latin typeface="+mn-ea"/>
                </a:rPr>
                <a:t>解約にはなりません</a:t>
              </a:r>
              <a:endParaRPr lang="ja-JP" altLang="en-US" sz="2800" b="1" cap="none" spc="0" dirty="0">
                <a:ln w="0"/>
                <a:solidFill>
                  <a:schemeClr val="tx1"/>
                </a:solidFill>
                <a:latin typeface="+mn-ea"/>
              </a:endParaRPr>
            </a:p>
          </p:txBody>
        </p:sp>
      </p:grpSp>
      <p:pic>
        <p:nvPicPr>
          <p:cNvPr id="14" name="図 13">
            <a:extLst>
              <a:ext uri="{FF2B5EF4-FFF2-40B4-BE49-F238E27FC236}">
                <a16:creationId xmlns:a16="http://schemas.microsoft.com/office/drawing/2014/main" id="{16D1CCED-E4E0-8B3F-AEE5-14A0A33E662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301" b="97764" l="9719" r="89930">
                        <a14:foregroundMark x1="33255" y1="33014" x2="49180" y2="33440"/>
                        <a14:foregroundMark x1="49180" y1="33440" x2="61593" y2="32588"/>
                        <a14:foregroundMark x1="15222" y1="93930" x2="22951" y2="70501"/>
                        <a14:foregroundMark x1="23302" y1="72098" x2="38525" y2="65282"/>
                        <a14:foregroundMark x1="38525" y1="65282" x2="44379" y2="58786"/>
                        <a14:foregroundMark x1="45667" y1="62300" x2="75293" y2="66986"/>
                        <a14:foregroundMark x1="75293" y1="66986" x2="85129" y2="72843"/>
                        <a14:foregroundMark x1="85129" y1="72843" x2="88642" y2="97870"/>
                        <a14:foregroundMark x1="45199" y1="92758" x2="55972" y2="91587"/>
                        <a14:foregroundMark x1="43091" y1="90841" x2="56440" y2="95847"/>
                        <a14:foregroundMark x1="56440" y1="95847" x2="56440" y2="95847"/>
                        <a14:foregroundMark x1="36183" y1="30671" x2="57845" y2="29073"/>
                        <a14:foregroundMark x1="57845" y1="29073" x2="62412" y2="29073"/>
                        <a14:foregroundMark x1="36651" y1="34611" x2="46136" y2="34185"/>
                        <a14:foregroundMark x1="37471" y1="7668" x2="53396" y2="2556"/>
                        <a14:foregroundMark x1="53396" y1="2556" x2="66159" y2="9159"/>
                        <a14:foregroundMark x1="66159" y1="9159" x2="68033" y2="11182"/>
                        <a14:foregroundMark x1="41335" y1="4153" x2="56206" y2="3301"/>
                        <a14:foregroundMark x1="56206" y1="3301" x2="56792" y2="3301"/>
                      </a14:backgroundRemoval>
                    </a14:imgEffect>
                  </a14:imgLayer>
                </a14:imgProps>
              </a:ext>
              <a:ext uri="{28A0092B-C50C-407E-A947-70E740481C1C}">
                <a14:useLocalDpi xmlns:a14="http://schemas.microsoft.com/office/drawing/2010/main"/>
              </a:ext>
            </a:extLst>
          </a:blip>
          <a:stretch>
            <a:fillRect/>
          </a:stretch>
        </p:blipFill>
        <p:spPr>
          <a:xfrm>
            <a:off x="4108068" y="2330790"/>
            <a:ext cx="2397981" cy="2638132"/>
          </a:xfrm>
          <a:prstGeom prst="rect">
            <a:avLst/>
          </a:prstGeom>
        </p:spPr>
      </p:pic>
      <p:sp>
        <p:nvSpPr>
          <p:cNvPr id="15" name="吹き出し: 円形 14">
            <a:extLst>
              <a:ext uri="{FF2B5EF4-FFF2-40B4-BE49-F238E27FC236}">
                <a16:creationId xmlns:a16="http://schemas.microsoft.com/office/drawing/2014/main" id="{ADB34AA2-324C-1339-3789-34E65A83346E}"/>
              </a:ext>
            </a:extLst>
          </p:cNvPr>
          <p:cNvSpPr/>
          <p:nvPr/>
        </p:nvSpPr>
        <p:spPr>
          <a:xfrm>
            <a:off x="4922333" y="1475979"/>
            <a:ext cx="1615349" cy="779586"/>
          </a:xfrm>
          <a:prstGeom prst="wedgeEllipseCallout">
            <a:avLst>
              <a:gd name="adj1" fmla="val -13861"/>
              <a:gd name="adj2" fmla="val 87209"/>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ご解約</a:t>
            </a:r>
            <a:endParaRPr kumimoji="1" lang="en-US" altLang="ja-JP" dirty="0">
              <a:solidFill>
                <a:schemeClr val="tx1"/>
              </a:solidFill>
              <a:latin typeface="+mn-ea"/>
            </a:endParaRPr>
          </a:p>
          <a:p>
            <a:pPr algn="ctr"/>
            <a:r>
              <a:rPr kumimoji="1" lang="ja-JP" altLang="en-US" dirty="0">
                <a:solidFill>
                  <a:schemeClr val="tx1"/>
                </a:solidFill>
                <a:latin typeface="+mn-ea"/>
              </a:rPr>
              <a:t>ですね？</a:t>
            </a:r>
          </a:p>
        </p:txBody>
      </p:sp>
      <p:sp>
        <p:nvSpPr>
          <p:cNvPr id="16" name="正方形/長方形 15">
            <a:extLst>
              <a:ext uri="{FF2B5EF4-FFF2-40B4-BE49-F238E27FC236}">
                <a16:creationId xmlns:a16="http://schemas.microsoft.com/office/drawing/2014/main" id="{1F787560-A50D-9BB4-1DBD-81F567D2CC3A}"/>
              </a:ext>
            </a:extLst>
          </p:cNvPr>
          <p:cNvSpPr/>
          <p:nvPr/>
        </p:nvSpPr>
        <p:spPr>
          <a:xfrm>
            <a:off x="3293719" y="5081469"/>
            <a:ext cx="4134465" cy="1344984"/>
          </a:xfrm>
          <a:prstGeom prst="rect">
            <a:avLst/>
          </a:prstGeom>
          <a:noFill/>
        </p:spPr>
        <p:txBody>
          <a:bodyPr wrap="none" lIns="91440" tIns="45720" rIns="91440" bIns="45720">
            <a:spAutoFit/>
          </a:bodyPr>
          <a:lstStyle/>
          <a:p>
            <a:pPr algn="ctr">
              <a:lnSpc>
                <a:spcPct val="110000"/>
              </a:lnSpc>
            </a:pPr>
            <a:r>
              <a:rPr lang="ja-JP" altLang="en-US" sz="2800" b="1" cap="none" spc="0" dirty="0">
                <a:ln w="0"/>
                <a:solidFill>
                  <a:schemeClr val="tx1"/>
                </a:solidFill>
                <a:latin typeface="+mn-ea"/>
              </a:rPr>
              <a:t>解約・返品は</a:t>
            </a:r>
            <a:endParaRPr lang="en-US" altLang="ja-JP" sz="2800" b="1" cap="none" spc="0" dirty="0">
              <a:ln w="0"/>
              <a:solidFill>
                <a:schemeClr val="tx1"/>
              </a:solidFill>
              <a:latin typeface="+mn-ea"/>
            </a:endParaRPr>
          </a:p>
          <a:p>
            <a:pPr algn="ctr">
              <a:lnSpc>
                <a:spcPct val="110000"/>
              </a:lnSpc>
            </a:pPr>
            <a:r>
              <a:rPr lang="ja-JP" altLang="en-US" dirty="0">
                <a:ln w="0"/>
                <a:latin typeface="+mn-ea"/>
              </a:rPr>
              <a:t>事業者の定めた</a:t>
            </a:r>
            <a:endParaRPr lang="en-US" altLang="ja-JP" dirty="0">
              <a:ln w="0"/>
              <a:latin typeface="+mn-ea"/>
            </a:endParaRPr>
          </a:p>
          <a:p>
            <a:pPr algn="ctr">
              <a:lnSpc>
                <a:spcPct val="110000"/>
              </a:lnSpc>
            </a:pPr>
            <a:r>
              <a:rPr lang="ja-JP" altLang="en-US" sz="2800" b="1" cap="none" spc="0" dirty="0">
                <a:ln w="0"/>
                <a:solidFill>
                  <a:schemeClr val="tx1"/>
                </a:solidFill>
                <a:latin typeface="+mn-ea"/>
              </a:rPr>
              <a:t>返品特約にしたがいます</a:t>
            </a:r>
          </a:p>
        </p:txBody>
      </p:sp>
      <p:sp>
        <p:nvSpPr>
          <p:cNvPr id="18" name="正方形/長方形 17">
            <a:extLst>
              <a:ext uri="{FF2B5EF4-FFF2-40B4-BE49-F238E27FC236}">
                <a16:creationId xmlns:a16="http://schemas.microsoft.com/office/drawing/2014/main" id="{1F787560-A50D-9BB4-1DBD-81F567D2CC3A}"/>
              </a:ext>
            </a:extLst>
          </p:cNvPr>
          <p:cNvSpPr/>
          <p:nvPr/>
        </p:nvSpPr>
        <p:spPr>
          <a:xfrm>
            <a:off x="2396037" y="6581738"/>
            <a:ext cx="5929828" cy="670953"/>
          </a:xfrm>
          <a:prstGeom prst="rect">
            <a:avLst/>
          </a:prstGeom>
          <a:noFill/>
        </p:spPr>
        <p:txBody>
          <a:bodyPr wrap="none" lIns="91440" tIns="45720" rIns="91440" bIns="45720">
            <a:spAutoFit/>
          </a:bodyPr>
          <a:lstStyle/>
          <a:p>
            <a:pPr algn="ctr">
              <a:lnSpc>
                <a:spcPct val="120000"/>
              </a:lnSpc>
            </a:pPr>
            <a:r>
              <a:rPr lang="ja-JP" altLang="en-US" sz="1600" cap="none" spc="0" dirty="0">
                <a:ln w="0"/>
                <a:solidFill>
                  <a:schemeClr val="tx1"/>
                </a:solidFill>
                <a:latin typeface="+mn-ea"/>
              </a:rPr>
              <a:t>＊特約を定めていない場合は、</a:t>
            </a:r>
            <a:r>
              <a:rPr kumimoji="1" lang="ja-JP" altLang="en-US" sz="1600" dirty="0">
                <a:latin typeface="+mn-ea"/>
              </a:rPr>
              <a:t>商品の引き渡し日から８日間は</a:t>
            </a:r>
            <a:endParaRPr kumimoji="1" lang="en-US" altLang="ja-JP" sz="1600" dirty="0">
              <a:latin typeface="+mn-ea"/>
            </a:endParaRPr>
          </a:p>
          <a:p>
            <a:pPr algn="ctr">
              <a:lnSpc>
                <a:spcPct val="120000"/>
              </a:lnSpc>
            </a:pPr>
            <a:r>
              <a:rPr kumimoji="1" lang="ja-JP" altLang="en-US" sz="1600" dirty="0">
                <a:latin typeface="+mn-ea"/>
              </a:rPr>
              <a:t>消費者の送料負担で売買契約を解除できます。</a:t>
            </a:r>
            <a:endParaRPr lang="ja-JP" altLang="en-US" sz="1600" cap="none" spc="0" dirty="0">
              <a:ln w="0"/>
              <a:solidFill>
                <a:schemeClr val="tx1"/>
              </a:solidFill>
              <a:latin typeface="+mn-ea"/>
            </a:endParaRPr>
          </a:p>
        </p:txBody>
      </p:sp>
    </p:spTree>
    <p:extLst>
      <p:ext uri="{BB962C8B-B14F-4D97-AF65-F5344CB8AC3E}">
        <p14:creationId xmlns:p14="http://schemas.microsoft.com/office/powerpoint/2010/main" val="368782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1326" y="680453"/>
            <a:ext cx="4493538" cy="523220"/>
          </a:xfrm>
          <a:prstGeom prst="rect">
            <a:avLst/>
          </a:prstGeom>
        </p:spPr>
        <p:txBody>
          <a:bodyPr wrap="non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中途解約</a:t>
            </a:r>
          </a:p>
        </p:txBody>
      </p:sp>
      <p:sp>
        <p:nvSpPr>
          <p:cNvPr id="48" name="角丸四角形 17">
            <a:extLst>
              <a:ext uri="{FF2B5EF4-FFF2-40B4-BE49-F238E27FC236}">
                <a16:creationId xmlns:a16="http://schemas.microsoft.com/office/drawing/2014/main" id="{7298BCCC-8374-43DA-AB25-C2239DEA8C71}"/>
              </a:ext>
            </a:extLst>
          </p:cNvPr>
          <p:cNvSpPr/>
          <p:nvPr/>
        </p:nvSpPr>
        <p:spPr>
          <a:xfrm>
            <a:off x="1013534" y="1646770"/>
            <a:ext cx="3885758" cy="3042796"/>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9" name="正方形/長方形 48">
            <a:extLst>
              <a:ext uri="{FF2B5EF4-FFF2-40B4-BE49-F238E27FC236}">
                <a16:creationId xmlns:a16="http://schemas.microsoft.com/office/drawing/2014/main" id="{9C17F743-E28B-47D9-A68D-F50FB9CA2690}"/>
              </a:ext>
            </a:extLst>
          </p:cNvPr>
          <p:cNvSpPr/>
          <p:nvPr/>
        </p:nvSpPr>
        <p:spPr>
          <a:xfrm>
            <a:off x="1532905" y="1734541"/>
            <a:ext cx="2059771" cy="707886"/>
          </a:xfrm>
          <a:prstGeom prst="rect">
            <a:avLst/>
          </a:prstGeom>
        </p:spPr>
        <p:txBody>
          <a:bodyPr wrap="square">
            <a:spAutoFit/>
          </a:bodyPr>
          <a:lstStyle/>
          <a:p>
            <a:r>
              <a:rPr lang="ja-JP" altLang="en-US" sz="2400" dirty="0">
                <a:solidFill>
                  <a:srgbClr val="FF0000"/>
                </a:solidFill>
                <a:latin typeface="+mn-ea"/>
              </a:rPr>
              <a:t>連鎖販売取引</a:t>
            </a:r>
            <a:endParaRPr lang="en-US" altLang="ja-JP" sz="2400" dirty="0">
              <a:solidFill>
                <a:srgbClr val="FF0000"/>
              </a:solidFill>
              <a:latin typeface="+mn-ea"/>
            </a:endParaRPr>
          </a:p>
          <a:p>
            <a:r>
              <a:rPr lang="ja-JP" altLang="en-US" sz="1600" dirty="0">
                <a:latin typeface="+mn-ea"/>
              </a:rPr>
              <a:t>いわゆるマルチ商法</a:t>
            </a:r>
            <a:endParaRPr lang="en-US" altLang="ja-JP" sz="1600" dirty="0">
              <a:latin typeface="+mn-ea"/>
            </a:endParaRPr>
          </a:p>
        </p:txBody>
      </p:sp>
      <p:pic>
        <p:nvPicPr>
          <p:cNvPr id="50" name="図 49">
            <a:extLst>
              <a:ext uri="{FF2B5EF4-FFF2-40B4-BE49-F238E27FC236}">
                <a16:creationId xmlns:a16="http://schemas.microsoft.com/office/drawing/2014/main" id="{AE4226A5-D7B3-429C-84F7-A2101A006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6362" y="2533100"/>
            <a:ext cx="1442592" cy="984747"/>
          </a:xfrm>
          <a:prstGeom prst="roundRect">
            <a:avLst>
              <a:gd name="adj" fmla="val 30017"/>
            </a:avLst>
          </a:prstGeom>
        </p:spPr>
      </p:pic>
      <p:sp>
        <p:nvSpPr>
          <p:cNvPr id="51" name="フリーフォーム 89">
            <a:extLst>
              <a:ext uri="{FF2B5EF4-FFF2-40B4-BE49-F238E27FC236}">
                <a16:creationId xmlns:a16="http://schemas.microsoft.com/office/drawing/2014/main" id="{4486C4B1-5AE6-4E06-8D56-D1C5E49EE82B}"/>
              </a:ext>
            </a:extLst>
          </p:cNvPr>
          <p:cNvSpPr/>
          <p:nvPr/>
        </p:nvSpPr>
        <p:spPr>
          <a:xfrm rot="18678143">
            <a:off x="2554686" y="2728170"/>
            <a:ext cx="1740602" cy="2069679"/>
          </a:xfrm>
          <a:custGeom>
            <a:avLst/>
            <a:gdLst>
              <a:gd name="connsiteX0" fmla="*/ 1655008 w 1851762"/>
              <a:gd name="connsiteY0" fmla="*/ 585332 h 1939403"/>
              <a:gd name="connsiteX1" fmla="*/ 1667572 w 1851762"/>
              <a:gd name="connsiteY1" fmla="*/ 896974 h 1939403"/>
              <a:gd name="connsiteX2" fmla="*/ 1793129 w 1851762"/>
              <a:gd name="connsiteY2" fmla="*/ 1374290 h 1939403"/>
              <a:gd name="connsiteX3" fmla="*/ 1766993 w 1851762"/>
              <a:gd name="connsiteY3" fmla="*/ 1633821 h 1939403"/>
              <a:gd name="connsiteX4" fmla="*/ 1562333 w 1851762"/>
              <a:gd name="connsiteY4" fmla="*/ 1706740 h 1939403"/>
              <a:gd name="connsiteX5" fmla="*/ 1424989 w 1851762"/>
              <a:gd name="connsiteY5" fmla="*/ 1900505 h 1939403"/>
              <a:gd name="connsiteX6" fmla="*/ 1170194 w 1851762"/>
              <a:gd name="connsiteY6" fmla="*/ 1855370 h 1939403"/>
              <a:gd name="connsiteX7" fmla="*/ 1164977 w 1851762"/>
              <a:gd name="connsiteY7" fmla="*/ 1856636 h 1939403"/>
              <a:gd name="connsiteX8" fmla="*/ 887516 w 1851762"/>
              <a:gd name="connsiteY8" fmla="*/ 1936646 h 1939403"/>
              <a:gd name="connsiteX9" fmla="*/ 639761 w 1851762"/>
              <a:gd name="connsiteY9" fmla="*/ 1652980 h 1939403"/>
              <a:gd name="connsiteX10" fmla="*/ 639624 w 1851762"/>
              <a:gd name="connsiteY10" fmla="*/ 1652981 h 1939403"/>
              <a:gd name="connsiteX11" fmla="*/ 576567 w 1851762"/>
              <a:gd name="connsiteY11" fmla="*/ 1653209 h 1939403"/>
              <a:gd name="connsiteX12" fmla="*/ 388343 w 1851762"/>
              <a:gd name="connsiteY12" fmla="*/ 1367971 h 1939403"/>
              <a:gd name="connsiteX13" fmla="*/ 385003 w 1851762"/>
              <a:gd name="connsiteY13" fmla="*/ 1368055 h 1939403"/>
              <a:gd name="connsiteX14" fmla="*/ 336481 w 1851762"/>
              <a:gd name="connsiteY14" fmla="*/ 1369275 h 1939403"/>
              <a:gd name="connsiteX15" fmla="*/ 209404 w 1851762"/>
              <a:gd name="connsiteY15" fmla="*/ 1306356 h 1939403"/>
              <a:gd name="connsiteX16" fmla="*/ 171083 w 1851762"/>
              <a:gd name="connsiteY16" fmla="*/ 1160507 h 1939403"/>
              <a:gd name="connsiteX17" fmla="*/ 186825 w 1851762"/>
              <a:gd name="connsiteY17" fmla="*/ 1110707 h 1939403"/>
              <a:gd name="connsiteX18" fmla="*/ 187798 w 1851762"/>
              <a:gd name="connsiteY18" fmla="*/ 1107629 h 1939403"/>
              <a:gd name="connsiteX19" fmla="*/ 19283 w 1851762"/>
              <a:gd name="connsiteY19" fmla="*/ 996895 h 1939403"/>
              <a:gd name="connsiteX20" fmla="*/ 818 w 1851762"/>
              <a:gd name="connsiteY20" fmla="*/ 929656 h 1939403"/>
              <a:gd name="connsiteX21" fmla="*/ 90545 w 1851762"/>
              <a:gd name="connsiteY21" fmla="*/ 726723 h 1939403"/>
              <a:gd name="connsiteX22" fmla="*/ 90463 w 1851762"/>
              <a:gd name="connsiteY22" fmla="*/ 725966 h 1939403"/>
              <a:gd name="connsiteX23" fmla="*/ 84158 w 1851762"/>
              <a:gd name="connsiteY23" fmla="*/ 667173 h 1939403"/>
              <a:gd name="connsiteX24" fmla="*/ 157014 w 1851762"/>
              <a:gd name="connsiteY24" fmla="*/ 496011 h 1939403"/>
              <a:gd name="connsiteX25" fmla="*/ 324571 w 1851762"/>
              <a:gd name="connsiteY25" fmla="*/ 402212 h 1939403"/>
              <a:gd name="connsiteX26" fmla="*/ 547325 w 1851762"/>
              <a:gd name="connsiteY26" fmla="*/ 204034 h 1939403"/>
              <a:gd name="connsiteX27" fmla="*/ 630477 w 1851762"/>
              <a:gd name="connsiteY27" fmla="*/ 187242 h 1939403"/>
              <a:gd name="connsiteX28" fmla="*/ 630145 w 1851762"/>
              <a:gd name="connsiteY28" fmla="*/ 184250 h 1939403"/>
              <a:gd name="connsiteX29" fmla="*/ 832780 w 1851762"/>
              <a:gd name="connsiteY29" fmla="*/ 0 h 1939403"/>
              <a:gd name="connsiteX30" fmla="*/ 727582 w 1851762"/>
              <a:gd name="connsiteY30" fmla="*/ 184250 h 1939403"/>
              <a:gd name="connsiteX31" fmla="*/ 728411 w 1851762"/>
              <a:gd name="connsiteY31" fmla="*/ 190475 h 1939403"/>
              <a:gd name="connsiteX32" fmla="*/ 740953 w 1851762"/>
              <a:gd name="connsiteY32" fmla="*/ 191441 h 1939403"/>
              <a:gd name="connsiteX33" fmla="*/ 896037 w 1851762"/>
              <a:gd name="connsiteY33" fmla="*/ 282320 h 1939403"/>
              <a:gd name="connsiteX34" fmla="*/ 1130221 w 1851762"/>
              <a:gd name="connsiteY34" fmla="*/ 243575 h 1939403"/>
              <a:gd name="connsiteX35" fmla="*/ 1310825 w 1851762"/>
              <a:gd name="connsiteY35" fmla="*/ 488229 h 1939403"/>
              <a:gd name="connsiteX36" fmla="*/ 1624004 w 1851762"/>
              <a:gd name="connsiteY36" fmla="*/ 550642 h 1939403"/>
              <a:gd name="connsiteX37" fmla="*/ 1655008 w 1851762"/>
              <a:gd name="connsiteY37" fmla="*/ 585332 h 193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51762" h="1939403">
                <a:moveTo>
                  <a:pt x="1655008" y="585332"/>
                </a:moveTo>
                <a:cubicBezTo>
                  <a:pt x="1719107" y="671321"/>
                  <a:pt x="1725221" y="790444"/>
                  <a:pt x="1667572" y="896974"/>
                </a:cubicBezTo>
                <a:cubicBezTo>
                  <a:pt x="1850101" y="977932"/>
                  <a:pt x="1906756" y="1193242"/>
                  <a:pt x="1793129" y="1374290"/>
                </a:cubicBezTo>
                <a:cubicBezTo>
                  <a:pt x="1852652" y="1447641"/>
                  <a:pt x="1841613" y="1557384"/>
                  <a:pt x="1766993" y="1633821"/>
                </a:cubicBezTo>
                <a:cubicBezTo>
                  <a:pt x="1713018" y="1689143"/>
                  <a:pt x="1635238" y="1716865"/>
                  <a:pt x="1562333" y="1706740"/>
                </a:cubicBezTo>
                <a:cubicBezTo>
                  <a:pt x="1558689" y="1786489"/>
                  <a:pt x="1504732" y="1862608"/>
                  <a:pt x="1424989" y="1900505"/>
                </a:cubicBezTo>
                <a:cubicBezTo>
                  <a:pt x="1331611" y="1944860"/>
                  <a:pt x="1225814" y="1926124"/>
                  <a:pt x="1170194" y="1855370"/>
                </a:cubicBezTo>
                <a:cubicBezTo>
                  <a:pt x="1168453" y="1855811"/>
                  <a:pt x="1166719" y="1856195"/>
                  <a:pt x="1164977" y="1856636"/>
                </a:cubicBezTo>
                <a:cubicBezTo>
                  <a:pt x="1084823" y="1919640"/>
                  <a:pt x="983096" y="1948960"/>
                  <a:pt x="887516" y="1936646"/>
                </a:cubicBezTo>
                <a:cubicBezTo>
                  <a:pt x="736535" y="1917166"/>
                  <a:pt x="633430" y="1799077"/>
                  <a:pt x="639761" y="1652980"/>
                </a:cubicBezTo>
                <a:lnTo>
                  <a:pt x="639624" y="1652981"/>
                </a:lnTo>
                <a:lnTo>
                  <a:pt x="576567" y="1653209"/>
                </a:lnTo>
                <a:cubicBezTo>
                  <a:pt x="435664" y="1637211"/>
                  <a:pt x="344646" y="1510069"/>
                  <a:pt x="388343" y="1367971"/>
                </a:cubicBezTo>
                <a:lnTo>
                  <a:pt x="385003" y="1368055"/>
                </a:lnTo>
                <a:lnTo>
                  <a:pt x="336481" y="1369275"/>
                </a:lnTo>
                <a:cubicBezTo>
                  <a:pt x="285973" y="1364662"/>
                  <a:pt x="240546" y="1342642"/>
                  <a:pt x="209404" y="1306356"/>
                </a:cubicBezTo>
                <a:cubicBezTo>
                  <a:pt x="175119" y="1266423"/>
                  <a:pt x="161891" y="1213691"/>
                  <a:pt x="171083" y="1160507"/>
                </a:cubicBezTo>
                <a:lnTo>
                  <a:pt x="186825" y="1110707"/>
                </a:lnTo>
                <a:lnTo>
                  <a:pt x="187798" y="1107629"/>
                </a:lnTo>
                <a:cubicBezTo>
                  <a:pt x="110990" y="1100743"/>
                  <a:pt x="49086" y="1058371"/>
                  <a:pt x="19283" y="996895"/>
                </a:cubicBezTo>
                <a:cubicBezTo>
                  <a:pt x="9349" y="976402"/>
                  <a:pt x="2982" y="953787"/>
                  <a:pt x="818" y="929656"/>
                </a:cubicBezTo>
                <a:cubicBezTo>
                  <a:pt x="-5785" y="856112"/>
                  <a:pt x="27886" y="779926"/>
                  <a:pt x="90545" y="726723"/>
                </a:cubicBezTo>
                <a:lnTo>
                  <a:pt x="90463" y="725966"/>
                </a:lnTo>
                <a:lnTo>
                  <a:pt x="84158" y="667173"/>
                </a:lnTo>
                <a:cubicBezTo>
                  <a:pt x="85831" y="606881"/>
                  <a:pt x="111288" y="545725"/>
                  <a:pt x="157014" y="496011"/>
                </a:cubicBezTo>
                <a:cubicBezTo>
                  <a:pt x="201256" y="447878"/>
                  <a:pt x="260848" y="414501"/>
                  <a:pt x="324571" y="402212"/>
                </a:cubicBezTo>
                <a:cubicBezTo>
                  <a:pt x="366620" y="311103"/>
                  <a:pt x="448679" y="238114"/>
                  <a:pt x="547325" y="204034"/>
                </a:cubicBezTo>
                <a:lnTo>
                  <a:pt x="630477" y="187242"/>
                </a:lnTo>
                <a:lnTo>
                  <a:pt x="630145" y="184250"/>
                </a:lnTo>
                <a:cubicBezTo>
                  <a:pt x="630145" y="82492"/>
                  <a:pt x="720868" y="0"/>
                  <a:pt x="832780" y="0"/>
                </a:cubicBezTo>
                <a:cubicBezTo>
                  <a:pt x="766827" y="42190"/>
                  <a:pt x="727582" y="110926"/>
                  <a:pt x="727582" y="184250"/>
                </a:cubicBezTo>
                <a:lnTo>
                  <a:pt x="728411" y="190475"/>
                </a:lnTo>
                <a:lnTo>
                  <a:pt x="740953" y="191441"/>
                </a:lnTo>
                <a:cubicBezTo>
                  <a:pt x="801770" y="205094"/>
                  <a:pt x="856162" y="235993"/>
                  <a:pt x="896037" y="282320"/>
                </a:cubicBezTo>
                <a:cubicBezTo>
                  <a:pt x="968540" y="238724"/>
                  <a:pt x="1053934" y="224618"/>
                  <a:pt x="1130221" y="243575"/>
                </a:cubicBezTo>
                <a:cubicBezTo>
                  <a:pt x="1246141" y="272372"/>
                  <a:pt x="1319321" y="371528"/>
                  <a:pt x="1310825" y="488229"/>
                </a:cubicBezTo>
                <a:cubicBezTo>
                  <a:pt x="1426650" y="453570"/>
                  <a:pt x="1545882" y="477335"/>
                  <a:pt x="1624004" y="550642"/>
                </a:cubicBezTo>
                <a:cubicBezTo>
                  <a:pt x="1635511" y="561440"/>
                  <a:pt x="1645851" y="573048"/>
                  <a:pt x="1655008" y="585332"/>
                </a:cubicBezTo>
                <a:close/>
              </a:path>
            </a:pathLst>
          </a:custGeom>
          <a:solidFill>
            <a:schemeClr val="accent5">
              <a:lumMod val="20000"/>
              <a:lumOff val="8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52" name="グループ化 51">
            <a:extLst>
              <a:ext uri="{FF2B5EF4-FFF2-40B4-BE49-F238E27FC236}">
                <a16:creationId xmlns:a16="http://schemas.microsoft.com/office/drawing/2014/main" id="{B569632E-31E3-4A59-BC40-BC837813444C}"/>
              </a:ext>
            </a:extLst>
          </p:cNvPr>
          <p:cNvGrpSpPr/>
          <p:nvPr/>
        </p:nvGrpSpPr>
        <p:grpSpPr>
          <a:xfrm>
            <a:off x="2780099" y="3042100"/>
            <a:ext cx="1490460" cy="1178263"/>
            <a:chOff x="744739" y="5151417"/>
            <a:chExt cx="2292937" cy="1704039"/>
          </a:xfrm>
        </p:grpSpPr>
        <p:sp>
          <p:nvSpPr>
            <p:cNvPr id="53" name="フリーフォーム 41">
              <a:extLst>
                <a:ext uri="{FF2B5EF4-FFF2-40B4-BE49-F238E27FC236}">
                  <a16:creationId xmlns:a16="http://schemas.microsoft.com/office/drawing/2014/main" id="{5D93D009-8EFB-40D2-8DFA-F663AE839EEE}"/>
                </a:ext>
              </a:extLst>
            </p:cNvPr>
            <p:cNvSpPr/>
            <p:nvPr/>
          </p:nvSpPr>
          <p:spPr>
            <a:xfrm rot="10800000">
              <a:off x="1736845" y="5151417"/>
              <a:ext cx="291233" cy="408256"/>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 name="フリーフォーム 44">
              <a:extLst>
                <a:ext uri="{FF2B5EF4-FFF2-40B4-BE49-F238E27FC236}">
                  <a16:creationId xmlns:a16="http://schemas.microsoft.com/office/drawing/2014/main" id="{FBD2DD17-06D4-457D-9C73-6A39D2824C57}"/>
                </a:ext>
              </a:extLst>
            </p:cNvPr>
            <p:cNvSpPr/>
            <p:nvPr/>
          </p:nvSpPr>
          <p:spPr>
            <a:xfrm rot="10800000">
              <a:off x="1201405" y="5593046"/>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 name="フリーフォーム 46">
              <a:extLst>
                <a:ext uri="{FF2B5EF4-FFF2-40B4-BE49-F238E27FC236}">
                  <a16:creationId xmlns:a16="http://schemas.microsoft.com/office/drawing/2014/main" id="{A0FA84B7-FA24-4A2E-B15F-CB86C4B96E0D}"/>
                </a:ext>
              </a:extLst>
            </p:cNvPr>
            <p:cNvSpPr/>
            <p:nvPr/>
          </p:nvSpPr>
          <p:spPr>
            <a:xfrm rot="10800000">
              <a:off x="2351225" y="5593046"/>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フリーフォーム 49">
              <a:extLst>
                <a:ext uri="{FF2B5EF4-FFF2-40B4-BE49-F238E27FC236}">
                  <a16:creationId xmlns:a16="http://schemas.microsoft.com/office/drawing/2014/main" id="{E489C14E-DA33-425F-B950-1A6D194DC932}"/>
                </a:ext>
              </a:extLst>
            </p:cNvPr>
            <p:cNvSpPr/>
            <p:nvPr/>
          </p:nvSpPr>
          <p:spPr>
            <a:xfrm rot="10800000">
              <a:off x="869461" y="6083932"/>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7" name="フリーフォーム 50">
              <a:extLst>
                <a:ext uri="{FF2B5EF4-FFF2-40B4-BE49-F238E27FC236}">
                  <a16:creationId xmlns:a16="http://schemas.microsoft.com/office/drawing/2014/main" id="{099675C0-B291-4BEC-9CDD-D941F1F0A048}"/>
                </a:ext>
              </a:extLst>
            </p:cNvPr>
            <p:cNvSpPr/>
            <p:nvPr/>
          </p:nvSpPr>
          <p:spPr>
            <a:xfrm rot="10800000">
              <a:off x="1493818" y="6092115"/>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フリーフォーム 51">
              <a:extLst>
                <a:ext uri="{FF2B5EF4-FFF2-40B4-BE49-F238E27FC236}">
                  <a16:creationId xmlns:a16="http://schemas.microsoft.com/office/drawing/2014/main" id="{51512A7B-86A1-4B7A-857B-1BCC311F7E99}"/>
                </a:ext>
              </a:extLst>
            </p:cNvPr>
            <p:cNvSpPr/>
            <p:nvPr/>
          </p:nvSpPr>
          <p:spPr>
            <a:xfrm rot="10800000">
              <a:off x="2699195" y="6092115"/>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フリーフォーム 52">
              <a:extLst>
                <a:ext uri="{FF2B5EF4-FFF2-40B4-BE49-F238E27FC236}">
                  <a16:creationId xmlns:a16="http://schemas.microsoft.com/office/drawing/2014/main" id="{81EE4C2A-06C0-4CF7-A572-84B731228C74}"/>
                </a:ext>
              </a:extLst>
            </p:cNvPr>
            <p:cNvSpPr/>
            <p:nvPr/>
          </p:nvSpPr>
          <p:spPr>
            <a:xfrm rot="10800000">
              <a:off x="2027948" y="6092115"/>
              <a:ext cx="187560"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フリーフォーム 63">
              <a:extLst>
                <a:ext uri="{FF2B5EF4-FFF2-40B4-BE49-F238E27FC236}">
                  <a16:creationId xmlns:a16="http://schemas.microsoft.com/office/drawing/2014/main" id="{231A2B5D-359A-41AD-885B-E1635BBFD2CB}"/>
                </a:ext>
              </a:extLst>
            </p:cNvPr>
            <p:cNvSpPr/>
            <p:nvPr/>
          </p:nvSpPr>
          <p:spPr>
            <a:xfrm rot="10800000">
              <a:off x="744739" y="6663732"/>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フリーフォーム 64">
              <a:extLst>
                <a:ext uri="{FF2B5EF4-FFF2-40B4-BE49-F238E27FC236}">
                  <a16:creationId xmlns:a16="http://schemas.microsoft.com/office/drawing/2014/main" id="{8C0C85A8-5041-4A19-8C07-645CCAF2AA43}"/>
                </a:ext>
              </a:extLst>
            </p:cNvPr>
            <p:cNvSpPr/>
            <p:nvPr/>
          </p:nvSpPr>
          <p:spPr>
            <a:xfrm rot="10800000">
              <a:off x="1399576" y="667191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2" name="フリーフォーム 65">
              <a:extLst>
                <a:ext uri="{FF2B5EF4-FFF2-40B4-BE49-F238E27FC236}">
                  <a16:creationId xmlns:a16="http://schemas.microsoft.com/office/drawing/2014/main" id="{FCE83B03-18E3-4565-9DD9-C6BC5C2EF918}"/>
                </a:ext>
              </a:extLst>
            </p:cNvPr>
            <p:cNvSpPr/>
            <p:nvPr/>
          </p:nvSpPr>
          <p:spPr>
            <a:xfrm rot="10800000">
              <a:off x="2604953" y="667191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3" name="フリーフォーム 66">
              <a:extLst>
                <a:ext uri="{FF2B5EF4-FFF2-40B4-BE49-F238E27FC236}">
                  <a16:creationId xmlns:a16="http://schemas.microsoft.com/office/drawing/2014/main" id="{3124A3E9-568A-4CC9-9495-127FB07BF57D}"/>
                </a:ext>
              </a:extLst>
            </p:cNvPr>
            <p:cNvSpPr/>
            <p:nvPr/>
          </p:nvSpPr>
          <p:spPr>
            <a:xfrm rot="10800000">
              <a:off x="1985098" y="6661824"/>
              <a:ext cx="106364"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4" name="フリーフォーム 67">
              <a:extLst>
                <a:ext uri="{FF2B5EF4-FFF2-40B4-BE49-F238E27FC236}">
                  <a16:creationId xmlns:a16="http://schemas.microsoft.com/office/drawing/2014/main" id="{7987D6CB-68BD-4778-B56A-60CB7B8BB27F}"/>
                </a:ext>
              </a:extLst>
            </p:cNvPr>
            <p:cNvSpPr/>
            <p:nvPr/>
          </p:nvSpPr>
          <p:spPr>
            <a:xfrm rot="10800000">
              <a:off x="1038785" y="6653572"/>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5" name="フリーフォーム 68">
              <a:extLst>
                <a:ext uri="{FF2B5EF4-FFF2-40B4-BE49-F238E27FC236}">
                  <a16:creationId xmlns:a16="http://schemas.microsoft.com/office/drawing/2014/main" id="{6DBCDC69-D860-4D94-BC82-33BB0D32FC37}"/>
                </a:ext>
              </a:extLst>
            </p:cNvPr>
            <p:cNvSpPr/>
            <p:nvPr/>
          </p:nvSpPr>
          <p:spPr>
            <a:xfrm rot="10800000">
              <a:off x="1663142" y="666175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6" name="フリーフォーム 69">
              <a:extLst>
                <a:ext uri="{FF2B5EF4-FFF2-40B4-BE49-F238E27FC236}">
                  <a16:creationId xmlns:a16="http://schemas.microsoft.com/office/drawing/2014/main" id="{A743ACDA-2BB9-4210-B68E-10A652BAE0AB}"/>
                </a:ext>
              </a:extLst>
            </p:cNvPr>
            <p:cNvSpPr/>
            <p:nvPr/>
          </p:nvSpPr>
          <p:spPr>
            <a:xfrm rot="10800000">
              <a:off x="2920834" y="666175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67" name="直線矢印コネクタ 66">
              <a:extLst>
                <a:ext uri="{FF2B5EF4-FFF2-40B4-BE49-F238E27FC236}">
                  <a16:creationId xmlns:a16="http://schemas.microsoft.com/office/drawing/2014/main" id="{ED1241BE-5AF1-4CA3-A2F2-0F84B9C5B6A7}"/>
                </a:ext>
              </a:extLst>
            </p:cNvPr>
            <p:cNvCxnSpPr/>
            <p:nvPr/>
          </p:nvCxnSpPr>
          <p:spPr>
            <a:xfrm flipH="1">
              <a:off x="1493819" y="5559673"/>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A082B9A4-1A93-40D9-B2A4-12669A031ABD}"/>
                </a:ext>
              </a:extLst>
            </p:cNvPr>
            <p:cNvCxnSpPr/>
            <p:nvPr/>
          </p:nvCxnSpPr>
          <p:spPr>
            <a:xfrm flipH="1">
              <a:off x="1127913" y="598135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300B3E10-660D-4635-88E1-D17F3EA0D65C}"/>
                </a:ext>
              </a:extLst>
            </p:cNvPr>
            <p:cNvCxnSpPr/>
            <p:nvPr/>
          </p:nvCxnSpPr>
          <p:spPr>
            <a:xfrm flipH="1">
              <a:off x="823480" y="6461186"/>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5390728E-D35F-48AE-97B6-8A2A4E9FF15E}"/>
                </a:ext>
              </a:extLst>
            </p:cNvPr>
            <p:cNvCxnSpPr/>
            <p:nvPr/>
          </p:nvCxnSpPr>
          <p:spPr>
            <a:xfrm>
              <a:off x="2113010" y="5542067"/>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2E1AFB6C-DC18-4A9A-B418-FF165BD501B3}"/>
                </a:ext>
              </a:extLst>
            </p:cNvPr>
            <p:cNvCxnSpPr/>
            <p:nvPr/>
          </p:nvCxnSpPr>
          <p:spPr>
            <a:xfrm>
              <a:off x="2488606" y="597150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8D6C5700-B188-40D0-AAD0-911089154D8B}"/>
                </a:ext>
              </a:extLst>
            </p:cNvPr>
            <p:cNvCxnSpPr/>
            <p:nvPr/>
          </p:nvCxnSpPr>
          <p:spPr>
            <a:xfrm>
              <a:off x="2826610"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4F867E3B-A332-4A05-96D1-16BD4F964F45}"/>
                </a:ext>
              </a:extLst>
            </p:cNvPr>
            <p:cNvCxnSpPr/>
            <p:nvPr/>
          </p:nvCxnSpPr>
          <p:spPr>
            <a:xfrm>
              <a:off x="1320710" y="597150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61632936-4D69-4EDF-A095-56DB1F733EC2}"/>
                </a:ext>
              </a:extLst>
            </p:cNvPr>
            <p:cNvCxnSpPr/>
            <p:nvPr/>
          </p:nvCxnSpPr>
          <p:spPr>
            <a:xfrm flipH="1">
              <a:off x="2256242" y="598135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A32241EB-35C7-4C37-B4CF-E6A886A962A2}"/>
                </a:ext>
              </a:extLst>
            </p:cNvPr>
            <p:cNvCxnSpPr/>
            <p:nvPr/>
          </p:nvCxnSpPr>
          <p:spPr>
            <a:xfrm>
              <a:off x="2155912" y="6465687"/>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F89D3595-3FD8-449C-B3D6-DC44D1AEDF7D}"/>
                </a:ext>
              </a:extLst>
            </p:cNvPr>
            <p:cNvCxnSpPr/>
            <p:nvPr/>
          </p:nvCxnSpPr>
          <p:spPr>
            <a:xfrm>
              <a:off x="1603832"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AB428CDE-0A1F-40D3-9A21-118ECB0C0B2B}"/>
                </a:ext>
              </a:extLst>
            </p:cNvPr>
            <p:cNvCxnSpPr/>
            <p:nvPr/>
          </p:nvCxnSpPr>
          <p:spPr>
            <a:xfrm>
              <a:off x="1018918"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7A6C432D-D4F8-4DEC-BEC9-75D9A6995705}"/>
                </a:ext>
              </a:extLst>
            </p:cNvPr>
            <p:cNvCxnSpPr/>
            <p:nvPr/>
          </p:nvCxnSpPr>
          <p:spPr>
            <a:xfrm flipH="1">
              <a:off x="1466253" y="6473041"/>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AF7C9C50-1F8B-4DCC-A280-450BC6CCD03A}"/>
                </a:ext>
              </a:extLst>
            </p:cNvPr>
            <p:cNvCxnSpPr/>
            <p:nvPr/>
          </p:nvCxnSpPr>
          <p:spPr>
            <a:xfrm flipH="1">
              <a:off x="2003544" y="6479598"/>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8BC69BEB-1DEE-4294-AB28-AF27812E11C2}"/>
                </a:ext>
              </a:extLst>
            </p:cNvPr>
            <p:cNvCxnSpPr/>
            <p:nvPr/>
          </p:nvCxnSpPr>
          <p:spPr>
            <a:xfrm flipH="1">
              <a:off x="2653502" y="6462881"/>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1" name="正方形/長方形 80">
            <a:extLst>
              <a:ext uri="{FF2B5EF4-FFF2-40B4-BE49-F238E27FC236}">
                <a16:creationId xmlns:a16="http://schemas.microsoft.com/office/drawing/2014/main" id="{3FDD4420-5903-4CC3-A77D-882A8907D756}"/>
              </a:ext>
            </a:extLst>
          </p:cNvPr>
          <p:cNvSpPr/>
          <p:nvPr/>
        </p:nvSpPr>
        <p:spPr>
          <a:xfrm>
            <a:off x="2904108" y="2530522"/>
            <a:ext cx="1363095" cy="400110"/>
          </a:xfrm>
          <a:prstGeom prst="rect">
            <a:avLst/>
          </a:prstGeom>
        </p:spPr>
        <p:txBody>
          <a:bodyPr wrap="square">
            <a:spAutoFit/>
          </a:bodyPr>
          <a:lstStyle/>
          <a:p>
            <a:r>
              <a:rPr lang="ja-JP" altLang="en-US" sz="1000" dirty="0">
                <a:latin typeface="+mn-ea"/>
              </a:rPr>
              <a:t>どんどん紹介して</a:t>
            </a:r>
            <a:endParaRPr lang="en-US" altLang="ja-JP" sz="1000" dirty="0">
              <a:latin typeface="+mn-ea"/>
            </a:endParaRPr>
          </a:p>
          <a:p>
            <a:r>
              <a:rPr lang="ja-JP" altLang="en-US" sz="1000" dirty="0">
                <a:latin typeface="+mn-ea"/>
              </a:rPr>
              <a:t>ガッツリ稼ごう！</a:t>
            </a:r>
            <a:endParaRPr lang="en-US" altLang="ja-JP" sz="1000" dirty="0">
              <a:latin typeface="+mn-ea"/>
            </a:endParaRPr>
          </a:p>
        </p:txBody>
      </p:sp>
      <p:sp>
        <p:nvSpPr>
          <p:cNvPr id="82" name="フリーフォーム 92">
            <a:extLst>
              <a:ext uri="{FF2B5EF4-FFF2-40B4-BE49-F238E27FC236}">
                <a16:creationId xmlns:a16="http://schemas.microsoft.com/office/drawing/2014/main" id="{F49A1FA3-7CD4-4127-B0F4-DE9E12842AA6}"/>
              </a:ext>
            </a:extLst>
          </p:cNvPr>
          <p:cNvSpPr/>
          <p:nvPr/>
        </p:nvSpPr>
        <p:spPr>
          <a:xfrm rot="10800000">
            <a:off x="3772992" y="4086428"/>
            <a:ext cx="75950" cy="126910"/>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83" name="直線コネクタ 82">
            <a:extLst>
              <a:ext uri="{FF2B5EF4-FFF2-40B4-BE49-F238E27FC236}">
                <a16:creationId xmlns:a16="http://schemas.microsoft.com/office/drawing/2014/main" id="{11D9DF5F-461C-4A24-AE39-F13FE31F457B}"/>
              </a:ext>
            </a:extLst>
          </p:cNvPr>
          <p:cNvCxnSpPr/>
          <p:nvPr/>
        </p:nvCxnSpPr>
        <p:spPr>
          <a:xfrm flipV="1">
            <a:off x="2896499" y="2453215"/>
            <a:ext cx="257994" cy="1203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E71F1239-C7F3-4E05-B786-DB68F87603A3}"/>
              </a:ext>
            </a:extLst>
          </p:cNvPr>
          <p:cNvCxnSpPr/>
          <p:nvPr/>
        </p:nvCxnSpPr>
        <p:spPr>
          <a:xfrm>
            <a:off x="2983453" y="2870438"/>
            <a:ext cx="655518" cy="474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6" name="角丸四角形 19">
            <a:extLst>
              <a:ext uri="{FF2B5EF4-FFF2-40B4-BE49-F238E27FC236}">
                <a16:creationId xmlns:a16="http://schemas.microsoft.com/office/drawing/2014/main" id="{8AFAC3F1-544C-4BBA-A1C8-48CC9A0059AB}"/>
              </a:ext>
            </a:extLst>
          </p:cNvPr>
          <p:cNvSpPr/>
          <p:nvPr/>
        </p:nvSpPr>
        <p:spPr>
          <a:xfrm>
            <a:off x="5512437" y="1646770"/>
            <a:ext cx="3962727" cy="3042796"/>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7" name="正方形/長方形 86">
            <a:extLst>
              <a:ext uri="{FF2B5EF4-FFF2-40B4-BE49-F238E27FC236}">
                <a16:creationId xmlns:a16="http://schemas.microsoft.com/office/drawing/2014/main" id="{5721DA55-768F-4B6A-A4F3-5F900A9465E4}"/>
              </a:ext>
            </a:extLst>
          </p:cNvPr>
          <p:cNvSpPr/>
          <p:nvPr/>
        </p:nvSpPr>
        <p:spPr>
          <a:xfrm>
            <a:off x="5924747" y="1745329"/>
            <a:ext cx="3550417" cy="1514261"/>
          </a:xfrm>
          <a:prstGeom prst="rect">
            <a:avLst/>
          </a:prstGeom>
        </p:spPr>
        <p:txBody>
          <a:bodyPr wrap="square">
            <a:spAutoFit/>
          </a:bodyPr>
          <a:lstStyle/>
          <a:p>
            <a:r>
              <a:rPr lang="ja-JP" altLang="en-US" sz="2200" dirty="0">
                <a:solidFill>
                  <a:srgbClr val="FF0000"/>
                </a:solidFill>
                <a:latin typeface="+mn-ea"/>
              </a:rPr>
              <a:t>特定継続的役務提供</a:t>
            </a:r>
            <a:endParaRPr lang="en-US" altLang="ja-JP" sz="2200" dirty="0">
              <a:solidFill>
                <a:srgbClr val="FF0000"/>
              </a:solidFill>
              <a:latin typeface="+mn-ea"/>
            </a:endParaRPr>
          </a:p>
          <a:p>
            <a:pPr>
              <a:lnSpc>
                <a:spcPct val="110000"/>
              </a:lnSpc>
            </a:pPr>
            <a:r>
              <a:rPr lang="ja-JP" altLang="en-US" sz="1600" dirty="0">
                <a:latin typeface="+mn-ea"/>
              </a:rPr>
              <a:t>エステティックサロン、</a:t>
            </a:r>
            <a:endParaRPr lang="en-US" altLang="ja-JP" sz="1600" dirty="0">
              <a:latin typeface="+mn-ea"/>
            </a:endParaRPr>
          </a:p>
          <a:p>
            <a:pPr>
              <a:lnSpc>
                <a:spcPct val="110000"/>
              </a:lnSpc>
            </a:pPr>
            <a:r>
              <a:rPr lang="ja-JP" altLang="en-US" sz="1600" dirty="0">
                <a:latin typeface="+mn-ea"/>
              </a:rPr>
              <a:t>美容医療、語学教室、</a:t>
            </a:r>
            <a:endParaRPr lang="en-US" altLang="ja-JP" sz="1600" dirty="0">
              <a:latin typeface="+mn-ea"/>
            </a:endParaRPr>
          </a:p>
          <a:p>
            <a:pPr>
              <a:lnSpc>
                <a:spcPct val="110000"/>
              </a:lnSpc>
            </a:pPr>
            <a:r>
              <a:rPr lang="ja-JP" altLang="en-US" sz="1600" dirty="0">
                <a:latin typeface="+mn-ea"/>
              </a:rPr>
              <a:t>家庭教師、学習塾、パソコン教室、結婚相手紹介サービス</a:t>
            </a:r>
            <a:endParaRPr lang="en-US" altLang="ja-JP" sz="2400" dirty="0">
              <a:latin typeface="+mn-ea"/>
            </a:endParaRPr>
          </a:p>
        </p:txBody>
      </p:sp>
      <p:pic>
        <p:nvPicPr>
          <p:cNvPr id="88" name="図 87">
            <a:extLst>
              <a:ext uri="{FF2B5EF4-FFF2-40B4-BE49-F238E27FC236}">
                <a16:creationId xmlns:a16="http://schemas.microsoft.com/office/drawing/2014/main" id="{04A3E149-BC15-4F1B-9420-4DB36ACDCC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7247" y="3150268"/>
            <a:ext cx="1432972" cy="1334079"/>
          </a:xfrm>
          <a:prstGeom prst="rect">
            <a:avLst/>
          </a:prstGeom>
        </p:spPr>
      </p:pic>
      <p:sp>
        <p:nvSpPr>
          <p:cNvPr id="90" name="正方形/長方形 89">
            <a:extLst>
              <a:ext uri="{FF2B5EF4-FFF2-40B4-BE49-F238E27FC236}">
                <a16:creationId xmlns:a16="http://schemas.microsoft.com/office/drawing/2014/main" id="{223E2340-19AF-437D-A378-CE200C690166}"/>
              </a:ext>
            </a:extLst>
          </p:cNvPr>
          <p:cNvSpPr/>
          <p:nvPr/>
        </p:nvSpPr>
        <p:spPr>
          <a:xfrm>
            <a:off x="1018951" y="4844868"/>
            <a:ext cx="8443337" cy="523220"/>
          </a:xfrm>
          <a:prstGeom prst="rect">
            <a:avLst/>
          </a:prstGeom>
          <a:noFill/>
        </p:spPr>
        <p:txBody>
          <a:bodyPr wrap="none" lIns="91440" tIns="45720" rIns="91440" bIns="45720">
            <a:spAutoFit/>
          </a:bodyPr>
          <a:lstStyle/>
          <a:p>
            <a:pPr algn="ctr"/>
            <a:r>
              <a:rPr lang="ja-JP" altLang="en-US" sz="2800" b="1" dirty="0">
                <a:ln w="0"/>
                <a:latin typeface="+mn-ea"/>
              </a:rPr>
              <a:t>法で</a:t>
            </a:r>
            <a:r>
              <a:rPr lang="ja-JP" altLang="en-US" sz="2800" b="1" cap="none" spc="0" dirty="0">
                <a:ln w="0"/>
                <a:solidFill>
                  <a:schemeClr val="tx1"/>
                </a:solidFill>
                <a:latin typeface="+mn-ea"/>
              </a:rPr>
              <a:t>定められた違約金を支払えば中途解約できます</a:t>
            </a:r>
          </a:p>
        </p:txBody>
      </p:sp>
      <p:sp>
        <p:nvSpPr>
          <p:cNvPr id="91" name="正方形/長方形 90">
            <a:extLst>
              <a:ext uri="{FF2B5EF4-FFF2-40B4-BE49-F238E27FC236}">
                <a16:creationId xmlns:a16="http://schemas.microsoft.com/office/drawing/2014/main" id="{728A8B51-FC97-40B1-9934-3BDFB22E06B3}"/>
              </a:ext>
            </a:extLst>
          </p:cNvPr>
          <p:cNvSpPr/>
          <p:nvPr/>
        </p:nvSpPr>
        <p:spPr>
          <a:xfrm>
            <a:off x="1172840" y="5650186"/>
            <a:ext cx="7879080" cy="1184940"/>
          </a:xfrm>
          <a:prstGeom prst="rect">
            <a:avLst/>
          </a:prstGeom>
          <a:noFill/>
        </p:spPr>
        <p:txBody>
          <a:bodyPr wrap="none" lIns="91440" tIns="45720" rIns="91440" bIns="45720">
            <a:spAutoFit/>
          </a:bodyPr>
          <a:lstStyle/>
          <a:p>
            <a:pPr>
              <a:lnSpc>
                <a:spcPct val="120000"/>
              </a:lnSpc>
            </a:pPr>
            <a:r>
              <a:rPr lang="ja-JP" altLang="en-US" sz="2000" cap="none" spc="0" dirty="0">
                <a:ln w="0"/>
                <a:solidFill>
                  <a:schemeClr val="tx1"/>
                </a:solidFill>
                <a:latin typeface="+mn-ea"/>
              </a:rPr>
              <a:t>長期で高額になりがちな契約、</a:t>
            </a:r>
            <a:endParaRPr lang="en-US" altLang="ja-JP" sz="2000" cap="none" spc="0" dirty="0">
              <a:ln w="0"/>
              <a:solidFill>
                <a:schemeClr val="tx1"/>
              </a:solidFill>
              <a:latin typeface="+mn-ea"/>
            </a:endParaRPr>
          </a:p>
          <a:p>
            <a:pPr>
              <a:lnSpc>
                <a:spcPct val="120000"/>
              </a:lnSpc>
            </a:pPr>
            <a:r>
              <a:rPr lang="ja-JP" altLang="en-US" sz="2000" cap="none" spc="0" dirty="0">
                <a:ln w="0"/>
                <a:solidFill>
                  <a:schemeClr val="tx1"/>
                </a:solidFill>
                <a:latin typeface="+mn-ea"/>
              </a:rPr>
              <a:t>ビジネスに不慣れなのに販売員などになるような契約は</a:t>
            </a:r>
            <a:endParaRPr lang="en-US" altLang="ja-JP" sz="2000" cap="none" spc="0" dirty="0">
              <a:ln w="0"/>
              <a:solidFill>
                <a:schemeClr val="tx1"/>
              </a:solidFill>
              <a:latin typeface="+mn-ea"/>
            </a:endParaRPr>
          </a:p>
          <a:p>
            <a:pPr>
              <a:lnSpc>
                <a:spcPct val="120000"/>
              </a:lnSpc>
            </a:pPr>
            <a:r>
              <a:rPr lang="ja-JP" altLang="en-US" sz="2000" dirty="0">
                <a:ln w="0"/>
                <a:latin typeface="+mn-ea"/>
              </a:rPr>
              <a:t>支払いできるのか、続けられるか、</a:t>
            </a:r>
            <a:r>
              <a:rPr lang="ja-JP" altLang="en-US" sz="2000" dirty="0">
                <a:ln w="0"/>
                <a:solidFill>
                  <a:srgbClr val="FF0000"/>
                </a:solidFill>
                <a:latin typeface="+mn-ea"/>
              </a:rPr>
              <a:t>契約前に</a:t>
            </a:r>
            <a:r>
              <a:rPr lang="ja-JP" altLang="en-US" sz="2000" dirty="0" err="1">
                <a:ln w="0"/>
                <a:solidFill>
                  <a:srgbClr val="FF0000"/>
                </a:solidFill>
                <a:latin typeface="+mn-ea"/>
              </a:rPr>
              <a:t>よ</a:t>
            </a:r>
            <a:r>
              <a:rPr lang="ja-JP" altLang="en-US" sz="2000" dirty="0">
                <a:ln w="0"/>
                <a:solidFill>
                  <a:srgbClr val="FF0000"/>
                </a:solidFill>
                <a:latin typeface="+mn-ea"/>
              </a:rPr>
              <a:t>～</a:t>
            </a:r>
            <a:r>
              <a:rPr lang="ja-JP" altLang="en-US" sz="2000" dirty="0" err="1">
                <a:ln w="0"/>
                <a:solidFill>
                  <a:srgbClr val="FF0000"/>
                </a:solidFill>
                <a:latin typeface="+mn-ea"/>
              </a:rPr>
              <a:t>く</a:t>
            </a:r>
            <a:r>
              <a:rPr lang="ja-JP" altLang="en-US" sz="2000" dirty="0">
                <a:ln w="0"/>
                <a:solidFill>
                  <a:srgbClr val="FF0000"/>
                </a:solidFill>
                <a:latin typeface="+mn-ea"/>
              </a:rPr>
              <a:t>考えましょう★</a:t>
            </a:r>
            <a:endParaRPr lang="ja-JP" altLang="en-US" sz="2000" cap="none" spc="0" dirty="0">
              <a:ln w="0"/>
              <a:solidFill>
                <a:srgbClr val="FF0000"/>
              </a:solidFill>
              <a:latin typeface="+mn-ea"/>
            </a:endParaRPr>
          </a:p>
        </p:txBody>
      </p:sp>
      <p:sp>
        <p:nvSpPr>
          <p:cNvPr id="45" name="正方形/長方形 44">
            <a:extLst>
              <a:ext uri="{FF2B5EF4-FFF2-40B4-BE49-F238E27FC236}">
                <a16:creationId xmlns:a16="http://schemas.microsoft.com/office/drawing/2014/main" id="{53ACD742-8846-4B34-A9B0-3B73F7BC39ED}"/>
              </a:ext>
            </a:extLst>
          </p:cNvPr>
          <p:cNvSpPr/>
          <p:nvPr/>
        </p:nvSpPr>
        <p:spPr>
          <a:xfrm>
            <a:off x="7181158" y="3544142"/>
            <a:ext cx="2093625" cy="904863"/>
          </a:xfrm>
          <a:prstGeom prst="rect">
            <a:avLst/>
          </a:prstGeom>
        </p:spPr>
        <p:txBody>
          <a:bodyPr wrap="square">
            <a:spAutoFit/>
          </a:bodyPr>
          <a:lstStyle/>
          <a:p>
            <a:pPr lvl="0" defTabSz="503972">
              <a:lnSpc>
                <a:spcPct val="110000"/>
              </a:lnSpc>
              <a:defRPr/>
            </a:pPr>
            <a:r>
              <a:rPr kumimoji="1" lang="ja-JP" altLang="en-US" sz="1200" dirty="0">
                <a:latin typeface="+mn-ea"/>
              </a:rPr>
              <a:t>エステ・美容医療は１か月、その他は２か月を超え、</a:t>
            </a:r>
            <a:endParaRPr kumimoji="1" lang="en-US" altLang="ja-JP" sz="1200" dirty="0">
              <a:latin typeface="+mn-ea"/>
            </a:endParaRPr>
          </a:p>
          <a:p>
            <a:pPr lvl="0" defTabSz="503972">
              <a:lnSpc>
                <a:spcPct val="110000"/>
              </a:lnSpc>
              <a:defRPr/>
            </a:pPr>
            <a:r>
              <a:rPr kumimoji="1" lang="ja-JP" altLang="en-US" sz="1200" dirty="0">
                <a:latin typeface="+mn-ea"/>
              </a:rPr>
              <a:t>かつ契約金額が５万円を</a:t>
            </a:r>
            <a:endParaRPr kumimoji="1" lang="en-US" altLang="ja-JP" sz="1200" dirty="0">
              <a:latin typeface="+mn-ea"/>
            </a:endParaRPr>
          </a:p>
          <a:p>
            <a:pPr lvl="0" defTabSz="503972">
              <a:lnSpc>
                <a:spcPct val="110000"/>
              </a:lnSpc>
              <a:defRPr/>
            </a:pPr>
            <a:r>
              <a:rPr kumimoji="1" lang="ja-JP" altLang="en-US" sz="1200" dirty="0">
                <a:latin typeface="+mn-ea"/>
              </a:rPr>
              <a:t>超える契約が対象。</a:t>
            </a:r>
          </a:p>
        </p:txBody>
      </p:sp>
    </p:spTree>
    <p:extLst>
      <p:ext uri="{BB962C8B-B14F-4D97-AF65-F5344CB8AC3E}">
        <p14:creationId xmlns:p14="http://schemas.microsoft.com/office/powerpoint/2010/main" val="409709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契約をやめる</a:t>
            </a:r>
            <a:br>
              <a:rPr lang="en-US" altLang="ja-JP" dirty="0"/>
            </a:br>
            <a:r>
              <a:rPr lang="ja-JP" altLang="en-US" dirty="0"/>
              <a:t>消費者契約法</a:t>
            </a:r>
            <a:endParaRPr kumimoji="1" lang="ja-JP" altLang="en-US" dirty="0"/>
          </a:p>
        </p:txBody>
      </p:sp>
      <p:graphicFrame>
        <p:nvGraphicFramePr>
          <p:cNvPr id="3" name="表 3">
            <a:extLst>
              <a:ext uri="{FF2B5EF4-FFF2-40B4-BE49-F238E27FC236}">
                <a16:creationId xmlns:a16="http://schemas.microsoft.com/office/drawing/2014/main" id="{E438CCBF-C169-0F2E-9B8A-42C00E64072E}"/>
              </a:ext>
            </a:extLst>
          </p:cNvPr>
          <p:cNvGraphicFramePr>
            <a:graphicFrameLocks noGrp="1"/>
          </p:cNvGraphicFramePr>
          <p:nvPr>
            <p:extLst>
              <p:ext uri="{D42A27DB-BD31-4B8C-83A1-F6EECF244321}">
                <p14:modId xmlns:p14="http://schemas.microsoft.com/office/powerpoint/2010/main" val="243202095"/>
              </p:ext>
            </p:extLst>
          </p:nvPr>
        </p:nvGraphicFramePr>
        <p:xfrm>
          <a:off x="570706" y="2620507"/>
          <a:ext cx="9550399" cy="4709160"/>
        </p:xfrm>
        <a:graphic>
          <a:graphicData uri="http://schemas.openxmlformats.org/drawingml/2006/table">
            <a:tbl>
              <a:tblPr firstRow="1" bandRow="1">
                <a:tableStyleId>{5C22544A-7EE6-4342-B048-85BDC9FD1C3A}</a:tableStyleId>
              </a:tblPr>
              <a:tblGrid>
                <a:gridCol w="538561">
                  <a:extLst>
                    <a:ext uri="{9D8B030D-6E8A-4147-A177-3AD203B41FA5}">
                      <a16:colId xmlns:a16="http://schemas.microsoft.com/office/drawing/2014/main" val="3995431237"/>
                    </a:ext>
                  </a:extLst>
                </a:gridCol>
                <a:gridCol w="2752538">
                  <a:extLst>
                    <a:ext uri="{9D8B030D-6E8A-4147-A177-3AD203B41FA5}">
                      <a16:colId xmlns:a16="http://schemas.microsoft.com/office/drawing/2014/main" val="1124994155"/>
                    </a:ext>
                  </a:extLst>
                </a:gridCol>
                <a:gridCol w="6259300">
                  <a:extLst>
                    <a:ext uri="{9D8B030D-6E8A-4147-A177-3AD203B41FA5}">
                      <a16:colId xmlns:a16="http://schemas.microsoft.com/office/drawing/2014/main" val="650553756"/>
                    </a:ext>
                  </a:extLst>
                </a:gridCol>
              </a:tblGrid>
              <a:tr h="239827">
                <a:tc>
                  <a:txBody>
                    <a:bodyPr/>
                    <a:lstStyle/>
                    <a:p>
                      <a:r>
                        <a:rPr kumimoji="1" lang="ja-JP" altLang="en-US" sz="1050" b="0" dirty="0">
                          <a:latin typeface="+mn-ea"/>
                          <a:ea typeface="+mn-ea"/>
                        </a:rPr>
                        <a:t>類型</a:t>
                      </a:r>
                    </a:p>
                  </a:txBody>
                  <a:tcPr/>
                </a:tc>
                <a:tc>
                  <a:txBody>
                    <a:bodyPr/>
                    <a:lstStyle/>
                    <a:p>
                      <a:r>
                        <a:rPr kumimoji="1" lang="ja-JP" altLang="en-US" sz="1050" b="0" dirty="0">
                          <a:latin typeface="+mn-ea"/>
                          <a:ea typeface="+mn-ea"/>
                        </a:rPr>
                        <a:t>取消しできる不当な勧誘</a:t>
                      </a:r>
                    </a:p>
                  </a:txBody>
                  <a:tcPr/>
                </a:tc>
                <a:tc>
                  <a:txBody>
                    <a:bodyPr/>
                    <a:lstStyle/>
                    <a:p>
                      <a:r>
                        <a:rPr kumimoji="1" lang="ja-JP" altLang="en-US" sz="1050" b="0" dirty="0">
                          <a:latin typeface="+mn-ea"/>
                          <a:ea typeface="+mn-ea"/>
                        </a:rPr>
                        <a:t>内容</a:t>
                      </a:r>
                    </a:p>
                  </a:txBody>
                  <a:tcPr/>
                </a:tc>
                <a:extLst>
                  <a:ext uri="{0D108BD9-81ED-4DB2-BD59-A6C34878D82A}">
                    <a16:rowId xmlns:a16="http://schemas.microsoft.com/office/drawing/2014/main" val="1773840020"/>
                  </a:ext>
                </a:extLst>
              </a:tr>
              <a:tr h="239827">
                <a:tc rowSpan="3">
                  <a:txBody>
                    <a:bodyPr/>
                    <a:lstStyle/>
                    <a:p>
                      <a:r>
                        <a:rPr kumimoji="1" lang="ja-JP" altLang="en-US" sz="1050" dirty="0">
                          <a:latin typeface="+mn-ea"/>
                          <a:ea typeface="+mn-ea"/>
                        </a:rPr>
                        <a:t>誤認</a:t>
                      </a:r>
                    </a:p>
                  </a:txBody>
                  <a:tcPr/>
                </a:tc>
                <a:tc>
                  <a:txBody>
                    <a:bodyPr/>
                    <a:lstStyle/>
                    <a:p>
                      <a:r>
                        <a:rPr kumimoji="1" lang="ja-JP" altLang="en-US" sz="1050" dirty="0">
                          <a:latin typeface="+mn-ea"/>
                          <a:ea typeface="+mn-ea"/>
                        </a:rPr>
                        <a:t>不実告知</a:t>
                      </a:r>
                    </a:p>
                  </a:txBody>
                  <a:tcPr/>
                </a:tc>
                <a:tc>
                  <a:txBody>
                    <a:bodyPr/>
                    <a:lstStyle/>
                    <a:p>
                      <a:r>
                        <a:rPr lang="ja-JP" altLang="en-US" sz="1050" dirty="0">
                          <a:latin typeface="+mn-ea"/>
                        </a:rPr>
                        <a:t>重要事項について事実と異なることを告げた</a:t>
                      </a:r>
                      <a:endParaRPr kumimoji="1" lang="ja-JP" altLang="en-US" sz="1050" dirty="0">
                        <a:latin typeface="+mn-ea"/>
                        <a:ea typeface="+mn-ea"/>
                      </a:endParaRPr>
                    </a:p>
                  </a:txBody>
                  <a:tcPr/>
                </a:tc>
                <a:extLst>
                  <a:ext uri="{0D108BD9-81ED-4DB2-BD59-A6C34878D82A}">
                    <a16:rowId xmlns:a16="http://schemas.microsoft.com/office/drawing/2014/main" val="850775423"/>
                  </a:ext>
                </a:extLst>
              </a:tr>
              <a:tr h="239827">
                <a:tc vMerge="1">
                  <a:txBody>
                    <a:bodyPr/>
                    <a:lstStyle/>
                    <a:p>
                      <a:endParaRPr kumimoji="1" lang="ja-JP" altLang="en-US" sz="1050" dirty="0">
                        <a:latin typeface="+mn-ea"/>
                        <a:ea typeface="+mn-ea"/>
                      </a:endParaRPr>
                    </a:p>
                  </a:txBody>
                  <a:tcPr/>
                </a:tc>
                <a:tc>
                  <a:txBody>
                    <a:bodyPr/>
                    <a:lstStyle/>
                    <a:p>
                      <a:r>
                        <a:rPr kumimoji="1" lang="ja-JP" altLang="en-US" sz="1050" dirty="0">
                          <a:latin typeface="+mn-ea"/>
                          <a:ea typeface="+mn-ea"/>
                        </a:rPr>
                        <a:t>断定的判断の提供</a:t>
                      </a:r>
                    </a:p>
                  </a:txBody>
                  <a:tcPr/>
                </a:tc>
                <a:tc>
                  <a:txBody>
                    <a:bodyPr/>
                    <a:lstStyle/>
                    <a:p>
                      <a:r>
                        <a:rPr lang="ja-JP" altLang="en-US" sz="1050" dirty="0">
                          <a:latin typeface="+mn-ea"/>
                        </a:rPr>
                        <a:t>将来的における変動が不確実な事項について確実であると告げた</a:t>
                      </a:r>
                      <a:endParaRPr kumimoji="1" lang="ja-JP" altLang="en-US" sz="1050" dirty="0">
                        <a:latin typeface="+mn-ea"/>
                        <a:ea typeface="+mn-ea"/>
                      </a:endParaRPr>
                    </a:p>
                  </a:txBody>
                  <a:tcPr/>
                </a:tc>
                <a:extLst>
                  <a:ext uri="{0D108BD9-81ED-4DB2-BD59-A6C34878D82A}">
                    <a16:rowId xmlns:a16="http://schemas.microsoft.com/office/drawing/2014/main" val="3442314031"/>
                  </a:ext>
                </a:extLst>
              </a:tr>
              <a:tr h="392444">
                <a:tc vMerge="1">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endParaRPr kumimoji="1" lang="ja-JP" altLang="en-US" sz="1050" dirty="0">
                        <a:latin typeface="+mn-ea"/>
                        <a:ea typeface="+mn-ea"/>
                      </a:endParaRP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不利益事実の不告知</a:t>
                      </a:r>
                    </a:p>
                  </a:txBody>
                  <a:tcPr/>
                </a:tc>
                <a:tc>
                  <a:txBody>
                    <a:bodyPr/>
                    <a:lstStyle/>
                    <a:p>
                      <a:r>
                        <a:rPr lang="ja-JP" altLang="en-US" sz="1050" dirty="0">
                          <a:latin typeface="+mn-ea"/>
                        </a:rPr>
                        <a:t>消費者の利益となる旨を告げながら、重要事項について消費者の不利益となる事実を故意または重大な過失によって告げなかった</a:t>
                      </a:r>
                      <a:endParaRPr kumimoji="1" lang="ja-JP" altLang="en-US" sz="1050" dirty="0">
                        <a:latin typeface="+mn-ea"/>
                        <a:ea typeface="+mn-ea"/>
                      </a:endParaRPr>
                    </a:p>
                  </a:txBody>
                  <a:tcPr/>
                </a:tc>
                <a:extLst>
                  <a:ext uri="{0D108BD9-81ED-4DB2-BD59-A6C34878D82A}">
                    <a16:rowId xmlns:a16="http://schemas.microsoft.com/office/drawing/2014/main" val="854542542"/>
                  </a:ext>
                </a:extLst>
              </a:tr>
              <a:tr h="239827">
                <a:tc rowSpan="9">
                  <a:txBody>
                    <a:bodyPr/>
                    <a:lstStyle/>
                    <a:p>
                      <a:r>
                        <a:rPr kumimoji="1" lang="ja-JP" altLang="en-US" sz="1050" dirty="0">
                          <a:latin typeface="+mn-ea"/>
                          <a:ea typeface="+mn-ea"/>
                        </a:rPr>
                        <a:t>困惑</a:t>
                      </a:r>
                      <a:endParaRPr kumimoji="1" lang="en-US" altLang="ja-JP" sz="1050" dirty="0">
                        <a:latin typeface="+mn-ea"/>
                        <a:ea typeface="+mn-ea"/>
                      </a:endParaRPr>
                    </a:p>
                  </a:txBody>
                  <a:tcPr/>
                </a:tc>
                <a:tc>
                  <a:txBody>
                    <a:bodyPr/>
                    <a:lstStyle/>
                    <a:p>
                      <a:r>
                        <a:rPr kumimoji="1" lang="ja-JP" altLang="en-US" sz="1050" dirty="0">
                          <a:latin typeface="+mn-ea"/>
                          <a:ea typeface="+mn-ea"/>
                        </a:rPr>
                        <a:t>不退去</a:t>
                      </a:r>
                      <a:endParaRPr kumimoji="1" lang="en-US" altLang="ja-JP" sz="1050" dirty="0">
                        <a:latin typeface="+mn-ea"/>
                        <a:ea typeface="+mn-ea"/>
                      </a:endParaRPr>
                    </a:p>
                  </a:txBody>
                  <a:tcPr/>
                </a:tc>
                <a:tc>
                  <a:txBody>
                    <a:bodyPr/>
                    <a:lstStyle/>
                    <a:p>
                      <a:r>
                        <a:rPr kumimoji="1" lang="ja-JP" altLang="en-US" sz="1050" dirty="0">
                          <a:latin typeface="+mn-ea"/>
                          <a:ea typeface="+mn-ea"/>
                        </a:rPr>
                        <a:t>消費者が事業者に対し、退去すべき旨の意思を示したにもかかわらず退去しなかった</a:t>
                      </a:r>
                    </a:p>
                  </a:txBody>
                  <a:tcPr/>
                </a:tc>
                <a:extLst>
                  <a:ext uri="{0D108BD9-81ED-4DB2-BD59-A6C34878D82A}">
                    <a16:rowId xmlns:a16="http://schemas.microsoft.com/office/drawing/2014/main" val="843619025"/>
                  </a:ext>
                </a:extLst>
              </a:tr>
              <a:tr h="239827">
                <a:tc vMerge="1">
                  <a:txBody>
                    <a:bodyPr/>
                    <a:lstStyle/>
                    <a:p>
                      <a:endParaRPr kumimoji="1" lang="ja-JP" altLang="en-US" sz="1050" dirty="0">
                        <a:latin typeface="+mn-ea"/>
                        <a:ea typeface="+mn-ea"/>
                      </a:endParaRPr>
                    </a:p>
                  </a:txBody>
                  <a:tcPr/>
                </a:tc>
                <a:tc>
                  <a:txBody>
                    <a:bodyPr/>
                    <a:lstStyle/>
                    <a:p>
                      <a:r>
                        <a:rPr kumimoji="1" lang="ja-JP" altLang="en-US" sz="1050" dirty="0">
                          <a:latin typeface="+mn-ea"/>
                          <a:ea typeface="+mn-ea"/>
                        </a:rPr>
                        <a:t>退去妨害</a:t>
                      </a:r>
                    </a:p>
                  </a:txBody>
                  <a:tcPr/>
                </a:tc>
                <a:tc>
                  <a:txBody>
                    <a:bodyPr/>
                    <a:lstStyle/>
                    <a:p>
                      <a:r>
                        <a:rPr kumimoji="1" lang="ja-JP" altLang="en-US" sz="1050" dirty="0">
                          <a:latin typeface="+mn-ea"/>
                          <a:ea typeface="+mn-ea"/>
                        </a:rPr>
                        <a:t>消費者が退去する旨の意思を示したにもかかわらず消費者を退去させなかった</a:t>
                      </a:r>
                    </a:p>
                  </a:txBody>
                  <a:tcPr/>
                </a:tc>
                <a:extLst>
                  <a:ext uri="{0D108BD9-81ED-4DB2-BD59-A6C34878D82A}">
                    <a16:rowId xmlns:a16="http://schemas.microsoft.com/office/drawing/2014/main" val="1969399697"/>
                  </a:ext>
                </a:extLst>
              </a:tr>
              <a:tr h="239827">
                <a:tc vMerge="1">
                  <a:txBody>
                    <a:bodyPr/>
                    <a:lstStyle/>
                    <a:p>
                      <a:endParaRPr kumimoji="1" lang="ja-JP" altLang="en-US" sz="1050" dirty="0">
                        <a:latin typeface="+mn-ea"/>
                        <a:ea typeface="+mn-ea"/>
                      </a:endParaRPr>
                    </a:p>
                  </a:txBody>
                  <a:tcPr/>
                </a:tc>
                <a:tc>
                  <a:txBody>
                    <a:bodyPr/>
                    <a:lstStyle/>
                    <a:p>
                      <a:r>
                        <a:rPr kumimoji="1" lang="ja-JP" altLang="en-US" sz="1050" dirty="0">
                          <a:latin typeface="+mn-ea"/>
                          <a:ea typeface="+mn-ea"/>
                        </a:rPr>
                        <a:t>退去困難な場所へ同行</a:t>
                      </a:r>
                    </a:p>
                  </a:txBody>
                  <a:tcPr/>
                </a:tc>
                <a:tc>
                  <a:txBody>
                    <a:bodyPr/>
                    <a:lstStyle/>
                    <a:p>
                      <a:r>
                        <a:rPr kumimoji="1" lang="ja-JP" altLang="en-US" sz="1050" dirty="0">
                          <a:latin typeface="+mn-ea"/>
                          <a:ea typeface="+mn-ea"/>
                        </a:rPr>
                        <a:t>勧誘することを告げずに消費者を退去困難な場所へ連れて行き、消費者が退去困難であることを知りながら勧誘をした</a:t>
                      </a:r>
                    </a:p>
                  </a:txBody>
                  <a:tcPr/>
                </a:tc>
                <a:extLst>
                  <a:ext uri="{0D108BD9-81ED-4DB2-BD59-A6C34878D82A}">
                    <a16:rowId xmlns:a16="http://schemas.microsoft.com/office/drawing/2014/main" val="1553921479"/>
                  </a:ext>
                </a:extLst>
              </a:tr>
              <a:tr h="239827">
                <a:tc vMerge="1">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endParaRPr lang="en-US" altLang="ja-JP" sz="1050" dirty="0">
                        <a:latin typeface="+mn-ea"/>
                        <a:ea typeface="+mn-ea"/>
                      </a:endParaRP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lang="ja-JP" altLang="en-US" sz="1050" dirty="0">
                          <a:latin typeface="+mn-ea"/>
                          <a:ea typeface="+mn-ea"/>
                        </a:rPr>
                        <a:t>威迫する言動を交えて相談の連絡を妨害</a:t>
                      </a:r>
                      <a:endParaRPr lang="en-US" altLang="ja-JP" sz="1050" dirty="0">
                        <a:latin typeface="+mn-ea"/>
                        <a:ea typeface="+mn-ea"/>
                      </a:endParaRPr>
                    </a:p>
                  </a:txBody>
                  <a:tcPr/>
                </a:tc>
                <a:tc>
                  <a:txBody>
                    <a:bodyPr/>
                    <a:lstStyle/>
                    <a:p>
                      <a:r>
                        <a:rPr kumimoji="1" lang="ja-JP" altLang="en-US" sz="1050" dirty="0">
                          <a:latin typeface="+mn-ea"/>
                          <a:ea typeface="+mn-ea"/>
                        </a:rPr>
                        <a:t>消費者が消費者契約を締結するか相談を行うため、電話等によって第三者に連絡したいと言ったが、事業者が威迫する言葉を交えて連絡を妨害して勧誘をした</a:t>
                      </a:r>
                    </a:p>
                  </a:txBody>
                  <a:tcPr/>
                </a:tc>
                <a:extLst>
                  <a:ext uri="{0D108BD9-81ED-4DB2-BD59-A6C34878D82A}">
                    <a16:rowId xmlns:a16="http://schemas.microsoft.com/office/drawing/2014/main" val="3184295108"/>
                  </a:ext>
                </a:extLst>
              </a:tr>
              <a:tr h="392444">
                <a:tc vMerge="1">
                  <a:txBody>
                    <a:bodyPr/>
                    <a:lstStyle/>
                    <a:p>
                      <a:endParaRPr kumimoji="1" lang="ja-JP" altLang="en-US" sz="1050" dirty="0">
                        <a:latin typeface="+mn-ea"/>
                        <a:ea typeface="+mn-ea"/>
                      </a:endParaRPr>
                    </a:p>
                  </a:txBody>
                  <a:tcPr/>
                </a:tc>
                <a:tc>
                  <a:txBody>
                    <a:bodyPr/>
                    <a:lstStyle/>
                    <a:p>
                      <a:r>
                        <a:rPr kumimoji="1" lang="ja-JP" altLang="en-US" sz="1050" dirty="0">
                          <a:latin typeface="+mn-ea"/>
                          <a:ea typeface="+mn-ea"/>
                        </a:rPr>
                        <a:t>社会生活上の経験不足を不当に利用して、</a:t>
                      </a:r>
                      <a:endParaRPr kumimoji="1" lang="en-US" altLang="ja-JP" sz="1050" dirty="0">
                        <a:latin typeface="+mn-ea"/>
                        <a:ea typeface="+mn-ea"/>
                      </a:endParaRPr>
                    </a:p>
                    <a:p>
                      <a:r>
                        <a:rPr lang="ja-JP" altLang="en-US" sz="1050" dirty="0">
                          <a:latin typeface="+mn-ea"/>
                          <a:ea typeface="+mn-ea"/>
                        </a:rPr>
                        <a:t>不安をあおる告知</a:t>
                      </a:r>
                      <a:endParaRPr kumimoji="1" lang="ja-JP" altLang="en-US" sz="1050" dirty="0">
                        <a:latin typeface="+mn-ea"/>
                        <a:ea typeface="+mn-ea"/>
                      </a:endParaRPr>
                    </a:p>
                  </a:txBody>
                  <a:tcPr/>
                </a:tc>
                <a:tc>
                  <a:txBody>
                    <a:bodyPr/>
                    <a:lstStyle/>
                    <a:p>
                      <a:r>
                        <a:rPr kumimoji="1" lang="ja-JP" altLang="en-US" sz="1050" dirty="0">
                          <a:latin typeface="+mn-ea"/>
                          <a:ea typeface="+mn-ea"/>
                        </a:rPr>
                        <a:t>消費者が、社会生活上の経験が乏しいことから、願望の実現に過大な不安を抱いていることを知りながら、不安をあおり、契約が必要と告げた</a:t>
                      </a:r>
                    </a:p>
                  </a:txBody>
                  <a:tcPr/>
                </a:tc>
                <a:extLst>
                  <a:ext uri="{0D108BD9-81ED-4DB2-BD59-A6C34878D82A}">
                    <a16:rowId xmlns:a16="http://schemas.microsoft.com/office/drawing/2014/main" val="3404067527"/>
                  </a:ext>
                </a:extLst>
              </a:tr>
              <a:tr h="392444">
                <a:tc vMerge="1">
                  <a:txBody>
                    <a:bodyPr/>
                    <a:lstStyle/>
                    <a:p>
                      <a:endParaRPr kumimoji="1" lang="ja-JP" altLang="en-US" sz="1050" dirty="0">
                        <a:latin typeface="+mn-ea"/>
                        <a:ea typeface="+mn-ea"/>
                      </a:endParaRPr>
                    </a:p>
                  </a:txBody>
                  <a:tcPr/>
                </a:tc>
                <a:tc>
                  <a:txBody>
                    <a:bodyPr/>
                    <a:lstStyle/>
                    <a:p>
                      <a:r>
                        <a:rPr kumimoji="1" lang="ja-JP" altLang="en-US" sz="1050" dirty="0">
                          <a:latin typeface="+mn-ea"/>
                          <a:ea typeface="+mn-ea"/>
                        </a:rPr>
                        <a:t>社会生活上の経験不足を不当に利用して、</a:t>
                      </a:r>
                      <a:endParaRPr kumimoji="1" lang="en-US" altLang="ja-JP" sz="1050" dirty="0">
                        <a:latin typeface="+mn-ea"/>
                        <a:ea typeface="+mn-ea"/>
                      </a:endParaRPr>
                    </a:p>
                    <a:p>
                      <a:r>
                        <a:rPr lang="ja-JP" altLang="en-US" sz="1050" dirty="0">
                          <a:latin typeface="+mn-ea"/>
                          <a:ea typeface="+mn-ea"/>
                        </a:rPr>
                        <a:t>恋愛感情に乗じた人間関係の濫用</a:t>
                      </a:r>
                      <a:endParaRPr kumimoji="1" lang="ja-JP" altLang="en-US" sz="1050" dirty="0">
                        <a:latin typeface="+mn-ea"/>
                        <a:ea typeface="+mn-ea"/>
                      </a:endParaRPr>
                    </a:p>
                  </a:txBody>
                  <a:tcPr/>
                </a:tc>
                <a:tc>
                  <a:txBody>
                    <a:bodyPr/>
                    <a:lstStyle/>
                    <a:p>
                      <a:r>
                        <a:rPr kumimoji="1" lang="ja-JP" altLang="en-US" sz="1050" dirty="0">
                          <a:latin typeface="+mn-ea"/>
                          <a:ea typeface="+mn-ea"/>
                        </a:rPr>
                        <a:t>消費者が、社会生活上の経験が乏しいことから、勧誘者に行為の感情を抱き、かつ、勧誘者も同様の感情を抱いていると誤信していることを知りながら、契約しなければ関係が破綻すると告げた</a:t>
                      </a:r>
                    </a:p>
                  </a:txBody>
                  <a:tcPr/>
                </a:tc>
                <a:extLst>
                  <a:ext uri="{0D108BD9-81ED-4DB2-BD59-A6C34878D82A}">
                    <a16:rowId xmlns:a16="http://schemas.microsoft.com/office/drawing/2014/main" val="3720334483"/>
                  </a:ext>
                </a:extLst>
              </a:tr>
              <a:tr h="392444">
                <a:tc vMerge="1">
                  <a:txBody>
                    <a:bodyPr/>
                    <a:lstStyle/>
                    <a:p>
                      <a:endParaRPr kumimoji="1" lang="ja-JP" altLang="en-US" sz="1050" dirty="0">
                        <a:latin typeface="+mn-ea"/>
                        <a:ea typeface="+mn-ea"/>
                      </a:endParaRPr>
                    </a:p>
                  </a:txBody>
                  <a:tcPr/>
                </a:tc>
                <a:tc>
                  <a:txBody>
                    <a:bodyPr/>
                    <a:lstStyle/>
                    <a:p>
                      <a:r>
                        <a:rPr lang="ja-JP" altLang="en-US" sz="1050" dirty="0">
                          <a:latin typeface="+mn-ea"/>
                          <a:ea typeface="+mn-ea"/>
                        </a:rPr>
                        <a:t>判断力の低下を不当に利用</a:t>
                      </a:r>
                      <a:endParaRPr kumimoji="1" lang="ja-JP" altLang="en-US" sz="1050" dirty="0">
                        <a:latin typeface="+mn-ea"/>
                        <a:ea typeface="+mn-ea"/>
                      </a:endParaRPr>
                    </a:p>
                  </a:txBody>
                  <a:tcPr/>
                </a:tc>
                <a:tc>
                  <a:txBody>
                    <a:bodyPr/>
                    <a:lstStyle/>
                    <a:p>
                      <a:r>
                        <a:rPr kumimoji="1" lang="ja-JP" altLang="en-US" sz="1050" dirty="0">
                          <a:latin typeface="+mn-ea"/>
                          <a:ea typeface="+mn-ea"/>
                        </a:rPr>
                        <a:t>加齢や心身の故障により判断力が著しく低下していることから、現在の生活の維持に過大な不安を抱いていることを知りながら、不安をあおり、契約が必要だと告げた</a:t>
                      </a:r>
                    </a:p>
                  </a:txBody>
                  <a:tcPr/>
                </a:tc>
                <a:extLst>
                  <a:ext uri="{0D108BD9-81ED-4DB2-BD59-A6C34878D82A}">
                    <a16:rowId xmlns:a16="http://schemas.microsoft.com/office/drawing/2014/main" val="39780908"/>
                  </a:ext>
                </a:extLst>
              </a:tr>
              <a:tr h="392444">
                <a:tc vMerge="1">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endParaRPr lang="en-US" altLang="ja-JP" sz="1050" dirty="0">
                        <a:latin typeface="+mn-ea"/>
                        <a:ea typeface="+mn-ea"/>
                      </a:endParaRP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lang="ja-JP" altLang="en-US" sz="1050" dirty="0">
                          <a:latin typeface="+mn-ea"/>
                          <a:ea typeface="+mn-ea"/>
                        </a:rPr>
                        <a:t>霊感等による知見を用いた告知</a:t>
                      </a:r>
                      <a:endParaRPr lang="en-US" altLang="ja-JP" sz="1050" dirty="0">
                        <a:latin typeface="+mn-ea"/>
                        <a:ea typeface="+mn-ea"/>
                      </a:endParaRPr>
                    </a:p>
                  </a:txBody>
                  <a:tcPr/>
                </a:tc>
                <a:tc>
                  <a:txBody>
                    <a:bodyPr/>
                    <a:lstStyle/>
                    <a:p>
                      <a:r>
                        <a:rPr kumimoji="1" lang="ja-JP" altLang="en-US" sz="1050" dirty="0">
                          <a:latin typeface="+mn-ea"/>
                          <a:ea typeface="+mn-ea"/>
                        </a:rPr>
                        <a:t>霊感等の特別な能力により、消費者又はその親族の生命等の現在生じ若しくは将来生じる重大な不利益を回避できないとの不安をあおり、又は不安に乗じて、契約が必要と告げた</a:t>
                      </a:r>
                    </a:p>
                  </a:txBody>
                  <a:tcPr/>
                </a:tc>
                <a:extLst>
                  <a:ext uri="{0D108BD9-81ED-4DB2-BD59-A6C34878D82A}">
                    <a16:rowId xmlns:a16="http://schemas.microsoft.com/office/drawing/2014/main" val="651080554"/>
                  </a:ext>
                </a:extLst>
              </a:tr>
              <a:tr h="320829">
                <a:tc vMerge="1">
                  <a:txBody>
                    <a:bodyPr/>
                    <a:lstStyle/>
                    <a:p>
                      <a:endParaRPr kumimoji="1" lang="ja-JP" altLang="en-US" sz="1050" dirty="0">
                        <a:latin typeface="+mn-ea"/>
                        <a:ea typeface="+mn-ea"/>
                      </a:endParaRPr>
                    </a:p>
                  </a:txBody>
                  <a:tcPr/>
                </a:tc>
                <a:tc>
                  <a:txBody>
                    <a:bodyPr/>
                    <a:lstStyle/>
                    <a:p>
                      <a:r>
                        <a:rPr lang="ja-JP" altLang="en-US" sz="1050" dirty="0">
                          <a:latin typeface="+mn-ea"/>
                          <a:ea typeface="+mn-ea"/>
                        </a:rPr>
                        <a:t>契約前に強引に債務の内容を実施</a:t>
                      </a:r>
                      <a:endParaRPr kumimoji="1" lang="ja-JP" altLang="en-US" sz="1050" dirty="0">
                        <a:latin typeface="+mn-ea"/>
                        <a:ea typeface="+mn-ea"/>
                      </a:endParaRPr>
                    </a:p>
                  </a:txBody>
                  <a:tcPr/>
                </a:tc>
                <a:tc>
                  <a:txBody>
                    <a:bodyPr/>
                    <a:lstStyle/>
                    <a:p>
                      <a:r>
                        <a:rPr kumimoji="1" lang="ja-JP" altLang="en-US" sz="1050" dirty="0">
                          <a:latin typeface="+mn-ea"/>
                          <a:ea typeface="+mn-ea"/>
                        </a:rPr>
                        <a:t>契約締結前に、契約による義務を実施し、又は目的物の現状を変更し、実施前の原状の回復を著しく困難にした</a:t>
                      </a:r>
                      <a:endParaRPr kumimoji="1" lang="en-US" altLang="ja-JP" sz="1050" dirty="0">
                        <a:latin typeface="+mn-ea"/>
                        <a:ea typeface="+mn-ea"/>
                      </a:endParaRPr>
                    </a:p>
                    <a:p>
                      <a:r>
                        <a:rPr kumimoji="1" lang="ja-JP" altLang="en-US" sz="1050" dirty="0">
                          <a:latin typeface="+mn-ea"/>
                          <a:ea typeface="+mn-ea"/>
                        </a:rPr>
                        <a:t>契約締結前に、契約締結を目指した事業活動を実施し、これにより生じた損失の補償を請求した</a:t>
                      </a:r>
                      <a:endParaRPr kumimoji="1" lang="en-US" altLang="ja-JP" sz="1050" dirty="0">
                        <a:latin typeface="+mn-ea"/>
                        <a:ea typeface="+mn-ea"/>
                      </a:endParaRPr>
                    </a:p>
                  </a:txBody>
                  <a:tcPr/>
                </a:tc>
                <a:extLst>
                  <a:ext uri="{0D108BD9-81ED-4DB2-BD59-A6C34878D82A}">
                    <a16:rowId xmlns:a16="http://schemas.microsoft.com/office/drawing/2014/main" val="70046214"/>
                  </a:ext>
                </a:extLst>
              </a:tr>
            </a:tbl>
          </a:graphicData>
        </a:graphic>
      </p:graphicFrame>
      <p:sp>
        <p:nvSpPr>
          <p:cNvPr id="5" name="正方形/長方形 4"/>
          <p:cNvSpPr/>
          <p:nvPr/>
        </p:nvSpPr>
        <p:spPr>
          <a:xfrm>
            <a:off x="494725" y="2312730"/>
            <a:ext cx="9341019" cy="307777"/>
          </a:xfrm>
          <a:prstGeom prst="rect">
            <a:avLst/>
          </a:prstGeom>
        </p:spPr>
        <p:txBody>
          <a:bodyPr wrap="none">
            <a:spAutoFit/>
          </a:bodyPr>
          <a:lstStyle/>
          <a:p>
            <a:r>
              <a:rPr lang="ja-JP" altLang="en-US" sz="1400" dirty="0"/>
              <a:t>事業者の以下の行為によって消費者が「誤認」「困惑」等した状態で契約した場合は契約取消しを主張できます。</a:t>
            </a:r>
            <a:endParaRPr lang="ja-JP" altLang="en-US" sz="2000" dirty="0"/>
          </a:p>
        </p:txBody>
      </p:sp>
    </p:spTree>
    <p:extLst>
      <p:ext uri="{BB962C8B-B14F-4D97-AF65-F5344CB8AC3E}">
        <p14:creationId xmlns:p14="http://schemas.microsoft.com/office/powerpoint/2010/main" val="3589550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5584890" y="1079500"/>
            <a:ext cx="4727510" cy="3140419"/>
          </a:xfrm>
          <a:prstGeom prst="roundRect">
            <a:avLst/>
          </a:prstGeom>
          <a:solidFill>
            <a:srgbClr val="FBF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aphicFrame>
        <p:nvGraphicFramePr>
          <p:cNvPr id="5" name="グラフ 4"/>
          <p:cNvGraphicFramePr/>
          <p:nvPr>
            <p:extLst>
              <p:ext uri="{D42A27DB-BD31-4B8C-83A1-F6EECF244321}">
                <p14:modId xmlns:p14="http://schemas.microsoft.com/office/powerpoint/2010/main" val="998065585"/>
              </p:ext>
            </p:extLst>
          </p:nvPr>
        </p:nvGraphicFramePr>
        <p:xfrm>
          <a:off x="7351969" y="1191491"/>
          <a:ext cx="2276941" cy="1398008"/>
        </p:xfrm>
        <a:graphic>
          <a:graphicData uri="http://schemas.openxmlformats.org/drawingml/2006/chart">
            <c:chart xmlns:c="http://schemas.openxmlformats.org/drawingml/2006/chart" xmlns:r="http://schemas.openxmlformats.org/officeDocument/2006/relationships" r:id="rId3"/>
          </a:graphicData>
        </a:graphic>
      </p:graphicFrame>
      <p:sp>
        <p:nvSpPr>
          <p:cNvPr id="10" name="角丸四角形 9"/>
          <p:cNvSpPr/>
          <p:nvPr/>
        </p:nvSpPr>
        <p:spPr>
          <a:xfrm>
            <a:off x="511337" y="1079500"/>
            <a:ext cx="4870730" cy="3140419"/>
          </a:xfrm>
          <a:prstGeom prst="roundRect">
            <a:avLst/>
          </a:prstGeom>
          <a:solidFill>
            <a:srgbClr val="FBF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2" name="角丸四角形 11"/>
          <p:cNvSpPr/>
          <p:nvPr/>
        </p:nvSpPr>
        <p:spPr>
          <a:xfrm>
            <a:off x="511337" y="4315682"/>
            <a:ext cx="4870730" cy="3076008"/>
          </a:xfrm>
          <a:prstGeom prst="roundRect">
            <a:avLst/>
          </a:prstGeom>
          <a:solidFill>
            <a:srgbClr val="FBF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4" name="正方形/長方形 13">
            <a:extLst>
              <a:ext uri="{FF2B5EF4-FFF2-40B4-BE49-F238E27FC236}">
                <a16:creationId xmlns:a16="http://schemas.microsoft.com/office/drawing/2014/main" id="{1EC87C61-68A8-4AB3-D292-D1D3A5FE4F16}"/>
              </a:ext>
            </a:extLst>
          </p:cNvPr>
          <p:cNvSpPr/>
          <p:nvPr/>
        </p:nvSpPr>
        <p:spPr>
          <a:xfrm>
            <a:off x="6101244" y="3227007"/>
            <a:ext cx="3877985" cy="1006429"/>
          </a:xfrm>
          <a:prstGeom prst="rect">
            <a:avLst/>
          </a:prstGeom>
          <a:noFill/>
        </p:spPr>
        <p:txBody>
          <a:bodyPr wrap="none" lIns="91440" tIns="45720" rIns="91440" bIns="45720">
            <a:spAutoFit/>
          </a:bodyPr>
          <a:lstStyle/>
          <a:p>
            <a:pPr>
              <a:lnSpc>
                <a:spcPct val="110000"/>
              </a:lnSpc>
            </a:pPr>
            <a:r>
              <a:rPr lang="ja-JP" altLang="en-US" dirty="0">
                <a:ln w="0"/>
                <a:solidFill>
                  <a:srgbClr val="000000"/>
                </a:solidFill>
                <a:latin typeface="+mn-ea"/>
              </a:rPr>
              <a:t>将来における変動が不確かなことを</a:t>
            </a:r>
            <a:endParaRPr lang="en-US" altLang="ja-JP" dirty="0">
              <a:ln w="0"/>
              <a:solidFill>
                <a:srgbClr val="000000"/>
              </a:solidFill>
              <a:latin typeface="+mn-ea"/>
            </a:endParaRPr>
          </a:p>
          <a:p>
            <a:pPr>
              <a:lnSpc>
                <a:spcPct val="110000"/>
              </a:lnSpc>
            </a:pPr>
            <a:r>
              <a:rPr lang="ja-JP" altLang="en-US" dirty="0">
                <a:ln w="0"/>
                <a:solidFill>
                  <a:srgbClr val="000000"/>
                </a:solidFill>
                <a:latin typeface="+mn-ea"/>
              </a:rPr>
              <a:t>「確実」と言う</a:t>
            </a:r>
            <a:endParaRPr lang="en-US" altLang="ja-JP" dirty="0">
              <a:ln w="0"/>
              <a:solidFill>
                <a:srgbClr val="000000"/>
              </a:solidFill>
              <a:latin typeface="+mn-ea"/>
            </a:endParaRPr>
          </a:p>
          <a:p>
            <a:pPr>
              <a:lnSpc>
                <a:spcPct val="110000"/>
              </a:lnSpc>
            </a:pPr>
            <a:r>
              <a:rPr lang="ja-JP" altLang="en-US" b="1" cap="none" spc="0" dirty="0">
                <a:ln w="0"/>
                <a:solidFill>
                  <a:srgbClr val="000000"/>
                </a:solidFill>
                <a:latin typeface="+mn-ea"/>
              </a:rPr>
              <a:t>（断定的判断の提供）</a:t>
            </a:r>
          </a:p>
        </p:txBody>
      </p:sp>
      <p:sp>
        <p:nvSpPr>
          <p:cNvPr id="16" name="正方形/長方形 15"/>
          <p:cNvSpPr/>
          <p:nvPr/>
        </p:nvSpPr>
        <p:spPr>
          <a:xfrm>
            <a:off x="272664" y="643999"/>
            <a:ext cx="6288901" cy="523220"/>
          </a:xfrm>
          <a:prstGeom prst="rect">
            <a:avLst/>
          </a:prstGeom>
        </p:spPr>
        <p:txBody>
          <a:bodyPr wrap="none">
            <a:spAutoFit/>
          </a:bodyPr>
          <a:lstStyle/>
          <a:p>
            <a:r>
              <a:rPr lang="en-US" altLang="ja-JP" sz="2800" b="1" dirty="0">
                <a:latin typeface="+mn-ea"/>
              </a:rPr>
              <a:t>【</a:t>
            </a:r>
            <a:r>
              <a:rPr lang="ja-JP" altLang="en-US" sz="2800" b="1" dirty="0">
                <a:latin typeface="+mn-ea"/>
              </a:rPr>
              <a:t>消費者契約法</a:t>
            </a:r>
            <a:r>
              <a:rPr lang="en-US" altLang="ja-JP" sz="2800" b="1" dirty="0">
                <a:latin typeface="+mn-ea"/>
              </a:rPr>
              <a:t>】</a:t>
            </a:r>
            <a:r>
              <a:rPr lang="ja-JP" altLang="en-US" sz="2800" b="1" dirty="0">
                <a:latin typeface="+mn-ea"/>
              </a:rPr>
              <a:t>こんな勧誘に注意！</a:t>
            </a:r>
          </a:p>
        </p:txBody>
      </p:sp>
      <p:grpSp>
        <p:nvGrpSpPr>
          <p:cNvPr id="23" name="グループ化 22"/>
          <p:cNvGrpSpPr/>
          <p:nvPr/>
        </p:nvGrpSpPr>
        <p:grpSpPr>
          <a:xfrm>
            <a:off x="3430148" y="2320223"/>
            <a:ext cx="975787" cy="1154587"/>
            <a:chOff x="2859722" y="2354877"/>
            <a:chExt cx="1063712" cy="1296806"/>
          </a:xfrm>
        </p:grpSpPr>
        <p:grpSp>
          <p:nvGrpSpPr>
            <p:cNvPr id="24" name="グループ化 23"/>
            <p:cNvGrpSpPr/>
            <p:nvPr/>
          </p:nvGrpSpPr>
          <p:grpSpPr>
            <a:xfrm>
              <a:off x="2859722" y="2354877"/>
              <a:ext cx="1063712" cy="1296806"/>
              <a:chOff x="2577316" y="1827240"/>
              <a:chExt cx="1017976" cy="1717405"/>
            </a:xfrm>
          </p:grpSpPr>
          <p:sp>
            <p:nvSpPr>
              <p:cNvPr id="33" name="フローチャート: 端子 28"/>
              <p:cNvSpPr/>
              <p:nvPr/>
            </p:nvSpPr>
            <p:spPr>
              <a:xfrm>
                <a:off x="2577316" y="1827240"/>
                <a:ext cx="1017976" cy="171740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471 h 22071"/>
                  <a:gd name="connsiteX1" fmla="*/ 18125 w 21600"/>
                  <a:gd name="connsiteY1" fmla="*/ 471 h 22071"/>
                  <a:gd name="connsiteX2" fmla="*/ 21600 w 21600"/>
                  <a:gd name="connsiteY2" fmla="*/ 11271 h 22071"/>
                  <a:gd name="connsiteX3" fmla="*/ 18125 w 21600"/>
                  <a:gd name="connsiteY3" fmla="*/ 22071 h 22071"/>
                  <a:gd name="connsiteX4" fmla="*/ 3475 w 21600"/>
                  <a:gd name="connsiteY4" fmla="*/ 22071 h 22071"/>
                  <a:gd name="connsiteX5" fmla="*/ 0 w 21600"/>
                  <a:gd name="connsiteY5" fmla="*/ 11271 h 22071"/>
                  <a:gd name="connsiteX6" fmla="*/ 3475 w 21600"/>
                  <a:gd name="connsiteY6" fmla="*/ 471 h 22071"/>
                  <a:gd name="connsiteX0" fmla="*/ 3475 w 21600"/>
                  <a:gd name="connsiteY0" fmla="*/ 471 h 22071"/>
                  <a:gd name="connsiteX1" fmla="*/ 18125 w 21600"/>
                  <a:gd name="connsiteY1" fmla="*/ 471 h 22071"/>
                  <a:gd name="connsiteX2" fmla="*/ 21600 w 21600"/>
                  <a:gd name="connsiteY2" fmla="*/ 11271 h 22071"/>
                  <a:gd name="connsiteX3" fmla="*/ 18125 w 21600"/>
                  <a:gd name="connsiteY3" fmla="*/ 22071 h 22071"/>
                  <a:gd name="connsiteX4" fmla="*/ 3475 w 21600"/>
                  <a:gd name="connsiteY4" fmla="*/ 22071 h 22071"/>
                  <a:gd name="connsiteX5" fmla="*/ 0 w 21600"/>
                  <a:gd name="connsiteY5" fmla="*/ 11271 h 22071"/>
                  <a:gd name="connsiteX6" fmla="*/ 3475 w 21600"/>
                  <a:gd name="connsiteY6" fmla="*/ 471 h 22071"/>
                  <a:gd name="connsiteX0" fmla="*/ 3475 w 21600"/>
                  <a:gd name="connsiteY0" fmla="*/ 756 h 22356"/>
                  <a:gd name="connsiteX1" fmla="*/ 18125 w 21600"/>
                  <a:gd name="connsiteY1" fmla="*/ 756 h 22356"/>
                  <a:gd name="connsiteX2" fmla="*/ 21600 w 21600"/>
                  <a:gd name="connsiteY2" fmla="*/ 11556 h 22356"/>
                  <a:gd name="connsiteX3" fmla="*/ 18125 w 21600"/>
                  <a:gd name="connsiteY3" fmla="*/ 22356 h 22356"/>
                  <a:gd name="connsiteX4" fmla="*/ 3475 w 21600"/>
                  <a:gd name="connsiteY4" fmla="*/ 22356 h 22356"/>
                  <a:gd name="connsiteX5" fmla="*/ 0 w 21600"/>
                  <a:gd name="connsiteY5" fmla="*/ 11556 h 22356"/>
                  <a:gd name="connsiteX6" fmla="*/ 3475 w 21600"/>
                  <a:gd name="connsiteY6" fmla="*/ 756 h 22356"/>
                  <a:gd name="connsiteX0" fmla="*/ 4478 w 21610"/>
                  <a:gd name="connsiteY0" fmla="*/ 940 h 22222"/>
                  <a:gd name="connsiteX1" fmla="*/ 18135 w 21610"/>
                  <a:gd name="connsiteY1" fmla="*/ 622 h 22222"/>
                  <a:gd name="connsiteX2" fmla="*/ 21610 w 21610"/>
                  <a:gd name="connsiteY2" fmla="*/ 11422 h 22222"/>
                  <a:gd name="connsiteX3" fmla="*/ 18135 w 21610"/>
                  <a:gd name="connsiteY3" fmla="*/ 22222 h 22222"/>
                  <a:gd name="connsiteX4" fmla="*/ 3485 w 21610"/>
                  <a:gd name="connsiteY4" fmla="*/ 22222 h 22222"/>
                  <a:gd name="connsiteX5" fmla="*/ 10 w 21610"/>
                  <a:gd name="connsiteY5" fmla="*/ 11422 h 22222"/>
                  <a:gd name="connsiteX6" fmla="*/ 4478 w 21610"/>
                  <a:gd name="connsiteY6" fmla="*/ 940 h 22222"/>
                  <a:gd name="connsiteX0" fmla="*/ 4489 w 21621"/>
                  <a:gd name="connsiteY0" fmla="*/ 940 h 22222"/>
                  <a:gd name="connsiteX1" fmla="*/ 18146 w 21621"/>
                  <a:gd name="connsiteY1" fmla="*/ 622 h 22222"/>
                  <a:gd name="connsiteX2" fmla="*/ 21621 w 21621"/>
                  <a:gd name="connsiteY2" fmla="*/ 11422 h 22222"/>
                  <a:gd name="connsiteX3" fmla="*/ 18146 w 21621"/>
                  <a:gd name="connsiteY3" fmla="*/ 22222 h 22222"/>
                  <a:gd name="connsiteX4" fmla="*/ 3496 w 21621"/>
                  <a:gd name="connsiteY4" fmla="*/ 22222 h 22222"/>
                  <a:gd name="connsiteX5" fmla="*/ 21 w 21621"/>
                  <a:gd name="connsiteY5" fmla="*/ 11422 h 22222"/>
                  <a:gd name="connsiteX6" fmla="*/ 4489 w 21621"/>
                  <a:gd name="connsiteY6" fmla="*/ 940 h 22222"/>
                  <a:gd name="connsiteX0" fmla="*/ 4470 w 21602"/>
                  <a:gd name="connsiteY0" fmla="*/ 940 h 22222"/>
                  <a:gd name="connsiteX1" fmla="*/ 18127 w 21602"/>
                  <a:gd name="connsiteY1" fmla="*/ 622 h 22222"/>
                  <a:gd name="connsiteX2" fmla="*/ 21602 w 21602"/>
                  <a:gd name="connsiteY2" fmla="*/ 11422 h 22222"/>
                  <a:gd name="connsiteX3" fmla="*/ 18127 w 21602"/>
                  <a:gd name="connsiteY3" fmla="*/ 22222 h 22222"/>
                  <a:gd name="connsiteX4" fmla="*/ 4801 w 21602"/>
                  <a:gd name="connsiteY4" fmla="*/ 21798 h 22222"/>
                  <a:gd name="connsiteX5" fmla="*/ 2 w 21602"/>
                  <a:gd name="connsiteY5" fmla="*/ 11422 h 22222"/>
                  <a:gd name="connsiteX6" fmla="*/ 4470 w 21602"/>
                  <a:gd name="connsiteY6" fmla="*/ 940 h 22222"/>
                  <a:gd name="connsiteX0" fmla="*/ 4470 w 21603"/>
                  <a:gd name="connsiteY0" fmla="*/ 940 h 21798"/>
                  <a:gd name="connsiteX1" fmla="*/ 18127 w 21603"/>
                  <a:gd name="connsiteY1" fmla="*/ 622 h 21798"/>
                  <a:gd name="connsiteX2" fmla="*/ 21602 w 21603"/>
                  <a:gd name="connsiteY2" fmla="*/ 11422 h 21798"/>
                  <a:gd name="connsiteX3" fmla="*/ 18458 w 21603"/>
                  <a:gd name="connsiteY3" fmla="*/ 21692 h 21798"/>
                  <a:gd name="connsiteX4" fmla="*/ 4801 w 21603"/>
                  <a:gd name="connsiteY4" fmla="*/ 21798 h 21798"/>
                  <a:gd name="connsiteX5" fmla="*/ 2 w 21603"/>
                  <a:gd name="connsiteY5" fmla="*/ 11422 h 21798"/>
                  <a:gd name="connsiteX6" fmla="*/ 4470 w 21603"/>
                  <a:gd name="connsiteY6" fmla="*/ 940 h 21798"/>
                  <a:gd name="connsiteX0" fmla="*/ 4470 w 21603"/>
                  <a:gd name="connsiteY0" fmla="*/ 940 h 22199"/>
                  <a:gd name="connsiteX1" fmla="*/ 18127 w 21603"/>
                  <a:gd name="connsiteY1" fmla="*/ 622 h 22199"/>
                  <a:gd name="connsiteX2" fmla="*/ 21602 w 21603"/>
                  <a:gd name="connsiteY2" fmla="*/ 11422 h 22199"/>
                  <a:gd name="connsiteX3" fmla="*/ 18458 w 21603"/>
                  <a:gd name="connsiteY3" fmla="*/ 21692 h 22199"/>
                  <a:gd name="connsiteX4" fmla="*/ 4801 w 21603"/>
                  <a:gd name="connsiteY4" fmla="*/ 21798 h 22199"/>
                  <a:gd name="connsiteX5" fmla="*/ 2 w 21603"/>
                  <a:gd name="connsiteY5" fmla="*/ 11422 h 22199"/>
                  <a:gd name="connsiteX6" fmla="*/ 4470 w 21603"/>
                  <a:gd name="connsiteY6" fmla="*/ 940 h 22199"/>
                  <a:gd name="connsiteX0" fmla="*/ 4470 w 21603"/>
                  <a:gd name="connsiteY0" fmla="*/ 940 h 22500"/>
                  <a:gd name="connsiteX1" fmla="*/ 18127 w 21603"/>
                  <a:gd name="connsiteY1" fmla="*/ 622 h 22500"/>
                  <a:gd name="connsiteX2" fmla="*/ 21602 w 21603"/>
                  <a:gd name="connsiteY2" fmla="*/ 11422 h 22500"/>
                  <a:gd name="connsiteX3" fmla="*/ 18458 w 21603"/>
                  <a:gd name="connsiteY3" fmla="*/ 21692 h 22500"/>
                  <a:gd name="connsiteX4" fmla="*/ 4801 w 21603"/>
                  <a:gd name="connsiteY4" fmla="*/ 21798 h 22500"/>
                  <a:gd name="connsiteX5" fmla="*/ 2 w 21603"/>
                  <a:gd name="connsiteY5" fmla="*/ 11422 h 22500"/>
                  <a:gd name="connsiteX6" fmla="*/ 4470 w 21603"/>
                  <a:gd name="connsiteY6" fmla="*/ 940 h 22500"/>
                  <a:gd name="connsiteX0" fmla="*/ 4470 w 21607"/>
                  <a:gd name="connsiteY0" fmla="*/ 940 h 22500"/>
                  <a:gd name="connsiteX1" fmla="*/ 18127 w 21607"/>
                  <a:gd name="connsiteY1" fmla="*/ 622 h 22500"/>
                  <a:gd name="connsiteX2" fmla="*/ 21602 w 21607"/>
                  <a:gd name="connsiteY2" fmla="*/ 11422 h 22500"/>
                  <a:gd name="connsiteX3" fmla="*/ 18458 w 21607"/>
                  <a:gd name="connsiteY3" fmla="*/ 21692 h 22500"/>
                  <a:gd name="connsiteX4" fmla="*/ 4801 w 21607"/>
                  <a:gd name="connsiteY4" fmla="*/ 21798 h 22500"/>
                  <a:gd name="connsiteX5" fmla="*/ 2 w 21607"/>
                  <a:gd name="connsiteY5" fmla="*/ 11422 h 22500"/>
                  <a:gd name="connsiteX6" fmla="*/ 4470 w 21607"/>
                  <a:gd name="connsiteY6" fmla="*/ 940 h 22500"/>
                  <a:gd name="connsiteX0" fmla="*/ 4470 w 21604"/>
                  <a:gd name="connsiteY0" fmla="*/ 940 h 22742"/>
                  <a:gd name="connsiteX1" fmla="*/ 18127 w 21604"/>
                  <a:gd name="connsiteY1" fmla="*/ 622 h 22742"/>
                  <a:gd name="connsiteX2" fmla="*/ 21602 w 21604"/>
                  <a:gd name="connsiteY2" fmla="*/ 11422 h 22742"/>
                  <a:gd name="connsiteX3" fmla="*/ 17630 w 21604"/>
                  <a:gd name="connsiteY3" fmla="*/ 22116 h 22742"/>
                  <a:gd name="connsiteX4" fmla="*/ 4801 w 21604"/>
                  <a:gd name="connsiteY4" fmla="*/ 21798 h 22742"/>
                  <a:gd name="connsiteX5" fmla="*/ 2 w 21604"/>
                  <a:gd name="connsiteY5" fmla="*/ 11422 h 22742"/>
                  <a:gd name="connsiteX6" fmla="*/ 4470 w 21604"/>
                  <a:gd name="connsiteY6" fmla="*/ 940 h 22742"/>
                  <a:gd name="connsiteX0" fmla="*/ 4470 w 21602"/>
                  <a:gd name="connsiteY0" fmla="*/ 940 h 22555"/>
                  <a:gd name="connsiteX1" fmla="*/ 18127 w 21602"/>
                  <a:gd name="connsiteY1" fmla="*/ 622 h 22555"/>
                  <a:gd name="connsiteX2" fmla="*/ 21602 w 21602"/>
                  <a:gd name="connsiteY2" fmla="*/ 11422 h 22555"/>
                  <a:gd name="connsiteX3" fmla="*/ 17961 w 21602"/>
                  <a:gd name="connsiteY3" fmla="*/ 21798 h 22555"/>
                  <a:gd name="connsiteX4" fmla="*/ 4801 w 21602"/>
                  <a:gd name="connsiteY4" fmla="*/ 21798 h 22555"/>
                  <a:gd name="connsiteX5" fmla="*/ 2 w 21602"/>
                  <a:gd name="connsiteY5" fmla="*/ 11422 h 22555"/>
                  <a:gd name="connsiteX6" fmla="*/ 4470 w 21602"/>
                  <a:gd name="connsiteY6" fmla="*/ 940 h 22555"/>
                  <a:gd name="connsiteX0" fmla="*/ 4482 w 21614"/>
                  <a:gd name="connsiteY0" fmla="*/ 940 h 22507"/>
                  <a:gd name="connsiteX1" fmla="*/ 18139 w 21614"/>
                  <a:gd name="connsiteY1" fmla="*/ 622 h 22507"/>
                  <a:gd name="connsiteX2" fmla="*/ 21614 w 21614"/>
                  <a:gd name="connsiteY2" fmla="*/ 11422 h 22507"/>
                  <a:gd name="connsiteX3" fmla="*/ 17973 w 21614"/>
                  <a:gd name="connsiteY3" fmla="*/ 21798 h 22507"/>
                  <a:gd name="connsiteX4" fmla="*/ 5641 w 21614"/>
                  <a:gd name="connsiteY4" fmla="*/ 21692 h 22507"/>
                  <a:gd name="connsiteX5" fmla="*/ 14 w 21614"/>
                  <a:gd name="connsiteY5" fmla="*/ 11422 h 22507"/>
                  <a:gd name="connsiteX6" fmla="*/ 4482 w 21614"/>
                  <a:gd name="connsiteY6" fmla="*/ 940 h 22507"/>
                  <a:gd name="connsiteX0" fmla="*/ 4469 w 21601"/>
                  <a:gd name="connsiteY0" fmla="*/ 940 h 22507"/>
                  <a:gd name="connsiteX1" fmla="*/ 18126 w 21601"/>
                  <a:gd name="connsiteY1" fmla="*/ 622 h 22507"/>
                  <a:gd name="connsiteX2" fmla="*/ 21601 w 21601"/>
                  <a:gd name="connsiteY2" fmla="*/ 11422 h 22507"/>
                  <a:gd name="connsiteX3" fmla="*/ 17960 w 21601"/>
                  <a:gd name="connsiteY3" fmla="*/ 21798 h 22507"/>
                  <a:gd name="connsiteX4" fmla="*/ 4304 w 21601"/>
                  <a:gd name="connsiteY4" fmla="*/ 21692 h 22507"/>
                  <a:gd name="connsiteX5" fmla="*/ 1 w 21601"/>
                  <a:gd name="connsiteY5" fmla="*/ 11422 h 22507"/>
                  <a:gd name="connsiteX6" fmla="*/ 4469 w 21601"/>
                  <a:gd name="connsiteY6" fmla="*/ 940 h 22507"/>
                  <a:gd name="connsiteX0" fmla="*/ 4469 w 21607"/>
                  <a:gd name="connsiteY0" fmla="*/ 940 h 22507"/>
                  <a:gd name="connsiteX1" fmla="*/ 18623 w 21607"/>
                  <a:gd name="connsiteY1" fmla="*/ 622 h 22507"/>
                  <a:gd name="connsiteX2" fmla="*/ 21601 w 21607"/>
                  <a:gd name="connsiteY2" fmla="*/ 11422 h 22507"/>
                  <a:gd name="connsiteX3" fmla="*/ 17960 w 21607"/>
                  <a:gd name="connsiteY3" fmla="*/ 21798 h 22507"/>
                  <a:gd name="connsiteX4" fmla="*/ 4304 w 21607"/>
                  <a:gd name="connsiteY4" fmla="*/ 21692 h 22507"/>
                  <a:gd name="connsiteX5" fmla="*/ 1 w 21607"/>
                  <a:gd name="connsiteY5" fmla="*/ 11422 h 22507"/>
                  <a:gd name="connsiteX6" fmla="*/ 4469 w 21607"/>
                  <a:gd name="connsiteY6" fmla="*/ 940 h 22507"/>
                  <a:gd name="connsiteX0" fmla="*/ 4635 w 21607"/>
                  <a:gd name="connsiteY0" fmla="*/ 1234 h 22377"/>
                  <a:gd name="connsiteX1" fmla="*/ 18623 w 21607"/>
                  <a:gd name="connsiteY1" fmla="*/ 492 h 22377"/>
                  <a:gd name="connsiteX2" fmla="*/ 21601 w 21607"/>
                  <a:gd name="connsiteY2" fmla="*/ 11292 h 22377"/>
                  <a:gd name="connsiteX3" fmla="*/ 17960 w 21607"/>
                  <a:gd name="connsiteY3" fmla="*/ 21668 h 22377"/>
                  <a:gd name="connsiteX4" fmla="*/ 4304 w 21607"/>
                  <a:gd name="connsiteY4" fmla="*/ 21562 h 22377"/>
                  <a:gd name="connsiteX5" fmla="*/ 1 w 21607"/>
                  <a:gd name="connsiteY5" fmla="*/ 11292 h 22377"/>
                  <a:gd name="connsiteX6" fmla="*/ 4635 w 21607"/>
                  <a:gd name="connsiteY6" fmla="*/ 1234 h 22377"/>
                  <a:gd name="connsiteX0" fmla="*/ 4635 w 21601"/>
                  <a:gd name="connsiteY0" fmla="*/ 875 h 22018"/>
                  <a:gd name="connsiteX1" fmla="*/ 18126 w 21601"/>
                  <a:gd name="connsiteY1" fmla="*/ 663 h 22018"/>
                  <a:gd name="connsiteX2" fmla="*/ 21601 w 21601"/>
                  <a:gd name="connsiteY2" fmla="*/ 10933 h 22018"/>
                  <a:gd name="connsiteX3" fmla="*/ 17960 w 21601"/>
                  <a:gd name="connsiteY3" fmla="*/ 21309 h 22018"/>
                  <a:gd name="connsiteX4" fmla="*/ 4304 w 21601"/>
                  <a:gd name="connsiteY4" fmla="*/ 21203 h 22018"/>
                  <a:gd name="connsiteX5" fmla="*/ 1 w 21601"/>
                  <a:gd name="connsiteY5" fmla="*/ 10933 h 22018"/>
                  <a:gd name="connsiteX6" fmla="*/ 4635 w 21601"/>
                  <a:gd name="connsiteY6" fmla="*/ 875 h 22018"/>
                  <a:gd name="connsiteX0" fmla="*/ 4635 w 21601"/>
                  <a:gd name="connsiteY0" fmla="*/ 1310 h 22453"/>
                  <a:gd name="connsiteX1" fmla="*/ 18126 w 21601"/>
                  <a:gd name="connsiteY1" fmla="*/ 1098 h 22453"/>
                  <a:gd name="connsiteX2" fmla="*/ 21601 w 21601"/>
                  <a:gd name="connsiteY2" fmla="*/ 11368 h 22453"/>
                  <a:gd name="connsiteX3" fmla="*/ 17960 w 21601"/>
                  <a:gd name="connsiteY3" fmla="*/ 21744 h 22453"/>
                  <a:gd name="connsiteX4" fmla="*/ 4304 w 21601"/>
                  <a:gd name="connsiteY4" fmla="*/ 21638 h 22453"/>
                  <a:gd name="connsiteX5" fmla="*/ 1 w 21601"/>
                  <a:gd name="connsiteY5" fmla="*/ 11368 h 22453"/>
                  <a:gd name="connsiteX6" fmla="*/ 4635 w 21601"/>
                  <a:gd name="connsiteY6" fmla="*/ 1310 h 22453"/>
                  <a:gd name="connsiteX0" fmla="*/ 4635 w 21601"/>
                  <a:gd name="connsiteY0" fmla="*/ 1459 h 22602"/>
                  <a:gd name="connsiteX1" fmla="*/ 18126 w 21601"/>
                  <a:gd name="connsiteY1" fmla="*/ 1247 h 22602"/>
                  <a:gd name="connsiteX2" fmla="*/ 21601 w 21601"/>
                  <a:gd name="connsiteY2" fmla="*/ 11517 h 22602"/>
                  <a:gd name="connsiteX3" fmla="*/ 17960 w 21601"/>
                  <a:gd name="connsiteY3" fmla="*/ 21893 h 22602"/>
                  <a:gd name="connsiteX4" fmla="*/ 4304 w 21601"/>
                  <a:gd name="connsiteY4" fmla="*/ 21787 h 22602"/>
                  <a:gd name="connsiteX5" fmla="*/ 1 w 21601"/>
                  <a:gd name="connsiteY5" fmla="*/ 11517 h 22602"/>
                  <a:gd name="connsiteX6" fmla="*/ 4635 w 21601"/>
                  <a:gd name="connsiteY6" fmla="*/ 1459 h 22602"/>
                  <a:gd name="connsiteX0" fmla="*/ 4635 w 21601"/>
                  <a:gd name="connsiteY0" fmla="*/ 1459 h 22873"/>
                  <a:gd name="connsiteX1" fmla="*/ 18126 w 21601"/>
                  <a:gd name="connsiteY1" fmla="*/ 1247 h 22873"/>
                  <a:gd name="connsiteX2" fmla="*/ 21601 w 21601"/>
                  <a:gd name="connsiteY2" fmla="*/ 11517 h 22873"/>
                  <a:gd name="connsiteX3" fmla="*/ 17960 w 21601"/>
                  <a:gd name="connsiteY3" fmla="*/ 22317 h 22873"/>
                  <a:gd name="connsiteX4" fmla="*/ 4304 w 21601"/>
                  <a:gd name="connsiteY4" fmla="*/ 21787 h 22873"/>
                  <a:gd name="connsiteX5" fmla="*/ 1 w 21601"/>
                  <a:gd name="connsiteY5" fmla="*/ 11517 h 22873"/>
                  <a:gd name="connsiteX6" fmla="*/ 4635 w 21601"/>
                  <a:gd name="connsiteY6" fmla="*/ 1459 h 22873"/>
                  <a:gd name="connsiteX0" fmla="*/ 4635 w 21601"/>
                  <a:gd name="connsiteY0" fmla="*/ 1459 h 22983"/>
                  <a:gd name="connsiteX1" fmla="*/ 18126 w 21601"/>
                  <a:gd name="connsiteY1" fmla="*/ 1247 h 22983"/>
                  <a:gd name="connsiteX2" fmla="*/ 21601 w 21601"/>
                  <a:gd name="connsiteY2" fmla="*/ 11517 h 22983"/>
                  <a:gd name="connsiteX3" fmla="*/ 17960 w 21601"/>
                  <a:gd name="connsiteY3" fmla="*/ 22317 h 22983"/>
                  <a:gd name="connsiteX4" fmla="*/ 4966 w 21601"/>
                  <a:gd name="connsiteY4" fmla="*/ 22105 h 22983"/>
                  <a:gd name="connsiteX5" fmla="*/ 1 w 21601"/>
                  <a:gd name="connsiteY5" fmla="*/ 11517 h 22983"/>
                  <a:gd name="connsiteX6" fmla="*/ 4635 w 21601"/>
                  <a:gd name="connsiteY6" fmla="*/ 1459 h 22983"/>
                  <a:gd name="connsiteX0" fmla="*/ 4635 w 21603"/>
                  <a:gd name="connsiteY0" fmla="*/ 1459 h 22757"/>
                  <a:gd name="connsiteX1" fmla="*/ 18126 w 21603"/>
                  <a:gd name="connsiteY1" fmla="*/ 1247 h 22757"/>
                  <a:gd name="connsiteX2" fmla="*/ 21601 w 21603"/>
                  <a:gd name="connsiteY2" fmla="*/ 11517 h 22757"/>
                  <a:gd name="connsiteX3" fmla="*/ 17629 w 21603"/>
                  <a:gd name="connsiteY3" fmla="*/ 21893 h 22757"/>
                  <a:gd name="connsiteX4" fmla="*/ 4966 w 21603"/>
                  <a:gd name="connsiteY4" fmla="*/ 22105 h 22757"/>
                  <a:gd name="connsiteX5" fmla="*/ 1 w 21603"/>
                  <a:gd name="connsiteY5" fmla="*/ 11517 h 22757"/>
                  <a:gd name="connsiteX6" fmla="*/ 4635 w 21603"/>
                  <a:gd name="connsiteY6" fmla="*/ 1459 h 22757"/>
                  <a:gd name="connsiteX0" fmla="*/ 4647 w 21615"/>
                  <a:gd name="connsiteY0" fmla="*/ 1459 h 22602"/>
                  <a:gd name="connsiteX1" fmla="*/ 18138 w 21615"/>
                  <a:gd name="connsiteY1" fmla="*/ 1247 h 22602"/>
                  <a:gd name="connsiteX2" fmla="*/ 21613 w 21615"/>
                  <a:gd name="connsiteY2" fmla="*/ 11517 h 22602"/>
                  <a:gd name="connsiteX3" fmla="*/ 17641 w 21615"/>
                  <a:gd name="connsiteY3" fmla="*/ 21893 h 22602"/>
                  <a:gd name="connsiteX4" fmla="*/ 5806 w 21615"/>
                  <a:gd name="connsiteY4" fmla="*/ 21787 h 22602"/>
                  <a:gd name="connsiteX5" fmla="*/ 13 w 21615"/>
                  <a:gd name="connsiteY5" fmla="*/ 11517 h 22602"/>
                  <a:gd name="connsiteX6" fmla="*/ 4647 w 21615"/>
                  <a:gd name="connsiteY6" fmla="*/ 1459 h 22602"/>
                  <a:gd name="connsiteX0" fmla="*/ 4639 w 21607"/>
                  <a:gd name="connsiteY0" fmla="*/ 1459 h 22817"/>
                  <a:gd name="connsiteX1" fmla="*/ 18130 w 21607"/>
                  <a:gd name="connsiteY1" fmla="*/ 1247 h 22817"/>
                  <a:gd name="connsiteX2" fmla="*/ 21605 w 21607"/>
                  <a:gd name="connsiteY2" fmla="*/ 11517 h 22817"/>
                  <a:gd name="connsiteX3" fmla="*/ 17633 w 21607"/>
                  <a:gd name="connsiteY3" fmla="*/ 21893 h 22817"/>
                  <a:gd name="connsiteX4" fmla="*/ 5301 w 21607"/>
                  <a:gd name="connsiteY4" fmla="*/ 22211 h 22817"/>
                  <a:gd name="connsiteX5" fmla="*/ 5 w 21607"/>
                  <a:gd name="connsiteY5" fmla="*/ 11517 h 22817"/>
                  <a:gd name="connsiteX6" fmla="*/ 4639 w 21607"/>
                  <a:gd name="connsiteY6" fmla="*/ 1459 h 22817"/>
                  <a:gd name="connsiteX0" fmla="*/ 4651 w 21619"/>
                  <a:gd name="connsiteY0" fmla="*/ 1459 h 22602"/>
                  <a:gd name="connsiteX1" fmla="*/ 18142 w 21619"/>
                  <a:gd name="connsiteY1" fmla="*/ 1247 h 22602"/>
                  <a:gd name="connsiteX2" fmla="*/ 21617 w 21619"/>
                  <a:gd name="connsiteY2" fmla="*/ 11517 h 22602"/>
                  <a:gd name="connsiteX3" fmla="*/ 17645 w 21619"/>
                  <a:gd name="connsiteY3" fmla="*/ 21893 h 22602"/>
                  <a:gd name="connsiteX4" fmla="*/ 5975 w 21619"/>
                  <a:gd name="connsiteY4" fmla="*/ 21787 h 22602"/>
                  <a:gd name="connsiteX5" fmla="*/ 17 w 21619"/>
                  <a:gd name="connsiteY5" fmla="*/ 11517 h 22602"/>
                  <a:gd name="connsiteX6" fmla="*/ 4651 w 21619"/>
                  <a:gd name="connsiteY6" fmla="*/ 1459 h 22602"/>
                  <a:gd name="connsiteX0" fmla="*/ 4637 w 21605"/>
                  <a:gd name="connsiteY0" fmla="*/ 1459 h 22757"/>
                  <a:gd name="connsiteX1" fmla="*/ 18128 w 21605"/>
                  <a:gd name="connsiteY1" fmla="*/ 1247 h 22757"/>
                  <a:gd name="connsiteX2" fmla="*/ 21603 w 21605"/>
                  <a:gd name="connsiteY2" fmla="*/ 11517 h 22757"/>
                  <a:gd name="connsiteX3" fmla="*/ 17631 w 21605"/>
                  <a:gd name="connsiteY3" fmla="*/ 21893 h 22757"/>
                  <a:gd name="connsiteX4" fmla="*/ 5133 w 21605"/>
                  <a:gd name="connsiteY4" fmla="*/ 22105 h 22757"/>
                  <a:gd name="connsiteX5" fmla="*/ 3 w 21605"/>
                  <a:gd name="connsiteY5" fmla="*/ 11517 h 22757"/>
                  <a:gd name="connsiteX6" fmla="*/ 4637 w 21605"/>
                  <a:gd name="connsiteY6" fmla="*/ 1459 h 22757"/>
                  <a:gd name="connsiteX0" fmla="*/ 4651 w 21619"/>
                  <a:gd name="connsiteY0" fmla="*/ 1459 h 22757"/>
                  <a:gd name="connsiteX1" fmla="*/ 18142 w 21619"/>
                  <a:gd name="connsiteY1" fmla="*/ 1247 h 22757"/>
                  <a:gd name="connsiteX2" fmla="*/ 21617 w 21619"/>
                  <a:gd name="connsiteY2" fmla="*/ 11517 h 22757"/>
                  <a:gd name="connsiteX3" fmla="*/ 17645 w 21619"/>
                  <a:gd name="connsiteY3" fmla="*/ 21893 h 22757"/>
                  <a:gd name="connsiteX4" fmla="*/ 5975 w 21619"/>
                  <a:gd name="connsiteY4" fmla="*/ 22105 h 22757"/>
                  <a:gd name="connsiteX5" fmla="*/ 17 w 21619"/>
                  <a:gd name="connsiteY5" fmla="*/ 11517 h 22757"/>
                  <a:gd name="connsiteX6" fmla="*/ 4651 w 21619"/>
                  <a:gd name="connsiteY6" fmla="*/ 1459 h 22757"/>
                  <a:gd name="connsiteX0" fmla="*/ 4651 w 21619"/>
                  <a:gd name="connsiteY0" fmla="*/ 1459 h 22757"/>
                  <a:gd name="connsiteX1" fmla="*/ 18142 w 21619"/>
                  <a:gd name="connsiteY1" fmla="*/ 1247 h 22757"/>
                  <a:gd name="connsiteX2" fmla="*/ 21617 w 21619"/>
                  <a:gd name="connsiteY2" fmla="*/ 11517 h 22757"/>
                  <a:gd name="connsiteX3" fmla="*/ 17645 w 21619"/>
                  <a:gd name="connsiteY3" fmla="*/ 21893 h 22757"/>
                  <a:gd name="connsiteX4" fmla="*/ 5975 w 21619"/>
                  <a:gd name="connsiteY4" fmla="*/ 22105 h 22757"/>
                  <a:gd name="connsiteX5" fmla="*/ 17 w 21619"/>
                  <a:gd name="connsiteY5" fmla="*/ 11517 h 22757"/>
                  <a:gd name="connsiteX6" fmla="*/ 4651 w 21619"/>
                  <a:gd name="connsiteY6" fmla="*/ 1459 h 22757"/>
                  <a:gd name="connsiteX0" fmla="*/ 4651 w 21619"/>
                  <a:gd name="connsiteY0" fmla="*/ 1459 h 22862"/>
                  <a:gd name="connsiteX1" fmla="*/ 18142 w 21619"/>
                  <a:gd name="connsiteY1" fmla="*/ 1247 h 22862"/>
                  <a:gd name="connsiteX2" fmla="*/ 21617 w 21619"/>
                  <a:gd name="connsiteY2" fmla="*/ 11517 h 22862"/>
                  <a:gd name="connsiteX3" fmla="*/ 17645 w 21619"/>
                  <a:gd name="connsiteY3" fmla="*/ 22105 h 22862"/>
                  <a:gd name="connsiteX4" fmla="*/ 5975 w 21619"/>
                  <a:gd name="connsiteY4" fmla="*/ 22105 h 22862"/>
                  <a:gd name="connsiteX5" fmla="*/ 17 w 21619"/>
                  <a:gd name="connsiteY5" fmla="*/ 11517 h 22862"/>
                  <a:gd name="connsiteX6" fmla="*/ 4651 w 21619"/>
                  <a:gd name="connsiteY6" fmla="*/ 1459 h 22862"/>
                  <a:gd name="connsiteX0" fmla="*/ 4651 w 21619"/>
                  <a:gd name="connsiteY0" fmla="*/ 1459 h 22862"/>
                  <a:gd name="connsiteX1" fmla="*/ 18142 w 21619"/>
                  <a:gd name="connsiteY1" fmla="*/ 1247 h 22862"/>
                  <a:gd name="connsiteX2" fmla="*/ 21617 w 21619"/>
                  <a:gd name="connsiteY2" fmla="*/ 11517 h 22862"/>
                  <a:gd name="connsiteX3" fmla="*/ 17645 w 21619"/>
                  <a:gd name="connsiteY3" fmla="*/ 22105 h 22862"/>
                  <a:gd name="connsiteX4" fmla="*/ 5975 w 21619"/>
                  <a:gd name="connsiteY4" fmla="*/ 22105 h 22862"/>
                  <a:gd name="connsiteX5" fmla="*/ 17 w 21619"/>
                  <a:gd name="connsiteY5" fmla="*/ 11517 h 22862"/>
                  <a:gd name="connsiteX6" fmla="*/ 4651 w 21619"/>
                  <a:gd name="connsiteY6" fmla="*/ 1459 h 22862"/>
                  <a:gd name="connsiteX0" fmla="*/ 4651 w 21622"/>
                  <a:gd name="connsiteY0" fmla="*/ 1680 h 23083"/>
                  <a:gd name="connsiteX1" fmla="*/ 18308 w 21622"/>
                  <a:gd name="connsiteY1" fmla="*/ 1044 h 23083"/>
                  <a:gd name="connsiteX2" fmla="*/ 21617 w 21622"/>
                  <a:gd name="connsiteY2" fmla="*/ 11738 h 23083"/>
                  <a:gd name="connsiteX3" fmla="*/ 17645 w 21622"/>
                  <a:gd name="connsiteY3" fmla="*/ 22326 h 23083"/>
                  <a:gd name="connsiteX4" fmla="*/ 5975 w 21622"/>
                  <a:gd name="connsiteY4" fmla="*/ 22326 h 23083"/>
                  <a:gd name="connsiteX5" fmla="*/ 17 w 21622"/>
                  <a:gd name="connsiteY5" fmla="*/ 11738 h 23083"/>
                  <a:gd name="connsiteX6" fmla="*/ 4651 w 21622"/>
                  <a:gd name="connsiteY6" fmla="*/ 1680 h 23083"/>
                  <a:gd name="connsiteX0" fmla="*/ 4651 w 21617"/>
                  <a:gd name="connsiteY0" fmla="*/ 1622 h 23025"/>
                  <a:gd name="connsiteX1" fmla="*/ 17811 w 21617"/>
                  <a:gd name="connsiteY1" fmla="*/ 1092 h 23025"/>
                  <a:gd name="connsiteX2" fmla="*/ 21617 w 21617"/>
                  <a:gd name="connsiteY2" fmla="*/ 11680 h 23025"/>
                  <a:gd name="connsiteX3" fmla="*/ 17645 w 21617"/>
                  <a:gd name="connsiteY3" fmla="*/ 22268 h 23025"/>
                  <a:gd name="connsiteX4" fmla="*/ 5975 w 21617"/>
                  <a:gd name="connsiteY4" fmla="*/ 22268 h 23025"/>
                  <a:gd name="connsiteX5" fmla="*/ 17 w 21617"/>
                  <a:gd name="connsiteY5" fmla="*/ 11680 h 23025"/>
                  <a:gd name="connsiteX6" fmla="*/ 4651 w 21617"/>
                  <a:gd name="connsiteY6" fmla="*/ 1622 h 23025"/>
                  <a:gd name="connsiteX0" fmla="*/ 4651 w 21617"/>
                  <a:gd name="connsiteY0" fmla="*/ 1706 h 23109"/>
                  <a:gd name="connsiteX1" fmla="*/ 17811 w 21617"/>
                  <a:gd name="connsiteY1" fmla="*/ 1176 h 23109"/>
                  <a:gd name="connsiteX2" fmla="*/ 21617 w 21617"/>
                  <a:gd name="connsiteY2" fmla="*/ 11764 h 23109"/>
                  <a:gd name="connsiteX3" fmla="*/ 17645 w 21617"/>
                  <a:gd name="connsiteY3" fmla="*/ 22352 h 23109"/>
                  <a:gd name="connsiteX4" fmla="*/ 5975 w 21617"/>
                  <a:gd name="connsiteY4" fmla="*/ 22352 h 23109"/>
                  <a:gd name="connsiteX5" fmla="*/ 17 w 21617"/>
                  <a:gd name="connsiteY5" fmla="*/ 11764 h 23109"/>
                  <a:gd name="connsiteX6" fmla="*/ 4651 w 21617"/>
                  <a:gd name="connsiteY6" fmla="*/ 1706 h 23109"/>
                  <a:gd name="connsiteX0" fmla="*/ 4651 w 21618"/>
                  <a:gd name="connsiteY0" fmla="*/ 1706 h 23109"/>
                  <a:gd name="connsiteX1" fmla="*/ 17314 w 21618"/>
                  <a:gd name="connsiteY1" fmla="*/ 1176 h 23109"/>
                  <a:gd name="connsiteX2" fmla="*/ 21617 w 21618"/>
                  <a:gd name="connsiteY2" fmla="*/ 11764 h 23109"/>
                  <a:gd name="connsiteX3" fmla="*/ 17645 w 21618"/>
                  <a:gd name="connsiteY3" fmla="*/ 22352 h 23109"/>
                  <a:gd name="connsiteX4" fmla="*/ 5975 w 21618"/>
                  <a:gd name="connsiteY4" fmla="*/ 22352 h 23109"/>
                  <a:gd name="connsiteX5" fmla="*/ 17 w 21618"/>
                  <a:gd name="connsiteY5" fmla="*/ 11764 h 23109"/>
                  <a:gd name="connsiteX6" fmla="*/ 4651 w 21618"/>
                  <a:gd name="connsiteY6" fmla="*/ 1706 h 23109"/>
                  <a:gd name="connsiteX0" fmla="*/ 4651 w 21618"/>
                  <a:gd name="connsiteY0" fmla="*/ 1706 h 23109"/>
                  <a:gd name="connsiteX1" fmla="*/ 17314 w 21618"/>
                  <a:gd name="connsiteY1" fmla="*/ 1176 h 23109"/>
                  <a:gd name="connsiteX2" fmla="*/ 21617 w 21618"/>
                  <a:gd name="connsiteY2" fmla="*/ 11764 h 23109"/>
                  <a:gd name="connsiteX3" fmla="*/ 17645 w 21618"/>
                  <a:gd name="connsiteY3" fmla="*/ 22352 h 23109"/>
                  <a:gd name="connsiteX4" fmla="*/ 5975 w 21618"/>
                  <a:gd name="connsiteY4" fmla="*/ 22352 h 23109"/>
                  <a:gd name="connsiteX5" fmla="*/ 17 w 21618"/>
                  <a:gd name="connsiteY5" fmla="*/ 11764 h 23109"/>
                  <a:gd name="connsiteX6" fmla="*/ 4651 w 21618"/>
                  <a:gd name="connsiteY6" fmla="*/ 1706 h 23109"/>
                  <a:gd name="connsiteX0" fmla="*/ 4651 w 21618"/>
                  <a:gd name="connsiteY0" fmla="*/ 1749 h 23152"/>
                  <a:gd name="connsiteX1" fmla="*/ 17314 w 21618"/>
                  <a:gd name="connsiteY1" fmla="*/ 1219 h 23152"/>
                  <a:gd name="connsiteX2" fmla="*/ 21617 w 21618"/>
                  <a:gd name="connsiteY2" fmla="*/ 11807 h 23152"/>
                  <a:gd name="connsiteX3" fmla="*/ 17645 w 21618"/>
                  <a:gd name="connsiteY3" fmla="*/ 22395 h 23152"/>
                  <a:gd name="connsiteX4" fmla="*/ 5975 w 21618"/>
                  <a:gd name="connsiteY4" fmla="*/ 22395 h 23152"/>
                  <a:gd name="connsiteX5" fmla="*/ 17 w 21618"/>
                  <a:gd name="connsiteY5" fmla="*/ 11807 h 23152"/>
                  <a:gd name="connsiteX6" fmla="*/ 4651 w 21618"/>
                  <a:gd name="connsiteY6" fmla="*/ 1749 h 23152"/>
                  <a:gd name="connsiteX0" fmla="*/ 4651 w 21618"/>
                  <a:gd name="connsiteY0" fmla="*/ 1749 h 23210"/>
                  <a:gd name="connsiteX1" fmla="*/ 17314 w 21618"/>
                  <a:gd name="connsiteY1" fmla="*/ 1219 h 23210"/>
                  <a:gd name="connsiteX2" fmla="*/ 21617 w 21618"/>
                  <a:gd name="connsiteY2" fmla="*/ 11807 h 23210"/>
                  <a:gd name="connsiteX3" fmla="*/ 17645 w 21618"/>
                  <a:gd name="connsiteY3" fmla="*/ 22501 h 23210"/>
                  <a:gd name="connsiteX4" fmla="*/ 5975 w 21618"/>
                  <a:gd name="connsiteY4" fmla="*/ 22395 h 23210"/>
                  <a:gd name="connsiteX5" fmla="*/ 17 w 21618"/>
                  <a:gd name="connsiteY5" fmla="*/ 11807 h 23210"/>
                  <a:gd name="connsiteX6" fmla="*/ 4651 w 21618"/>
                  <a:gd name="connsiteY6" fmla="*/ 1749 h 23210"/>
                  <a:gd name="connsiteX0" fmla="*/ 4651 w 21619"/>
                  <a:gd name="connsiteY0" fmla="*/ 1749 h 23210"/>
                  <a:gd name="connsiteX1" fmla="*/ 17314 w 21619"/>
                  <a:gd name="connsiteY1" fmla="*/ 1219 h 23210"/>
                  <a:gd name="connsiteX2" fmla="*/ 21617 w 21619"/>
                  <a:gd name="connsiteY2" fmla="*/ 11807 h 23210"/>
                  <a:gd name="connsiteX3" fmla="*/ 17645 w 21619"/>
                  <a:gd name="connsiteY3" fmla="*/ 22501 h 23210"/>
                  <a:gd name="connsiteX4" fmla="*/ 5975 w 21619"/>
                  <a:gd name="connsiteY4" fmla="*/ 22395 h 23210"/>
                  <a:gd name="connsiteX5" fmla="*/ 17 w 21619"/>
                  <a:gd name="connsiteY5" fmla="*/ 11807 h 23210"/>
                  <a:gd name="connsiteX6" fmla="*/ 4651 w 21619"/>
                  <a:gd name="connsiteY6" fmla="*/ 1749 h 23210"/>
                  <a:gd name="connsiteX0" fmla="*/ 4651 w 22115"/>
                  <a:gd name="connsiteY0" fmla="*/ 1749 h 23210"/>
                  <a:gd name="connsiteX1" fmla="*/ 17314 w 22115"/>
                  <a:gd name="connsiteY1" fmla="*/ 1219 h 23210"/>
                  <a:gd name="connsiteX2" fmla="*/ 22114 w 22115"/>
                  <a:gd name="connsiteY2" fmla="*/ 11807 h 23210"/>
                  <a:gd name="connsiteX3" fmla="*/ 17645 w 22115"/>
                  <a:gd name="connsiteY3" fmla="*/ 22501 h 23210"/>
                  <a:gd name="connsiteX4" fmla="*/ 5975 w 22115"/>
                  <a:gd name="connsiteY4" fmla="*/ 22395 h 23210"/>
                  <a:gd name="connsiteX5" fmla="*/ 17 w 22115"/>
                  <a:gd name="connsiteY5" fmla="*/ 11807 h 23210"/>
                  <a:gd name="connsiteX6" fmla="*/ 4651 w 22115"/>
                  <a:gd name="connsiteY6" fmla="*/ 1749 h 23210"/>
                  <a:gd name="connsiteX0" fmla="*/ 4651 w 22114"/>
                  <a:gd name="connsiteY0" fmla="*/ 2007 h 23468"/>
                  <a:gd name="connsiteX1" fmla="*/ 17480 w 22114"/>
                  <a:gd name="connsiteY1" fmla="*/ 1053 h 23468"/>
                  <a:gd name="connsiteX2" fmla="*/ 22114 w 22114"/>
                  <a:gd name="connsiteY2" fmla="*/ 12065 h 23468"/>
                  <a:gd name="connsiteX3" fmla="*/ 17645 w 22114"/>
                  <a:gd name="connsiteY3" fmla="*/ 22759 h 23468"/>
                  <a:gd name="connsiteX4" fmla="*/ 5975 w 22114"/>
                  <a:gd name="connsiteY4" fmla="*/ 22653 h 23468"/>
                  <a:gd name="connsiteX5" fmla="*/ 17 w 22114"/>
                  <a:gd name="connsiteY5" fmla="*/ 12065 h 23468"/>
                  <a:gd name="connsiteX6" fmla="*/ 4651 w 22114"/>
                  <a:gd name="connsiteY6" fmla="*/ 2007 h 23468"/>
                  <a:gd name="connsiteX0" fmla="*/ 4651 w 22114"/>
                  <a:gd name="connsiteY0" fmla="*/ 2007 h 23468"/>
                  <a:gd name="connsiteX1" fmla="*/ 17480 w 22114"/>
                  <a:gd name="connsiteY1" fmla="*/ 1053 h 23468"/>
                  <a:gd name="connsiteX2" fmla="*/ 22114 w 22114"/>
                  <a:gd name="connsiteY2" fmla="*/ 12065 h 23468"/>
                  <a:gd name="connsiteX3" fmla="*/ 17645 w 22114"/>
                  <a:gd name="connsiteY3" fmla="*/ 22759 h 23468"/>
                  <a:gd name="connsiteX4" fmla="*/ 5975 w 22114"/>
                  <a:gd name="connsiteY4" fmla="*/ 22653 h 23468"/>
                  <a:gd name="connsiteX5" fmla="*/ 17 w 22114"/>
                  <a:gd name="connsiteY5" fmla="*/ 12065 h 23468"/>
                  <a:gd name="connsiteX6" fmla="*/ 4651 w 22114"/>
                  <a:gd name="connsiteY6" fmla="*/ 2007 h 23468"/>
                  <a:gd name="connsiteX0" fmla="*/ 4651 w 22114"/>
                  <a:gd name="connsiteY0" fmla="*/ 2007 h 23468"/>
                  <a:gd name="connsiteX1" fmla="*/ 17480 w 22114"/>
                  <a:gd name="connsiteY1" fmla="*/ 1053 h 23468"/>
                  <a:gd name="connsiteX2" fmla="*/ 22114 w 22114"/>
                  <a:gd name="connsiteY2" fmla="*/ 12065 h 23468"/>
                  <a:gd name="connsiteX3" fmla="*/ 17645 w 22114"/>
                  <a:gd name="connsiteY3" fmla="*/ 22759 h 23468"/>
                  <a:gd name="connsiteX4" fmla="*/ 5975 w 22114"/>
                  <a:gd name="connsiteY4" fmla="*/ 22653 h 23468"/>
                  <a:gd name="connsiteX5" fmla="*/ 17 w 22114"/>
                  <a:gd name="connsiteY5" fmla="*/ 12065 h 23468"/>
                  <a:gd name="connsiteX6" fmla="*/ 4651 w 22114"/>
                  <a:gd name="connsiteY6" fmla="*/ 2007 h 23468"/>
                  <a:gd name="connsiteX0" fmla="*/ 4651 w 22114"/>
                  <a:gd name="connsiteY0" fmla="*/ 2007 h 23468"/>
                  <a:gd name="connsiteX1" fmla="*/ 17480 w 22114"/>
                  <a:gd name="connsiteY1" fmla="*/ 1053 h 23468"/>
                  <a:gd name="connsiteX2" fmla="*/ 22114 w 22114"/>
                  <a:gd name="connsiteY2" fmla="*/ 12065 h 23468"/>
                  <a:gd name="connsiteX3" fmla="*/ 17645 w 22114"/>
                  <a:gd name="connsiteY3" fmla="*/ 22759 h 23468"/>
                  <a:gd name="connsiteX4" fmla="*/ 5975 w 22114"/>
                  <a:gd name="connsiteY4" fmla="*/ 22653 h 23468"/>
                  <a:gd name="connsiteX5" fmla="*/ 17 w 22114"/>
                  <a:gd name="connsiteY5" fmla="*/ 12065 h 23468"/>
                  <a:gd name="connsiteX6" fmla="*/ 4651 w 22114"/>
                  <a:gd name="connsiteY6" fmla="*/ 2007 h 23468"/>
                  <a:gd name="connsiteX0" fmla="*/ 4651 w 22114"/>
                  <a:gd name="connsiteY0" fmla="*/ 2007 h 23689"/>
                  <a:gd name="connsiteX1" fmla="*/ 17480 w 22114"/>
                  <a:gd name="connsiteY1" fmla="*/ 1053 h 23689"/>
                  <a:gd name="connsiteX2" fmla="*/ 22114 w 22114"/>
                  <a:gd name="connsiteY2" fmla="*/ 12065 h 23689"/>
                  <a:gd name="connsiteX3" fmla="*/ 17645 w 22114"/>
                  <a:gd name="connsiteY3" fmla="*/ 22759 h 23689"/>
                  <a:gd name="connsiteX4" fmla="*/ 5975 w 22114"/>
                  <a:gd name="connsiteY4" fmla="*/ 22653 h 23689"/>
                  <a:gd name="connsiteX5" fmla="*/ 17 w 22114"/>
                  <a:gd name="connsiteY5" fmla="*/ 12065 h 23689"/>
                  <a:gd name="connsiteX6" fmla="*/ 4651 w 22114"/>
                  <a:gd name="connsiteY6" fmla="*/ 2007 h 23689"/>
                  <a:gd name="connsiteX0" fmla="*/ 4651 w 22114"/>
                  <a:gd name="connsiteY0" fmla="*/ 2007 h 23910"/>
                  <a:gd name="connsiteX1" fmla="*/ 17480 w 22114"/>
                  <a:gd name="connsiteY1" fmla="*/ 1053 h 23910"/>
                  <a:gd name="connsiteX2" fmla="*/ 22114 w 22114"/>
                  <a:gd name="connsiteY2" fmla="*/ 12065 h 23910"/>
                  <a:gd name="connsiteX3" fmla="*/ 17645 w 22114"/>
                  <a:gd name="connsiteY3" fmla="*/ 22759 h 23910"/>
                  <a:gd name="connsiteX4" fmla="*/ 5975 w 22114"/>
                  <a:gd name="connsiteY4" fmla="*/ 22653 h 23910"/>
                  <a:gd name="connsiteX5" fmla="*/ 17 w 22114"/>
                  <a:gd name="connsiteY5" fmla="*/ 12065 h 23910"/>
                  <a:gd name="connsiteX6" fmla="*/ 4651 w 22114"/>
                  <a:gd name="connsiteY6" fmla="*/ 2007 h 23910"/>
                  <a:gd name="connsiteX0" fmla="*/ 4651 w 22114"/>
                  <a:gd name="connsiteY0" fmla="*/ 2007 h 23910"/>
                  <a:gd name="connsiteX1" fmla="*/ 17480 w 22114"/>
                  <a:gd name="connsiteY1" fmla="*/ 1053 h 23910"/>
                  <a:gd name="connsiteX2" fmla="*/ 22114 w 22114"/>
                  <a:gd name="connsiteY2" fmla="*/ 12065 h 23910"/>
                  <a:gd name="connsiteX3" fmla="*/ 17645 w 22114"/>
                  <a:gd name="connsiteY3" fmla="*/ 22759 h 23910"/>
                  <a:gd name="connsiteX4" fmla="*/ 5975 w 22114"/>
                  <a:gd name="connsiteY4" fmla="*/ 22653 h 23910"/>
                  <a:gd name="connsiteX5" fmla="*/ 17 w 22114"/>
                  <a:gd name="connsiteY5" fmla="*/ 12065 h 23910"/>
                  <a:gd name="connsiteX6" fmla="*/ 4651 w 22114"/>
                  <a:gd name="connsiteY6" fmla="*/ 2007 h 23910"/>
                  <a:gd name="connsiteX0" fmla="*/ 4651 w 22114"/>
                  <a:gd name="connsiteY0" fmla="*/ 2160 h 24063"/>
                  <a:gd name="connsiteX1" fmla="*/ 17480 w 22114"/>
                  <a:gd name="connsiteY1" fmla="*/ 1206 h 24063"/>
                  <a:gd name="connsiteX2" fmla="*/ 22114 w 22114"/>
                  <a:gd name="connsiteY2" fmla="*/ 12218 h 24063"/>
                  <a:gd name="connsiteX3" fmla="*/ 17645 w 22114"/>
                  <a:gd name="connsiteY3" fmla="*/ 22912 h 24063"/>
                  <a:gd name="connsiteX4" fmla="*/ 5975 w 22114"/>
                  <a:gd name="connsiteY4" fmla="*/ 22806 h 24063"/>
                  <a:gd name="connsiteX5" fmla="*/ 17 w 22114"/>
                  <a:gd name="connsiteY5" fmla="*/ 12218 h 24063"/>
                  <a:gd name="connsiteX6" fmla="*/ 4651 w 22114"/>
                  <a:gd name="connsiteY6" fmla="*/ 2160 h 24063"/>
                  <a:gd name="connsiteX0" fmla="*/ 4651 w 22114"/>
                  <a:gd name="connsiteY0" fmla="*/ 2160 h 24063"/>
                  <a:gd name="connsiteX1" fmla="*/ 17480 w 22114"/>
                  <a:gd name="connsiteY1" fmla="*/ 1206 h 24063"/>
                  <a:gd name="connsiteX2" fmla="*/ 22114 w 22114"/>
                  <a:gd name="connsiteY2" fmla="*/ 12218 h 24063"/>
                  <a:gd name="connsiteX3" fmla="*/ 17645 w 22114"/>
                  <a:gd name="connsiteY3" fmla="*/ 22912 h 24063"/>
                  <a:gd name="connsiteX4" fmla="*/ 5975 w 22114"/>
                  <a:gd name="connsiteY4" fmla="*/ 22806 h 24063"/>
                  <a:gd name="connsiteX5" fmla="*/ 17 w 22114"/>
                  <a:gd name="connsiteY5" fmla="*/ 12218 h 24063"/>
                  <a:gd name="connsiteX6" fmla="*/ 4651 w 22114"/>
                  <a:gd name="connsiteY6" fmla="*/ 2160 h 24063"/>
                  <a:gd name="connsiteX0" fmla="*/ 4651 w 22114"/>
                  <a:gd name="connsiteY0" fmla="*/ 2160 h 24127"/>
                  <a:gd name="connsiteX1" fmla="*/ 17480 w 22114"/>
                  <a:gd name="connsiteY1" fmla="*/ 1206 h 24127"/>
                  <a:gd name="connsiteX2" fmla="*/ 22114 w 22114"/>
                  <a:gd name="connsiteY2" fmla="*/ 12218 h 24127"/>
                  <a:gd name="connsiteX3" fmla="*/ 17513 w 22114"/>
                  <a:gd name="connsiteY3" fmla="*/ 23029 h 24127"/>
                  <a:gd name="connsiteX4" fmla="*/ 5975 w 22114"/>
                  <a:gd name="connsiteY4" fmla="*/ 22806 h 24127"/>
                  <a:gd name="connsiteX5" fmla="*/ 17 w 22114"/>
                  <a:gd name="connsiteY5" fmla="*/ 12218 h 24127"/>
                  <a:gd name="connsiteX6" fmla="*/ 4651 w 22114"/>
                  <a:gd name="connsiteY6" fmla="*/ 2160 h 24127"/>
                  <a:gd name="connsiteX0" fmla="*/ 4651 w 22115"/>
                  <a:gd name="connsiteY0" fmla="*/ 2160 h 24079"/>
                  <a:gd name="connsiteX1" fmla="*/ 17480 w 22115"/>
                  <a:gd name="connsiteY1" fmla="*/ 1206 h 24079"/>
                  <a:gd name="connsiteX2" fmla="*/ 22114 w 22115"/>
                  <a:gd name="connsiteY2" fmla="*/ 12218 h 24079"/>
                  <a:gd name="connsiteX3" fmla="*/ 17216 w 22115"/>
                  <a:gd name="connsiteY3" fmla="*/ 22941 h 24079"/>
                  <a:gd name="connsiteX4" fmla="*/ 5975 w 22115"/>
                  <a:gd name="connsiteY4" fmla="*/ 22806 h 24079"/>
                  <a:gd name="connsiteX5" fmla="*/ 17 w 22115"/>
                  <a:gd name="connsiteY5" fmla="*/ 12218 h 24079"/>
                  <a:gd name="connsiteX6" fmla="*/ 4651 w 22115"/>
                  <a:gd name="connsiteY6" fmla="*/ 2160 h 24079"/>
                  <a:gd name="connsiteX0" fmla="*/ 4651 w 22115"/>
                  <a:gd name="connsiteY0" fmla="*/ 2160 h 24079"/>
                  <a:gd name="connsiteX1" fmla="*/ 17480 w 22115"/>
                  <a:gd name="connsiteY1" fmla="*/ 1206 h 24079"/>
                  <a:gd name="connsiteX2" fmla="*/ 22114 w 22115"/>
                  <a:gd name="connsiteY2" fmla="*/ 12218 h 24079"/>
                  <a:gd name="connsiteX3" fmla="*/ 17216 w 22115"/>
                  <a:gd name="connsiteY3" fmla="*/ 22941 h 24079"/>
                  <a:gd name="connsiteX4" fmla="*/ 5975 w 22115"/>
                  <a:gd name="connsiteY4" fmla="*/ 22806 h 24079"/>
                  <a:gd name="connsiteX5" fmla="*/ 17 w 22115"/>
                  <a:gd name="connsiteY5" fmla="*/ 12218 h 24079"/>
                  <a:gd name="connsiteX6" fmla="*/ 4651 w 22115"/>
                  <a:gd name="connsiteY6" fmla="*/ 2160 h 24079"/>
                  <a:gd name="connsiteX0" fmla="*/ 4651 w 22115"/>
                  <a:gd name="connsiteY0" fmla="*/ 2160 h 23944"/>
                  <a:gd name="connsiteX1" fmla="*/ 17480 w 22115"/>
                  <a:gd name="connsiteY1" fmla="*/ 1206 h 23944"/>
                  <a:gd name="connsiteX2" fmla="*/ 22114 w 22115"/>
                  <a:gd name="connsiteY2" fmla="*/ 12218 h 23944"/>
                  <a:gd name="connsiteX3" fmla="*/ 17216 w 22115"/>
                  <a:gd name="connsiteY3" fmla="*/ 22941 h 23944"/>
                  <a:gd name="connsiteX4" fmla="*/ 5975 w 22115"/>
                  <a:gd name="connsiteY4" fmla="*/ 22806 h 23944"/>
                  <a:gd name="connsiteX5" fmla="*/ 17 w 22115"/>
                  <a:gd name="connsiteY5" fmla="*/ 12218 h 23944"/>
                  <a:gd name="connsiteX6" fmla="*/ 4651 w 22115"/>
                  <a:gd name="connsiteY6" fmla="*/ 2160 h 23944"/>
                  <a:gd name="connsiteX0" fmla="*/ 4651 w 22118"/>
                  <a:gd name="connsiteY0" fmla="*/ 2160 h 24355"/>
                  <a:gd name="connsiteX1" fmla="*/ 17480 w 22118"/>
                  <a:gd name="connsiteY1" fmla="*/ 1206 h 24355"/>
                  <a:gd name="connsiteX2" fmla="*/ 22114 w 22118"/>
                  <a:gd name="connsiteY2" fmla="*/ 12218 h 24355"/>
                  <a:gd name="connsiteX3" fmla="*/ 17810 w 22118"/>
                  <a:gd name="connsiteY3" fmla="*/ 23643 h 24355"/>
                  <a:gd name="connsiteX4" fmla="*/ 5975 w 22118"/>
                  <a:gd name="connsiteY4" fmla="*/ 22806 h 24355"/>
                  <a:gd name="connsiteX5" fmla="*/ 17 w 22118"/>
                  <a:gd name="connsiteY5" fmla="*/ 12218 h 24355"/>
                  <a:gd name="connsiteX6" fmla="*/ 4651 w 22118"/>
                  <a:gd name="connsiteY6" fmla="*/ 2160 h 24355"/>
                  <a:gd name="connsiteX0" fmla="*/ 4651 w 22115"/>
                  <a:gd name="connsiteY0" fmla="*/ 2160 h 23902"/>
                  <a:gd name="connsiteX1" fmla="*/ 17480 w 22115"/>
                  <a:gd name="connsiteY1" fmla="*/ 1206 h 23902"/>
                  <a:gd name="connsiteX2" fmla="*/ 22114 w 22115"/>
                  <a:gd name="connsiteY2" fmla="*/ 12218 h 23902"/>
                  <a:gd name="connsiteX3" fmla="*/ 17216 w 22115"/>
                  <a:gd name="connsiteY3" fmla="*/ 22853 h 23902"/>
                  <a:gd name="connsiteX4" fmla="*/ 5975 w 22115"/>
                  <a:gd name="connsiteY4" fmla="*/ 22806 h 23902"/>
                  <a:gd name="connsiteX5" fmla="*/ 17 w 22115"/>
                  <a:gd name="connsiteY5" fmla="*/ 12218 h 23902"/>
                  <a:gd name="connsiteX6" fmla="*/ 4651 w 22115"/>
                  <a:gd name="connsiteY6" fmla="*/ 2160 h 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5" h="23902">
                    <a:moveTo>
                      <a:pt x="4651" y="2160"/>
                    </a:moveTo>
                    <a:cubicBezTo>
                      <a:pt x="7878" y="39"/>
                      <a:pt x="13686" y="-948"/>
                      <a:pt x="17480" y="1206"/>
                    </a:cubicBezTo>
                    <a:cubicBezTo>
                      <a:pt x="21041" y="3645"/>
                      <a:pt x="22158" y="8610"/>
                      <a:pt x="22114" y="12218"/>
                    </a:cubicBezTo>
                    <a:cubicBezTo>
                      <a:pt x="22070" y="15826"/>
                      <a:pt x="21149" y="20836"/>
                      <a:pt x="17216" y="22853"/>
                    </a:cubicBezTo>
                    <a:cubicBezTo>
                      <a:pt x="13941" y="24128"/>
                      <a:pt x="10154" y="24388"/>
                      <a:pt x="5975" y="22806"/>
                    </a:cubicBezTo>
                    <a:cubicBezTo>
                      <a:pt x="1077" y="20898"/>
                      <a:pt x="238" y="15659"/>
                      <a:pt x="17" y="12218"/>
                    </a:cubicBezTo>
                    <a:cubicBezTo>
                      <a:pt x="-204" y="8777"/>
                      <a:pt x="1739" y="3433"/>
                      <a:pt x="4651" y="2160"/>
                    </a:cubicBezTo>
                    <a:close/>
                  </a:path>
                </a:pathLst>
              </a:custGeom>
              <a:gradFill flip="none" rotWithShape="1">
                <a:gsLst>
                  <a:gs pos="0">
                    <a:schemeClr val="tx1">
                      <a:lumMod val="85000"/>
                      <a:lumOff val="15000"/>
                    </a:schemeClr>
                  </a:gs>
                  <a:gs pos="29000">
                    <a:schemeClr val="tx1">
                      <a:lumMod val="85000"/>
                      <a:lumOff val="15000"/>
                      <a:tint val="44500"/>
                      <a:satMod val="160000"/>
                    </a:schemeClr>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4" name="楕円 33"/>
              <p:cNvSpPr/>
              <p:nvPr/>
            </p:nvSpPr>
            <p:spPr>
              <a:xfrm>
                <a:off x="3025698" y="2060434"/>
                <a:ext cx="425015" cy="1280160"/>
              </a:xfrm>
              <a:prstGeom prst="ellipse">
                <a:avLst/>
              </a:prstGeom>
              <a:solidFill>
                <a:srgbClr val="FBF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5" name="月 34"/>
              <p:cNvSpPr/>
              <p:nvPr/>
            </p:nvSpPr>
            <p:spPr>
              <a:xfrm rot="10800000">
                <a:off x="3228777" y="2060434"/>
                <a:ext cx="266995" cy="1280160"/>
              </a:xfrm>
              <a:prstGeom prst="moon">
                <a:avLst>
                  <a:gd name="adj" fmla="val 41465"/>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25" name="月 24"/>
            <p:cNvSpPr/>
            <p:nvPr/>
          </p:nvSpPr>
          <p:spPr>
            <a:xfrm>
              <a:off x="3004182" y="2363178"/>
              <a:ext cx="541031" cy="1258741"/>
            </a:xfrm>
            <a:prstGeom prst="moon">
              <a:avLst>
                <a:gd name="adj" fmla="val 7786"/>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月 25"/>
            <p:cNvSpPr/>
            <p:nvPr/>
          </p:nvSpPr>
          <p:spPr>
            <a:xfrm>
              <a:off x="3120154" y="2379436"/>
              <a:ext cx="473917" cy="1258741"/>
            </a:xfrm>
            <a:prstGeom prst="moon">
              <a:avLst>
                <a:gd name="adj" fmla="val 7786"/>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月 26"/>
            <p:cNvSpPr/>
            <p:nvPr/>
          </p:nvSpPr>
          <p:spPr>
            <a:xfrm>
              <a:off x="2906045" y="2363178"/>
              <a:ext cx="541031" cy="1258741"/>
            </a:xfrm>
            <a:prstGeom prst="moon">
              <a:avLst>
                <a:gd name="adj" fmla="val 7786"/>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28" name="直線コネクタ 27"/>
            <p:cNvCxnSpPr/>
            <p:nvPr/>
          </p:nvCxnSpPr>
          <p:spPr>
            <a:xfrm flipV="1">
              <a:off x="3030597" y="2632467"/>
              <a:ext cx="89557" cy="1480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endCxn id="25" idx="1"/>
            </p:cNvCxnSpPr>
            <p:nvPr/>
          </p:nvCxnSpPr>
          <p:spPr>
            <a:xfrm flipV="1">
              <a:off x="2929182" y="2992549"/>
              <a:ext cx="75000" cy="160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936514" y="2781810"/>
              <a:ext cx="119958" cy="4014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2974127" y="3128697"/>
              <a:ext cx="56470" cy="1008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3012460" y="3273323"/>
              <a:ext cx="74731" cy="989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36" name="直線コネクタ 35"/>
          <p:cNvCxnSpPr/>
          <p:nvPr/>
        </p:nvCxnSpPr>
        <p:spPr>
          <a:xfrm>
            <a:off x="3968952" y="2071606"/>
            <a:ext cx="73446" cy="16991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4121942" y="2059725"/>
            <a:ext cx="3926" cy="1537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4238990" y="2100286"/>
            <a:ext cx="55421" cy="1524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25052D54-EC23-7A4E-CE8F-3403D5AA97F9}"/>
              </a:ext>
            </a:extLst>
          </p:cNvPr>
          <p:cNvSpPr/>
          <p:nvPr/>
        </p:nvSpPr>
        <p:spPr>
          <a:xfrm rot="723063">
            <a:off x="3792759" y="1643414"/>
            <a:ext cx="1053320" cy="430887"/>
          </a:xfrm>
          <a:prstGeom prst="rect">
            <a:avLst/>
          </a:prstGeom>
          <a:noFill/>
        </p:spPr>
        <p:txBody>
          <a:bodyPr wrap="square" lIns="91440" tIns="45720" rIns="91440" bIns="45720">
            <a:spAutoFit/>
          </a:bodyPr>
          <a:lstStyle/>
          <a:p>
            <a:pPr algn="ctr"/>
            <a:r>
              <a:rPr lang="ja-JP" altLang="en-US" sz="1100" dirty="0">
                <a:ln w="0"/>
                <a:latin typeface="+mn-ea"/>
              </a:rPr>
              <a:t>溝、ガッツリ</a:t>
            </a:r>
            <a:endParaRPr lang="en-US" altLang="ja-JP" sz="1100" dirty="0">
              <a:ln w="0"/>
              <a:latin typeface="+mn-ea"/>
            </a:endParaRPr>
          </a:p>
          <a:p>
            <a:pPr algn="ctr"/>
            <a:r>
              <a:rPr lang="ja-JP" altLang="en-US" sz="1100" dirty="0">
                <a:ln w="0"/>
                <a:latin typeface="+mn-ea"/>
              </a:rPr>
              <a:t>あるけどね</a:t>
            </a:r>
            <a:endParaRPr lang="en-US" altLang="ja-JP" sz="1100" dirty="0">
              <a:ln w="0"/>
              <a:latin typeface="+mn-ea"/>
            </a:endParaRPr>
          </a:p>
        </p:txBody>
      </p:sp>
      <p:pic>
        <p:nvPicPr>
          <p:cNvPr id="40" name="図 39" descr="シャツ が含まれている画像&#10;&#10;自動的に生成された説明">
            <a:extLst>
              <a:ext uri="{FF2B5EF4-FFF2-40B4-BE49-F238E27FC236}">
                <a16:creationId xmlns:a16="http://schemas.microsoft.com/office/drawing/2014/main" id="{7B125116-8FAF-9CE7-7E0D-0DB0DE0A6F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4116" y="1327576"/>
            <a:ext cx="1522031" cy="2168136"/>
          </a:xfrm>
          <a:prstGeom prst="rect">
            <a:avLst/>
          </a:prstGeom>
        </p:spPr>
      </p:pic>
      <p:sp>
        <p:nvSpPr>
          <p:cNvPr id="41" name="正方形/長方形 40"/>
          <p:cNvSpPr/>
          <p:nvPr/>
        </p:nvSpPr>
        <p:spPr>
          <a:xfrm>
            <a:off x="1176411" y="3447921"/>
            <a:ext cx="2931763" cy="690369"/>
          </a:xfrm>
          <a:prstGeom prst="rect">
            <a:avLst/>
          </a:prstGeom>
          <a:noFill/>
        </p:spPr>
        <p:txBody>
          <a:bodyPr wrap="square" lIns="80189" tIns="40094" rIns="80189" bIns="40094">
            <a:spAutoFit/>
          </a:bodyPr>
          <a:lstStyle/>
          <a:p>
            <a:pPr>
              <a:lnSpc>
                <a:spcPct val="110000"/>
              </a:lnSpc>
            </a:pPr>
            <a:r>
              <a:rPr lang="ja-JP" altLang="en-US" dirty="0">
                <a:ln w="0"/>
                <a:latin typeface="+mn-ea"/>
              </a:rPr>
              <a:t>事実と違うことを言う</a:t>
            </a:r>
            <a:endParaRPr lang="en-US" altLang="ja-JP" dirty="0">
              <a:ln w="0"/>
              <a:latin typeface="+mn-ea"/>
            </a:endParaRPr>
          </a:p>
          <a:p>
            <a:pPr>
              <a:lnSpc>
                <a:spcPct val="110000"/>
              </a:lnSpc>
            </a:pPr>
            <a:r>
              <a:rPr lang="ja-JP" altLang="en-US" b="1" dirty="0">
                <a:ln w="0"/>
                <a:latin typeface="+mn-ea"/>
              </a:rPr>
              <a:t>（不実告知）</a:t>
            </a:r>
          </a:p>
        </p:txBody>
      </p:sp>
      <p:sp>
        <p:nvSpPr>
          <p:cNvPr id="42" name="角丸四角形吹き出し 41"/>
          <p:cNvSpPr/>
          <p:nvPr/>
        </p:nvSpPr>
        <p:spPr>
          <a:xfrm>
            <a:off x="650211" y="2295372"/>
            <a:ext cx="1737908" cy="873285"/>
          </a:xfrm>
          <a:prstGeom prst="wedgeRoundRectCallout">
            <a:avLst>
              <a:gd name="adj1" fmla="val 66798"/>
              <a:gd name="adj2" fmla="val -33568"/>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これは危ない！</a:t>
            </a:r>
            <a:endParaRPr kumimoji="1" lang="en-US" altLang="ja-JP" sz="1200" dirty="0">
              <a:solidFill>
                <a:schemeClr val="tx1"/>
              </a:solidFill>
              <a:latin typeface="+mn-ea"/>
            </a:endParaRPr>
          </a:p>
          <a:p>
            <a:r>
              <a:rPr kumimoji="1" lang="ja-JP" altLang="en-US" sz="1200" dirty="0">
                <a:solidFill>
                  <a:schemeClr val="tx1"/>
                </a:solidFill>
                <a:latin typeface="+mn-ea"/>
              </a:rPr>
              <a:t>タイヤの溝がかなり摩耗してますよぉ！</a:t>
            </a:r>
            <a:endParaRPr kumimoji="1" lang="en-US" altLang="ja-JP" sz="1200" dirty="0">
              <a:solidFill>
                <a:schemeClr val="tx1"/>
              </a:solidFill>
              <a:latin typeface="+mn-ea"/>
            </a:endParaRPr>
          </a:p>
          <a:p>
            <a:r>
              <a:rPr kumimoji="1" lang="ja-JP" altLang="en-US" sz="1200" dirty="0">
                <a:solidFill>
                  <a:schemeClr val="tx1"/>
                </a:solidFill>
                <a:latin typeface="+mn-ea"/>
              </a:rPr>
              <a:t>すぐ交換しましょう</a:t>
            </a:r>
            <a:endParaRPr kumimoji="1" lang="ja-JP" altLang="en-US" sz="1400" dirty="0">
              <a:solidFill>
                <a:schemeClr val="tx1"/>
              </a:solidFill>
              <a:latin typeface="+mn-ea"/>
            </a:endParaRPr>
          </a:p>
        </p:txBody>
      </p:sp>
      <p:pic>
        <p:nvPicPr>
          <p:cNvPr id="43" name="図 42">
            <a:extLst>
              <a:ext uri="{FF2B5EF4-FFF2-40B4-BE49-F238E27FC236}">
                <a16:creationId xmlns:a16="http://schemas.microsoft.com/office/drawing/2014/main" id="{40B259B1-933B-7EAC-B01D-A8A126D503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5704" y="1390864"/>
            <a:ext cx="1405149" cy="2001637"/>
          </a:xfrm>
          <a:prstGeom prst="rect">
            <a:avLst/>
          </a:prstGeom>
        </p:spPr>
      </p:pic>
      <p:sp>
        <p:nvSpPr>
          <p:cNvPr id="44" name="角丸四角形吹き出し 43"/>
          <p:cNvSpPr/>
          <p:nvPr/>
        </p:nvSpPr>
        <p:spPr>
          <a:xfrm>
            <a:off x="7716982" y="2266993"/>
            <a:ext cx="1920484" cy="873285"/>
          </a:xfrm>
          <a:prstGeom prst="wedgeRoundRectCallout">
            <a:avLst>
              <a:gd name="adj1" fmla="val -70907"/>
              <a:gd name="adj2" fmla="val -41104"/>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この株は絶対！必ず！か・く・じ・つ・に　</a:t>
            </a:r>
            <a:endParaRPr kumimoji="1" lang="en-US" altLang="ja-JP" sz="1200" dirty="0">
              <a:solidFill>
                <a:schemeClr val="tx1"/>
              </a:solidFill>
              <a:latin typeface="+mn-ea"/>
            </a:endParaRPr>
          </a:p>
          <a:p>
            <a:r>
              <a:rPr kumimoji="1" lang="ja-JP" altLang="en-US" sz="1200" dirty="0">
                <a:solidFill>
                  <a:schemeClr val="tx1"/>
                </a:solidFill>
                <a:latin typeface="+mn-ea"/>
              </a:rPr>
              <a:t>値上がりします！</a:t>
            </a:r>
          </a:p>
        </p:txBody>
      </p:sp>
      <p:grpSp>
        <p:nvGrpSpPr>
          <p:cNvPr id="46" name="グループ化 45"/>
          <p:cNvGrpSpPr/>
          <p:nvPr/>
        </p:nvGrpSpPr>
        <p:grpSpPr>
          <a:xfrm>
            <a:off x="1157377" y="4718266"/>
            <a:ext cx="1181851" cy="1085448"/>
            <a:chOff x="4480459" y="1723200"/>
            <a:chExt cx="1362737" cy="1175532"/>
          </a:xfrm>
        </p:grpSpPr>
        <p:sp>
          <p:nvSpPr>
            <p:cNvPr id="47" name="直方体 46"/>
            <p:cNvSpPr/>
            <p:nvPr/>
          </p:nvSpPr>
          <p:spPr>
            <a:xfrm>
              <a:off x="4480459" y="1723200"/>
              <a:ext cx="838684" cy="1086649"/>
            </a:xfrm>
            <a:prstGeom prst="cube">
              <a:avLst/>
            </a:prstGeom>
            <a:solidFill>
              <a:srgbClr val="E8EAEA"/>
            </a:solidFill>
            <a:ln w="9525">
              <a:solidFill>
                <a:schemeClr val="tx1">
                  <a:lumMod val="75000"/>
                  <a:lumOff val="25000"/>
                </a:schemeClr>
              </a:solidFill>
            </a:ln>
            <a:effectLst>
              <a:outerShdw blurRad="215900" dist="368300" sy="23000" kx="-1200000" algn="bl" rotWithShape="0">
                <a:schemeClr val="tx1">
                  <a:alpha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48" name="グループ化 47"/>
            <p:cNvGrpSpPr/>
            <p:nvPr/>
          </p:nvGrpSpPr>
          <p:grpSpPr>
            <a:xfrm>
              <a:off x="5349746" y="2398468"/>
              <a:ext cx="423137" cy="387220"/>
              <a:chOff x="5258507" y="2036365"/>
              <a:chExt cx="423137" cy="387220"/>
            </a:xfrm>
          </p:grpSpPr>
          <p:sp>
            <p:nvSpPr>
              <p:cNvPr id="57" name="直方体 56"/>
              <p:cNvSpPr/>
              <p:nvPr/>
            </p:nvSpPr>
            <p:spPr>
              <a:xfrm>
                <a:off x="5319713" y="2242658"/>
                <a:ext cx="345038" cy="180927"/>
              </a:xfrm>
              <a:prstGeom prst="cube">
                <a:avLst/>
              </a:prstGeom>
              <a:solidFill>
                <a:srgbClr val="E8EAEA"/>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台形 57"/>
              <p:cNvSpPr/>
              <p:nvPr/>
            </p:nvSpPr>
            <p:spPr>
              <a:xfrm>
                <a:off x="5258507" y="2243144"/>
                <a:ext cx="423137" cy="62787"/>
              </a:xfrm>
              <a:prstGeom prst="trapezoid">
                <a:avLst>
                  <a:gd name="adj" fmla="val 66772"/>
                </a:avLst>
              </a:prstGeom>
              <a:solidFill>
                <a:srgbClr val="004F8A"/>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直方体 58"/>
              <p:cNvSpPr/>
              <p:nvPr/>
            </p:nvSpPr>
            <p:spPr>
              <a:xfrm>
                <a:off x="5319713" y="2069619"/>
                <a:ext cx="212147" cy="180668"/>
              </a:xfrm>
              <a:prstGeom prst="cube">
                <a:avLst/>
              </a:prstGeom>
              <a:solidFill>
                <a:srgbClr val="E8EAEA"/>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台形 59"/>
              <p:cNvSpPr/>
              <p:nvPr/>
            </p:nvSpPr>
            <p:spPr>
              <a:xfrm>
                <a:off x="5276167" y="2036365"/>
                <a:ext cx="293881" cy="90126"/>
              </a:xfrm>
              <a:prstGeom prst="trapezoid">
                <a:avLst>
                  <a:gd name="adj" fmla="val 66772"/>
                </a:avLst>
              </a:prstGeom>
              <a:solidFill>
                <a:srgbClr val="004F8A"/>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直方体 60"/>
              <p:cNvSpPr/>
              <p:nvPr/>
            </p:nvSpPr>
            <p:spPr>
              <a:xfrm>
                <a:off x="5486481" y="2193761"/>
                <a:ext cx="136950" cy="51011"/>
              </a:xfrm>
              <a:prstGeom prst="cube">
                <a:avLst/>
              </a:prstGeom>
              <a:solidFill>
                <a:srgbClr val="E8EAEA"/>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49" name="楕円 48"/>
            <p:cNvSpPr/>
            <p:nvPr/>
          </p:nvSpPr>
          <p:spPr>
            <a:xfrm rot="20603347">
              <a:off x="5211242" y="2276514"/>
              <a:ext cx="631954" cy="622218"/>
            </a:xfrm>
            <a:prstGeom prst="ellipse">
              <a:avLst/>
            </a:prstGeom>
            <a:solidFill>
              <a:schemeClr val="tx1">
                <a:alpha val="4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正方形/長方形 49"/>
            <p:cNvSpPr/>
            <p:nvPr/>
          </p:nvSpPr>
          <p:spPr>
            <a:xfrm>
              <a:off x="4562475" y="1993727"/>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正方形/長方形 50"/>
            <p:cNvSpPr/>
            <p:nvPr/>
          </p:nvSpPr>
          <p:spPr>
            <a:xfrm>
              <a:off x="4744579" y="1993726"/>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正方形/長方形 51"/>
            <p:cNvSpPr/>
            <p:nvPr/>
          </p:nvSpPr>
          <p:spPr>
            <a:xfrm>
              <a:off x="4562475" y="2295747"/>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 name="正方形/長方形 52"/>
            <p:cNvSpPr/>
            <p:nvPr/>
          </p:nvSpPr>
          <p:spPr>
            <a:xfrm>
              <a:off x="4744579" y="2295747"/>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 name="正方形/長方形 53"/>
            <p:cNvSpPr/>
            <p:nvPr/>
          </p:nvSpPr>
          <p:spPr>
            <a:xfrm>
              <a:off x="4914855" y="1993726"/>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 name="正方形/長方形 54"/>
            <p:cNvSpPr/>
            <p:nvPr/>
          </p:nvSpPr>
          <p:spPr>
            <a:xfrm>
              <a:off x="4917158" y="2295806"/>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正方形/長方形 55"/>
            <p:cNvSpPr/>
            <p:nvPr/>
          </p:nvSpPr>
          <p:spPr>
            <a:xfrm>
              <a:off x="4551794" y="2568460"/>
              <a:ext cx="489853" cy="194694"/>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62" name="正方形/長方形 61">
            <a:extLst>
              <a:ext uri="{FF2B5EF4-FFF2-40B4-BE49-F238E27FC236}">
                <a16:creationId xmlns:a16="http://schemas.microsoft.com/office/drawing/2014/main" id="{25052D54-EC23-7A4E-CE8F-3403D5AA97F9}"/>
              </a:ext>
            </a:extLst>
          </p:cNvPr>
          <p:cNvSpPr/>
          <p:nvPr/>
        </p:nvSpPr>
        <p:spPr>
          <a:xfrm>
            <a:off x="1471301" y="5786932"/>
            <a:ext cx="1723967" cy="600164"/>
          </a:xfrm>
          <a:prstGeom prst="rect">
            <a:avLst/>
          </a:prstGeom>
          <a:noFill/>
        </p:spPr>
        <p:txBody>
          <a:bodyPr wrap="square" lIns="91440" tIns="45720" rIns="91440" bIns="45720">
            <a:spAutoFit/>
          </a:bodyPr>
          <a:lstStyle/>
          <a:p>
            <a:pPr algn="ctr"/>
            <a:r>
              <a:rPr lang="ja-JP" altLang="en-US" sz="1100" dirty="0">
                <a:ln w="0"/>
                <a:latin typeface="+mn-ea"/>
              </a:rPr>
              <a:t>来年、目の前にビルが建ってスッポリ</a:t>
            </a:r>
            <a:endParaRPr lang="en-US" altLang="ja-JP" sz="1100" dirty="0">
              <a:ln w="0"/>
              <a:latin typeface="+mn-ea"/>
            </a:endParaRPr>
          </a:p>
          <a:p>
            <a:pPr algn="ctr"/>
            <a:r>
              <a:rPr lang="ja-JP" altLang="en-US" sz="1100" dirty="0">
                <a:ln w="0"/>
                <a:latin typeface="+mn-ea"/>
              </a:rPr>
              <a:t>日陰になるけどね！</a:t>
            </a:r>
            <a:endParaRPr kumimoji="1" lang="ja-JP" altLang="en-US" sz="1100" dirty="0">
              <a:latin typeface="+mn-ea"/>
            </a:endParaRPr>
          </a:p>
        </p:txBody>
      </p:sp>
      <p:pic>
        <p:nvPicPr>
          <p:cNvPr id="63" name="図 62" descr="シャツ が含まれている画像&#10;&#10;自動的に生成された説明">
            <a:extLst>
              <a:ext uri="{FF2B5EF4-FFF2-40B4-BE49-F238E27FC236}">
                <a16:creationId xmlns:a16="http://schemas.microsoft.com/office/drawing/2014/main" id="{C2E1D6CF-5EC7-66F3-40B5-6947674497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8024" y="4449086"/>
            <a:ext cx="1562057" cy="2071694"/>
          </a:xfrm>
          <a:prstGeom prst="rect">
            <a:avLst/>
          </a:prstGeom>
        </p:spPr>
      </p:pic>
      <p:sp>
        <p:nvSpPr>
          <p:cNvPr id="64" name="角丸四角形吹き出し 63"/>
          <p:cNvSpPr/>
          <p:nvPr/>
        </p:nvSpPr>
        <p:spPr>
          <a:xfrm>
            <a:off x="2026057" y="4430583"/>
            <a:ext cx="1467810" cy="540553"/>
          </a:xfrm>
          <a:prstGeom prst="wedgeRoundRectCallout">
            <a:avLst>
              <a:gd name="adj1" fmla="val 45410"/>
              <a:gd name="adj2" fmla="val 118628"/>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ln w="0"/>
                <a:solidFill>
                  <a:schemeClr val="tx1"/>
                </a:solidFill>
                <a:latin typeface="+mn-ea"/>
              </a:rPr>
              <a:t>日当たり</a:t>
            </a:r>
            <a:r>
              <a:rPr lang="ja-JP" altLang="en-US" sz="1200" dirty="0" err="1">
                <a:ln w="0"/>
                <a:solidFill>
                  <a:schemeClr val="tx1"/>
                </a:solidFill>
                <a:latin typeface="+mn-ea"/>
              </a:rPr>
              <a:t>めっちゃ</a:t>
            </a:r>
            <a:endParaRPr lang="en-US" altLang="ja-JP" sz="1200" dirty="0">
              <a:ln w="0"/>
              <a:solidFill>
                <a:schemeClr val="tx1"/>
              </a:solidFill>
              <a:latin typeface="+mn-ea"/>
            </a:endParaRPr>
          </a:p>
          <a:p>
            <a:r>
              <a:rPr lang="ja-JP" altLang="en-US" sz="1200" dirty="0">
                <a:ln w="0"/>
                <a:solidFill>
                  <a:schemeClr val="tx1"/>
                </a:solidFill>
                <a:latin typeface="+mn-ea"/>
              </a:rPr>
              <a:t>良好です！</a:t>
            </a:r>
          </a:p>
        </p:txBody>
      </p:sp>
      <p:sp>
        <p:nvSpPr>
          <p:cNvPr id="65" name="正方形/長方形 64"/>
          <p:cNvSpPr/>
          <p:nvPr/>
        </p:nvSpPr>
        <p:spPr>
          <a:xfrm>
            <a:off x="852658" y="6420092"/>
            <a:ext cx="4326637" cy="995067"/>
          </a:xfrm>
          <a:prstGeom prst="rect">
            <a:avLst/>
          </a:prstGeom>
          <a:noFill/>
        </p:spPr>
        <p:txBody>
          <a:bodyPr wrap="square" lIns="80189" tIns="40094" rIns="80189" bIns="40094">
            <a:spAutoFit/>
          </a:bodyPr>
          <a:lstStyle/>
          <a:p>
            <a:pPr>
              <a:lnSpc>
                <a:spcPct val="110000"/>
              </a:lnSpc>
            </a:pPr>
            <a:r>
              <a:rPr lang="ja-JP" altLang="en-US" dirty="0">
                <a:ln w="0"/>
                <a:solidFill>
                  <a:srgbClr val="000000"/>
                </a:solidFill>
                <a:latin typeface="+mn-ea"/>
              </a:rPr>
              <a:t>良いことばかりで、不利になることを知っているのに言わない</a:t>
            </a:r>
            <a:endParaRPr lang="en-US" altLang="ja-JP" dirty="0">
              <a:ln w="0"/>
              <a:solidFill>
                <a:srgbClr val="000000"/>
              </a:solidFill>
              <a:latin typeface="+mn-ea"/>
            </a:endParaRPr>
          </a:p>
          <a:p>
            <a:pPr>
              <a:lnSpc>
                <a:spcPct val="110000"/>
              </a:lnSpc>
            </a:pPr>
            <a:r>
              <a:rPr lang="ja-JP" altLang="en-US" b="1" dirty="0">
                <a:ln w="0"/>
                <a:solidFill>
                  <a:srgbClr val="000000"/>
                </a:solidFill>
                <a:latin typeface="+mn-ea"/>
              </a:rPr>
              <a:t>（不利益事実の不告知）</a:t>
            </a:r>
            <a:endParaRPr lang="en-US" altLang="ja-JP" b="1" dirty="0">
              <a:ln w="0"/>
              <a:latin typeface="+mn-ea"/>
            </a:endParaRPr>
          </a:p>
        </p:txBody>
      </p:sp>
      <p:sp>
        <p:nvSpPr>
          <p:cNvPr id="66" name="正方形/長方形 65"/>
          <p:cNvSpPr/>
          <p:nvPr/>
        </p:nvSpPr>
        <p:spPr>
          <a:xfrm>
            <a:off x="6899333" y="6948766"/>
            <a:ext cx="2318187" cy="327192"/>
          </a:xfrm>
          <a:prstGeom prst="rect">
            <a:avLst/>
          </a:prstGeom>
          <a:noFill/>
        </p:spPr>
        <p:txBody>
          <a:bodyPr wrap="square" lIns="80189" tIns="40094" rIns="80189" bIns="40094">
            <a:spAutoFit/>
          </a:bodyPr>
          <a:lstStyle/>
          <a:p>
            <a:r>
              <a:rPr lang="ja-JP" altLang="en-US" sz="1600" b="1" dirty="0">
                <a:ln w="0"/>
                <a:latin typeface="+mn-ea"/>
              </a:rPr>
              <a:t>消費者が</a:t>
            </a:r>
            <a:r>
              <a:rPr lang="ja-JP" altLang="en-US" sz="1600" b="1" dirty="0">
                <a:ln w="0"/>
                <a:solidFill>
                  <a:srgbClr val="FF0000"/>
                </a:solidFill>
                <a:latin typeface="+mn-ea"/>
              </a:rPr>
              <a:t>誤認</a:t>
            </a:r>
            <a:r>
              <a:rPr lang="ja-JP" altLang="en-US" sz="1600" b="1" dirty="0">
                <a:ln w="0"/>
                <a:latin typeface="+mn-ea"/>
              </a:rPr>
              <a:t>して契約</a:t>
            </a:r>
            <a:endParaRPr lang="en-US" altLang="ja-JP" sz="1600" b="1" dirty="0">
              <a:ln w="0"/>
              <a:latin typeface="+mn-ea"/>
            </a:endParaRPr>
          </a:p>
        </p:txBody>
      </p:sp>
      <p:pic>
        <p:nvPicPr>
          <p:cNvPr id="67" name="図 6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56303" y="5075102"/>
            <a:ext cx="1631542" cy="1731514"/>
          </a:xfrm>
          <a:prstGeom prst="rect">
            <a:avLst/>
          </a:prstGeom>
        </p:spPr>
      </p:pic>
      <p:sp>
        <p:nvSpPr>
          <p:cNvPr id="68" name="吹き出し: 円形 19">
            <a:extLst>
              <a:ext uri="{FF2B5EF4-FFF2-40B4-BE49-F238E27FC236}">
                <a16:creationId xmlns:a16="http://schemas.microsoft.com/office/drawing/2014/main" id="{C78F3273-296C-5EC0-624E-B39D20AE8357}"/>
              </a:ext>
            </a:extLst>
          </p:cNvPr>
          <p:cNvSpPr/>
          <p:nvPr/>
        </p:nvSpPr>
        <p:spPr>
          <a:xfrm rot="186138">
            <a:off x="7129299" y="4435114"/>
            <a:ext cx="1766459" cy="760827"/>
          </a:xfrm>
          <a:prstGeom prst="wedgeEllipseCallout">
            <a:avLst>
              <a:gd name="adj1" fmla="val 2790"/>
              <a:gd name="adj2" fmla="val 73823"/>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ysClr val="windowText" lastClr="000000"/>
                </a:solidFill>
                <a:latin typeface="+mn-ea"/>
              </a:rPr>
              <a:t>なるほど！</a:t>
            </a:r>
            <a:endParaRPr kumimoji="1" lang="en-US" altLang="ja-JP" sz="1200" dirty="0">
              <a:solidFill>
                <a:sysClr val="windowText" lastClr="000000"/>
              </a:solidFill>
              <a:latin typeface="+mn-ea"/>
            </a:endParaRPr>
          </a:p>
          <a:p>
            <a:pPr algn="ctr"/>
            <a:r>
              <a:rPr kumimoji="1" lang="ja-JP" altLang="en-US" sz="1200" dirty="0">
                <a:solidFill>
                  <a:sysClr val="windowText" lastClr="000000"/>
                </a:solidFill>
                <a:latin typeface="+mn-ea"/>
              </a:rPr>
              <a:t>なら契約します！</a:t>
            </a:r>
          </a:p>
        </p:txBody>
      </p:sp>
    </p:spTree>
    <p:extLst>
      <p:ext uri="{BB962C8B-B14F-4D97-AF65-F5344CB8AC3E}">
        <p14:creationId xmlns:p14="http://schemas.microsoft.com/office/powerpoint/2010/main" val="3941394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17">
            <a:extLst>
              <a:ext uri="{FF2B5EF4-FFF2-40B4-BE49-F238E27FC236}">
                <a16:creationId xmlns:a16="http://schemas.microsoft.com/office/drawing/2014/main" id="{8276C768-35FD-4255-B53C-E7DB280E2160}"/>
              </a:ext>
            </a:extLst>
          </p:cNvPr>
          <p:cNvSpPr/>
          <p:nvPr/>
        </p:nvSpPr>
        <p:spPr>
          <a:xfrm>
            <a:off x="502230" y="3321651"/>
            <a:ext cx="4834613" cy="2102152"/>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9" name="角丸四角形 17">
            <a:extLst>
              <a:ext uri="{FF2B5EF4-FFF2-40B4-BE49-F238E27FC236}">
                <a16:creationId xmlns:a16="http://schemas.microsoft.com/office/drawing/2014/main" id="{13A2F296-492A-451A-9529-E872020425A4}"/>
              </a:ext>
            </a:extLst>
          </p:cNvPr>
          <p:cNvSpPr/>
          <p:nvPr/>
        </p:nvSpPr>
        <p:spPr>
          <a:xfrm>
            <a:off x="5428204" y="3316208"/>
            <a:ext cx="4834613" cy="2102152"/>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8" name="角丸四角形 17">
            <a:extLst>
              <a:ext uri="{FF2B5EF4-FFF2-40B4-BE49-F238E27FC236}">
                <a16:creationId xmlns:a16="http://schemas.microsoft.com/office/drawing/2014/main" id="{1DEECD08-BB1C-4ED4-A5D1-F5592741E84C}"/>
              </a:ext>
            </a:extLst>
          </p:cNvPr>
          <p:cNvSpPr/>
          <p:nvPr/>
        </p:nvSpPr>
        <p:spPr>
          <a:xfrm>
            <a:off x="5421613" y="1173061"/>
            <a:ext cx="4834613" cy="2102152"/>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51" name="図 50" descr="男性の顔の絵&#10;&#10;中程度の精度で自動的に生成された説明">
            <a:extLst>
              <a:ext uri="{FF2B5EF4-FFF2-40B4-BE49-F238E27FC236}">
                <a16:creationId xmlns:a16="http://schemas.microsoft.com/office/drawing/2014/main" id="{BF794C43-3EE3-CF40-7DAC-6C2A90B851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090303" y="3498700"/>
            <a:ext cx="1136216" cy="1652737"/>
          </a:xfrm>
          <a:prstGeom prst="rect">
            <a:avLst/>
          </a:prstGeom>
        </p:spPr>
      </p:pic>
      <p:sp>
        <p:nvSpPr>
          <p:cNvPr id="17" name="正方形/長方形 16"/>
          <p:cNvSpPr/>
          <p:nvPr/>
        </p:nvSpPr>
        <p:spPr>
          <a:xfrm>
            <a:off x="204207" y="668395"/>
            <a:ext cx="6288901" cy="523220"/>
          </a:xfrm>
          <a:prstGeom prst="rect">
            <a:avLst/>
          </a:prstGeom>
        </p:spPr>
        <p:txBody>
          <a:bodyPr wrap="none">
            <a:spAutoFit/>
          </a:bodyPr>
          <a:lstStyle/>
          <a:p>
            <a:r>
              <a:rPr lang="en-US" altLang="ja-JP" sz="2800" b="1" dirty="0">
                <a:latin typeface="+mn-ea"/>
              </a:rPr>
              <a:t>【</a:t>
            </a:r>
            <a:r>
              <a:rPr lang="ja-JP" altLang="en-US" sz="2800" b="1" dirty="0">
                <a:latin typeface="+mn-ea"/>
              </a:rPr>
              <a:t>消費者契約法</a:t>
            </a:r>
            <a:r>
              <a:rPr lang="en-US" altLang="ja-JP" sz="2800" b="1" dirty="0">
                <a:latin typeface="+mn-ea"/>
              </a:rPr>
              <a:t>】</a:t>
            </a:r>
            <a:r>
              <a:rPr lang="ja-JP" altLang="en-US" sz="2800" b="1" dirty="0">
                <a:latin typeface="+mn-ea"/>
              </a:rPr>
              <a:t>こんな勧誘に注意！</a:t>
            </a:r>
          </a:p>
        </p:txBody>
      </p:sp>
      <p:sp>
        <p:nvSpPr>
          <p:cNvPr id="18" name="角丸四角形 17"/>
          <p:cNvSpPr/>
          <p:nvPr/>
        </p:nvSpPr>
        <p:spPr>
          <a:xfrm>
            <a:off x="511292" y="1176270"/>
            <a:ext cx="4834613" cy="2102152"/>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2" name="正方形/長方形 21">
            <a:extLst>
              <a:ext uri="{FF2B5EF4-FFF2-40B4-BE49-F238E27FC236}">
                <a16:creationId xmlns:a16="http://schemas.microsoft.com/office/drawing/2014/main" id="{06DA92CB-6A2F-ED4A-4D3D-CD6D579A3B29}"/>
              </a:ext>
            </a:extLst>
          </p:cNvPr>
          <p:cNvSpPr/>
          <p:nvPr/>
        </p:nvSpPr>
        <p:spPr>
          <a:xfrm>
            <a:off x="655970" y="3418897"/>
            <a:ext cx="2723637" cy="369332"/>
          </a:xfrm>
          <a:prstGeom prst="rect">
            <a:avLst/>
          </a:prstGeom>
          <a:noFill/>
        </p:spPr>
        <p:txBody>
          <a:bodyPr wrap="square" lIns="91440" tIns="45720" rIns="91440" bIns="45720">
            <a:spAutoFit/>
          </a:bodyPr>
          <a:lstStyle/>
          <a:p>
            <a:r>
              <a:rPr lang="ja-JP" altLang="en-US" dirty="0">
                <a:latin typeface="+mn-ea"/>
              </a:rPr>
              <a:t>退去困難な場所へ同行</a:t>
            </a:r>
            <a:endParaRPr lang="ja-JP" altLang="en-US" b="0" cap="none" spc="0" dirty="0">
              <a:ln w="0"/>
              <a:latin typeface="+mn-ea"/>
            </a:endParaRPr>
          </a:p>
        </p:txBody>
      </p:sp>
      <p:sp>
        <p:nvSpPr>
          <p:cNvPr id="25" name="角丸四角形 24"/>
          <p:cNvSpPr/>
          <p:nvPr/>
        </p:nvSpPr>
        <p:spPr>
          <a:xfrm>
            <a:off x="502231" y="5457234"/>
            <a:ext cx="9760586" cy="1980000"/>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正方形/長方形 31">
            <a:extLst>
              <a:ext uri="{FF2B5EF4-FFF2-40B4-BE49-F238E27FC236}">
                <a16:creationId xmlns:a16="http://schemas.microsoft.com/office/drawing/2014/main" id="{80C29018-6C78-BFCF-8E88-537C4E53AF62}"/>
              </a:ext>
            </a:extLst>
          </p:cNvPr>
          <p:cNvSpPr/>
          <p:nvPr/>
        </p:nvSpPr>
        <p:spPr>
          <a:xfrm>
            <a:off x="5564425" y="1265165"/>
            <a:ext cx="3416320" cy="646331"/>
          </a:xfrm>
          <a:prstGeom prst="rect">
            <a:avLst/>
          </a:prstGeom>
          <a:noFill/>
        </p:spPr>
        <p:txBody>
          <a:bodyPr wrap="none" lIns="91440" tIns="45720" rIns="91440" bIns="45720">
            <a:spAutoFit/>
          </a:bodyPr>
          <a:lstStyle/>
          <a:p>
            <a:pPr algn="ctr"/>
            <a:r>
              <a:rPr lang="ja-JP" altLang="en-US" dirty="0">
                <a:ln w="0"/>
                <a:latin typeface="+mn-ea"/>
              </a:rPr>
              <a:t>帰りたいのに帰らせてくれない</a:t>
            </a:r>
            <a:endParaRPr lang="en-US" altLang="ja-JP" dirty="0">
              <a:ln w="0"/>
              <a:latin typeface="+mn-ea"/>
            </a:endParaRPr>
          </a:p>
          <a:p>
            <a:r>
              <a:rPr lang="ja-JP" altLang="en-US" b="1" dirty="0">
                <a:ln w="0"/>
                <a:latin typeface="+mn-ea"/>
              </a:rPr>
              <a:t>（退去妨害）</a:t>
            </a:r>
          </a:p>
        </p:txBody>
      </p:sp>
      <p:sp>
        <p:nvSpPr>
          <p:cNvPr id="24" name="正方形/長方形 23">
            <a:extLst>
              <a:ext uri="{FF2B5EF4-FFF2-40B4-BE49-F238E27FC236}">
                <a16:creationId xmlns:a16="http://schemas.microsoft.com/office/drawing/2014/main" id="{06DA92CB-6A2F-ED4A-4D3D-CD6D579A3B29}"/>
              </a:ext>
            </a:extLst>
          </p:cNvPr>
          <p:cNvSpPr/>
          <p:nvPr/>
        </p:nvSpPr>
        <p:spPr>
          <a:xfrm>
            <a:off x="532708" y="5459246"/>
            <a:ext cx="9723517" cy="313350"/>
          </a:xfrm>
          <a:prstGeom prst="rect">
            <a:avLst/>
          </a:prstGeom>
          <a:solidFill>
            <a:srgbClr val="D2F3FA"/>
          </a:solidFill>
        </p:spPr>
        <p:txBody>
          <a:bodyPr wrap="square" lIns="36000" tIns="36000" rIns="36000" bIns="0">
            <a:spAutoFit/>
          </a:bodyPr>
          <a:lstStyle/>
          <a:p>
            <a:pPr algn="ctr"/>
            <a:r>
              <a:rPr lang="ja-JP" altLang="en-US" b="0" cap="none" spc="0" dirty="0">
                <a:ln w="0"/>
                <a:latin typeface="+mn-ea"/>
              </a:rPr>
              <a:t>社会生活上の経験不足を不当に利用して</a:t>
            </a:r>
          </a:p>
        </p:txBody>
      </p:sp>
      <p:sp>
        <p:nvSpPr>
          <p:cNvPr id="38" name="正方形/長方形 37">
            <a:extLst>
              <a:ext uri="{FF2B5EF4-FFF2-40B4-BE49-F238E27FC236}">
                <a16:creationId xmlns:a16="http://schemas.microsoft.com/office/drawing/2014/main" id="{4DEAC231-57F6-16B6-564A-9587520F2AD2}"/>
              </a:ext>
            </a:extLst>
          </p:cNvPr>
          <p:cNvSpPr/>
          <p:nvPr/>
        </p:nvSpPr>
        <p:spPr>
          <a:xfrm>
            <a:off x="5542738" y="4450354"/>
            <a:ext cx="1213884" cy="461665"/>
          </a:xfrm>
          <a:prstGeom prst="rect">
            <a:avLst/>
          </a:prstGeom>
          <a:noFill/>
        </p:spPr>
        <p:txBody>
          <a:bodyPr wrap="square" lIns="91440" tIns="45720" rIns="91440" bIns="45720">
            <a:spAutoFit/>
          </a:bodyPr>
          <a:lstStyle/>
          <a:p>
            <a:pPr algn="ctr"/>
            <a:r>
              <a:rPr lang="ja-JP" altLang="en-US" sz="1200" dirty="0">
                <a:ln w="0"/>
                <a:latin typeface="+mn-ea"/>
              </a:rPr>
              <a:t>ママに聞いてから</a:t>
            </a:r>
            <a:r>
              <a:rPr lang="en-US" altLang="ja-JP" sz="1200" dirty="0">
                <a:ln w="0"/>
                <a:latin typeface="+mn-ea"/>
              </a:rPr>
              <a:t>…</a:t>
            </a:r>
          </a:p>
        </p:txBody>
      </p:sp>
      <p:sp>
        <p:nvSpPr>
          <p:cNvPr id="40" name="正方形/長方形 39">
            <a:extLst>
              <a:ext uri="{FF2B5EF4-FFF2-40B4-BE49-F238E27FC236}">
                <a16:creationId xmlns:a16="http://schemas.microsoft.com/office/drawing/2014/main" id="{06DA92CB-6A2F-ED4A-4D3D-CD6D579A3B29}"/>
              </a:ext>
            </a:extLst>
          </p:cNvPr>
          <p:cNvSpPr/>
          <p:nvPr/>
        </p:nvSpPr>
        <p:spPr>
          <a:xfrm>
            <a:off x="5615224" y="5804210"/>
            <a:ext cx="4108213" cy="369332"/>
          </a:xfrm>
          <a:prstGeom prst="rect">
            <a:avLst/>
          </a:prstGeom>
          <a:noFill/>
        </p:spPr>
        <p:txBody>
          <a:bodyPr wrap="square" lIns="91440" tIns="45720" rIns="91440" bIns="45720">
            <a:spAutoFit/>
          </a:bodyPr>
          <a:lstStyle/>
          <a:p>
            <a:r>
              <a:rPr lang="ja-JP" altLang="en-US" dirty="0">
                <a:latin typeface="+mn-ea"/>
              </a:rPr>
              <a:t>好意の感情に乗じた人間関係の濫用</a:t>
            </a:r>
            <a:endParaRPr lang="en-US" altLang="ja-JP" dirty="0">
              <a:latin typeface="+mn-ea"/>
            </a:endParaRPr>
          </a:p>
        </p:txBody>
      </p:sp>
      <p:sp>
        <p:nvSpPr>
          <p:cNvPr id="2" name="正方形/長方形 1"/>
          <p:cNvSpPr/>
          <p:nvPr/>
        </p:nvSpPr>
        <p:spPr>
          <a:xfrm>
            <a:off x="9491626" y="1361205"/>
            <a:ext cx="649450" cy="153331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26" name="図 25" descr="男性の顔の絵&#10;&#10;中程度の精度で自動的に生成された説明">
            <a:extLst>
              <a:ext uri="{FF2B5EF4-FFF2-40B4-BE49-F238E27FC236}">
                <a16:creationId xmlns:a16="http://schemas.microsoft.com/office/drawing/2014/main" id="{BF794C43-3EE3-CF40-7DAC-6C2A90B851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828137" y="1428016"/>
            <a:ext cx="1136216" cy="1652737"/>
          </a:xfrm>
          <a:prstGeom prst="rect">
            <a:avLst/>
          </a:prstGeom>
        </p:spPr>
      </p:pic>
      <p:sp>
        <p:nvSpPr>
          <p:cNvPr id="43" name="正方形/長方形 42">
            <a:extLst>
              <a:ext uri="{FF2B5EF4-FFF2-40B4-BE49-F238E27FC236}">
                <a16:creationId xmlns:a16="http://schemas.microsoft.com/office/drawing/2014/main" id="{438291BF-0634-2C3B-E189-BF0264963FEE}"/>
              </a:ext>
            </a:extLst>
          </p:cNvPr>
          <p:cNvSpPr/>
          <p:nvPr/>
        </p:nvSpPr>
        <p:spPr>
          <a:xfrm>
            <a:off x="9492046" y="1382383"/>
            <a:ext cx="659783" cy="338554"/>
          </a:xfrm>
          <a:prstGeom prst="rect">
            <a:avLst/>
          </a:prstGeom>
          <a:noFill/>
        </p:spPr>
        <p:txBody>
          <a:bodyPr wrap="square" lIns="91440" tIns="45720" rIns="91440" bIns="45720">
            <a:spAutoFit/>
          </a:bodyPr>
          <a:lstStyle/>
          <a:p>
            <a:pPr algn="ctr"/>
            <a:r>
              <a:rPr lang="en-US" altLang="ja-JP" sz="1600" dirty="0">
                <a:ln w="0"/>
                <a:solidFill>
                  <a:schemeClr val="bg1"/>
                </a:solidFill>
                <a:latin typeface="+mn-ea"/>
              </a:rPr>
              <a:t>EXIT</a:t>
            </a:r>
          </a:p>
        </p:txBody>
      </p:sp>
      <p:pic>
        <p:nvPicPr>
          <p:cNvPr id="27" name="図 26" descr="シャツ が含まれている画像&#10;&#10;自動的に生成された説明">
            <a:extLst>
              <a:ext uri="{FF2B5EF4-FFF2-40B4-BE49-F238E27FC236}">
                <a16:creationId xmlns:a16="http://schemas.microsoft.com/office/drawing/2014/main" id="{7B125116-8FAF-9CE7-7E0D-0DB0DE0A6F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052576" y="1645170"/>
            <a:ext cx="1136945" cy="1660195"/>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500648" y="3911048"/>
            <a:ext cx="969405" cy="1384865"/>
          </a:xfrm>
          <a:prstGeom prst="rect">
            <a:avLst/>
          </a:prstGeom>
        </p:spPr>
      </p:pic>
      <p:sp>
        <p:nvSpPr>
          <p:cNvPr id="48" name="角丸四角形吹き出し 47"/>
          <p:cNvSpPr/>
          <p:nvPr/>
        </p:nvSpPr>
        <p:spPr>
          <a:xfrm>
            <a:off x="2409486" y="6193181"/>
            <a:ext cx="1483441" cy="1029450"/>
          </a:xfrm>
          <a:prstGeom prst="wedgeRoundRectCallout">
            <a:avLst>
              <a:gd name="adj1" fmla="val 69603"/>
              <a:gd name="adj2" fmla="val 1968"/>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ln w="0"/>
                <a:solidFill>
                  <a:schemeClr val="tx1"/>
                </a:solidFill>
                <a:latin typeface="+mn-ea"/>
              </a:rPr>
              <a:t>このままだと</a:t>
            </a:r>
            <a:endParaRPr lang="en-US" altLang="ja-JP" sz="1200" dirty="0">
              <a:ln w="0"/>
              <a:solidFill>
                <a:schemeClr val="tx1"/>
              </a:solidFill>
              <a:latin typeface="+mn-ea"/>
            </a:endParaRPr>
          </a:p>
          <a:p>
            <a:r>
              <a:rPr lang="ja-JP" altLang="en-US" sz="1200" dirty="0">
                <a:ln w="0"/>
                <a:solidFill>
                  <a:schemeClr val="tx1"/>
                </a:solidFill>
                <a:latin typeface="+mn-ea"/>
              </a:rPr>
              <a:t>ヤバいと思うよ？この〇〇万円の</a:t>
            </a:r>
            <a:endParaRPr lang="en-US" altLang="ja-JP" sz="1200" dirty="0">
              <a:ln w="0"/>
              <a:solidFill>
                <a:schemeClr val="tx1"/>
              </a:solidFill>
              <a:latin typeface="+mn-ea"/>
            </a:endParaRPr>
          </a:p>
          <a:p>
            <a:r>
              <a:rPr lang="ja-JP" altLang="en-US" sz="1200" dirty="0">
                <a:ln w="0"/>
                <a:solidFill>
                  <a:schemeClr val="tx1"/>
                </a:solidFill>
                <a:latin typeface="+mn-ea"/>
              </a:rPr>
              <a:t>就職セミナー受けないとダメだよ</a:t>
            </a:r>
          </a:p>
        </p:txBody>
      </p:sp>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8893116" y="5997905"/>
            <a:ext cx="1057982" cy="1493412"/>
          </a:xfrm>
          <a:prstGeom prst="rect">
            <a:avLst/>
          </a:prstGeom>
        </p:spPr>
      </p:pic>
      <p:pic>
        <p:nvPicPr>
          <p:cNvPr id="50" name="図 49" descr="シャツ が含まれている画像&#10;&#10;自動的に生成された説明">
            <a:extLst>
              <a:ext uri="{FF2B5EF4-FFF2-40B4-BE49-F238E27FC236}">
                <a16:creationId xmlns:a16="http://schemas.microsoft.com/office/drawing/2014/main" id="{7B125116-8FAF-9CE7-7E0D-0DB0DE0A6F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3785040" y="5961416"/>
            <a:ext cx="1085793" cy="1585502"/>
          </a:xfrm>
          <a:prstGeom prst="rect">
            <a:avLst/>
          </a:prstGeom>
        </p:spPr>
      </p:pic>
      <p:sp>
        <p:nvSpPr>
          <p:cNvPr id="35" name="正方形/長方形 34">
            <a:extLst>
              <a:ext uri="{FF2B5EF4-FFF2-40B4-BE49-F238E27FC236}">
                <a16:creationId xmlns:a16="http://schemas.microsoft.com/office/drawing/2014/main" id="{06DA92CB-6A2F-ED4A-4D3D-CD6D579A3B29}"/>
              </a:ext>
            </a:extLst>
          </p:cNvPr>
          <p:cNvSpPr/>
          <p:nvPr/>
        </p:nvSpPr>
        <p:spPr>
          <a:xfrm>
            <a:off x="5611269" y="3394774"/>
            <a:ext cx="3053839" cy="646331"/>
          </a:xfrm>
          <a:prstGeom prst="rect">
            <a:avLst/>
          </a:prstGeom>
          <a:noFill/>
        </p:spPr>
        <p:txBody>
          <a:bodyPr wrap="square" lIns="91440" tIns="45720" rIns="91440" bIns="45720">
            <a:spAutoFit/>
          </a:bodyPr>
          <a:lstStyle/>
          <a:p>
            <a:r>
              <a:rPr lang="ja-JP" altLang="en-US" dirty="0">
                <a:latin typeface="+mn-ea"/>
              </a:rPr>
              <a:t>威迫する言動を交えて相談の連絡を妨害</a:t>
            </a:r>
            <a:endParaRPr lang="en-US" altLang="ja-JP" dirty="0">
              <a:latin typeface="+mn-ea"/>
            </a:endParaRPr>
          </a:p>
        </p:txBody>
      </p:sp>
      <p:pic>
        <p:nvPicPr>
          <p:cNvPr id="8" name="図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379824" y="3963640"/>
            <a:ext cx="1198884" cy="1443861"/>
          </a:xfrm>
          <a:prstGeom prst="rect">
            <a:avLst/>
          </a:prstGeom>
        </p:spPr>
      </p:pic>
      <p:pic>
        <p:nvPicPr>
          <p:cNvPr id="37" name="図 3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46295" y="1847686"/>
            <a:ext cx="1178361" cy="1382829"/>
          </a:xfrm>
          <a:prstGeom prst="rect">
            <a:avLst/>
          </a:prstGeom>
        </p:spPr>
      </p:pic>
      <p:sp>
        <p:nvSpPr>
          <p:cNvPr id="29" name="正方形/長方形 28">
            <a:extLst>
              <a:ext uri="{FF2B5EF4-FFF2-40B4-BE49-F238E27FC236}">
                <a16:creationId xmlns:a16="http://schemas.microsoft.com/office/drawing/2014/main" id="{67AFFF0C-D8B5-ABDC-13C6-BC0DEB3A4731}"/>
              </a:ext>
            </a:extLst>
          </p:cNvPr>
          <p:cNvSpPr/>
          <p:nvPr/>
        </p:nvSpPr>
        <p:spPr>
          <a:xfrm>
            <a:off x="634578" y="1269360"/>
            <a:ext cx="4339650" cy="369332"/>
          </a:xfrm>
          <a:prstGeom prst="rect">
            <a:avLst/>
          </a:prstGeom>
          <a:noFill/>
        </p:spPr>
        <p:txBody>
          <a:bodyPr wrap="none" lIns="91440" tIns="45720" rIns="91440" bIns="45720">
            <a:spAutoFit/>
          </a:bodyPr>
          <a:lstStyle/>
          <a:p>
            <a:r>
              <a:rPr lang="ja-JP" altLang="en-US" dirty="0">
                <a:ln w="0"/>
                <a:latin typeface="+mn-ea"/>
              </a:rPr>
              <a:t>お願いしても帰ってくれない</a:t>
            </a:r>
            <a:r>
              <a:rPr lang="ja-JP" altLang="en-US" b="1" dirty="0">
                <a:ln w="0"/>
                <a:latin typeface="+mn-ea"/>
              </a:rPr>
              <a:t>（不退去）</a:t>
            </a:r>
            <a:endParaRPr lang="en-US" altLang="ja-JP" b="1" dirty="0">
              <a:ln w="0"/>
              <a:latin typeface="+mn-ea"/>
            </a:endParaRPr>
          </a:p>
        </p:txBody>
      </p:sp>
      <p:sp>
        <p:nvSpPr>
          <p:cNvPr id="45" name="角丸四角形吹き出し 44"/>
          <p:cNvSpPr/>
          <p:nvPr/>
        </p:nvSpPr>
        <p:spPr>
          <a:xfrm>
            <a:off x="2600586" y="1601988"/>
            <a:ext cx="1507685" cy="1230890"/>
          </a:xfrm>
          <a:prstGeom prst="wedgeRoundRectCallout">
            <a:avLst>
              <a:gd name="adj1" fmla="val 65430"/>
              <a:gd name="adj2" fmla="val 13426"/>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あ、じゃあ</a:t>
            </a:r>
            <a:endParaRPr kumimoji="1" lang="en-US" altLang="ja-JP" sz="1200" dirty="0">
              <a:solidFill>
                <a:schemeClr val="tx1"/>
              </a:solidFill>
              <a:latin typeface="+mn-ea"/>
            </a:endParaRPr>
          </a:p>
          <a:p>
            <a:r>
              <a:rPr kumimoji="1" lang="ja-JP" altLang="en-US" sz="1200" dirty="0">
                <a:solidFill>
                  <a:schemeClr val="tx1"/>
                </a:solidFill>
                <a:latin typeface="+mn-ea"/>
              </a:rPr>
              <a:t>これはどう？</a:t>
            </a:r>
            <a:endParaRPr kumimoji="1" lang="en-US" altLang="ja-JP" sz="1200" dirty="0">
              <a:solidFill>
                <a:schemeClr val="tx1"/>
              </a:solidFill>
              <a:latin typeface="+mn-ea"/>
            </a:endParaRPr>
          </a:p>
          <a:p>
            <a:r>
              <a:rPr kumimoji="1" lang="ja-JP" altLang="en-US" sz="1200" dirty="0">
                <a:solidFill>
                  <a:schemeClr val="tx1"/>
                </a:solidFill>
                <a:latin typeface="+mn-ea"/>
              </a:rPr>
              <a:t>こちらも</a:t>
            </a:r>
            <a:endParaRPr kumimoji="1" lang="en-US" altLang="ja-JP" sz="1200" dirty="0">
              <a:solidFill>
                <a:schemeClr val="tx1"/>
              </a:solidFill>
              <a:latin typeface="+mn-ea"/>
            </a:endParaRPr>
          </a:p>
          <a:p>
            <a:r>
              <a:rPr kumimoji="1" lang="ja-JP" altLang="en-US" sz="1200" dirty="0">
                <a:solidFill>
                  <a:schemeClr val="tx1"/>
                </a:solidFill>
                <a:latin typeface="+mn-ea"/>
              </a:rPr>
              <a:t>おススメですよ。</a:t>
            </a:r>
            <a:endParaRPr kumimoji="1" lang="en-US" altLang="ja-JP" sz="1200" dirty="0">
              <a:solidFill>
                <a:schemeClr val="tx1"/>
              </a:solidFill>
              <a:latin typeface="+mn-ea"/>
            </a:endParaRPr>
          </a:p>
          <a:p>
            <a:r>
              <a:rPr kumimoji="1" lang="ja-JP" altLang="en-US" sz="1200" dirty="0">
                <a:solidFill>
                  <a:schemeClr val="tx1"/>
                </a:solidFill>
                <a:latin typeface="+mn-ea"/>
              </a:rPr>
              <a:t>あと、こちらは</a:t>
            </a:r>
            <a:r>
              <a:rPr kumimoji="1" lang="en-US" altLang="ja-JP" sz="1200" dirty="0">
                <a:solidFill>
                  <a:schemeClr val="tx1"/>
                </a:solidFill>
                <a:latin typeface="+mn-ea"/>
              </a:rPr>
              <a:t>…</a:t>
            </a:r>
          </a:p>
          <a:p>
            <a:r>
              <a:rPr kumimoji="1" lang="ja-JP" altLang="en-US" sz="800" dirty="0">
                <a:solidFill>
                  <a:schemeClr val="tx1"/>
                </a:solidFill>
                <a:latin typeface="+mn-ea"/>
              </a:rPr>
              <a:t>ペラペラ</a:t>
            </a:r>
            <a:endParaRPr kumimoji="1" lang="en-US" altLang="ja-JP" sz="1200" dirty="0">
              <a:solidFill>
                <a:schemeClr val="tx1"/>
              </a:solidFill>
              <a:latin typeface="+mn-ea"/>
            </a:endParaRPr>
          </a:p>
        </p:txBody>
      </p:sp>
      <p:sp>
        <p:nvSpPr>
          <p:cNvPr id="28" name="角丸四角形吹き出し 27"/>
          <p:cNvSpPr/>
          <p:nvPr/>
        </p:nvSpPr>
        <p:spPr>
          <a:xfrm>
            <a:off x="7029706" y="2367147"/>
            <a:ext cx="1348233" cy="687573"/>
          </a:xfrm>
          <a:prstGeom prst="wedgeRoundRectCallout">
            <a:avLst>
              <a:gd name="adj1" fmla="val 64125"/>
              <a:gd name="adj2" fmla="val -46119"/>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おっと、何も</a:t>
            </a:r>
            <a:endParaRPr kumimoji="1" lang="en-US" altLang="ja-JP" sz="1200" dirty="0">
              <a:solidFill>
                <a:schemeClr val="tx1"/>
              </a:solidFill>
              <a:latin typeface="+mn-ea"/>
            </a:endParaRPr>
          </a:p>
          <a:p>
            <a:r>
              <a:rPr kumimoji="1" lang="ja-JP" altLang="en-US" sz="1200" dirty="0">
                <a:solidFill>
                  <a:schemeClr val="tx1"/>
                </a:solidFill>
                <a:latin typeface="+mn-ea"/>
              </a:rPr>
              <a:t>買わずに帰る</a:t>
            </a:r>
            <a:endParaRPr kumimoji="1" lang="en-US" altLang="ja-JP" sz="1200" dirty="0">
              <a:solidFill>
                <a:schemeClr val="tx1"/>
              </a:solidFill>
              <a:latin typeface="+mn-ea"/>
            </a:endParaRPr>
          </a:p>
          <a:p>
            <a:r>
              <a:rPr kumimoji="1" lang="ja-JP" altLang="en-US" sz="1200" dirty="0">
                <a:solidFill>
                  <a:schemeClr val="tx1"/>
                </a:solidFill>
                <a:latin typeface="+mn-ea"/>
              </a:rPr>
              <a:t>つもりですか？</a:t>
            </a:r>
            <a:endParaRPr kumimoji="1" lang="en-US" altLang="ja-JP" sz="1200" dirty="0">
              <a:solidFill>
                <a:schemeClr val="tx1"/>
              </a:solidFill>
              <a:latin typeface="+mn-ea"/>
            </a:endParaRPr>
          </a:p>
        </p:txBody>
      </p:sp>
      <p:pic>
        <p:nvPicPr>
          <p:cNvPr id="41" name="図 4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1612797" y="1764879"/>
            <a:ext cx="1042738" cy="1400627"/>
          </a:xfrm>
          <a:prstGeom prst="rect">
            <a:avLst/>
          </a:prstGeom>
        </p:spPr>
      </p:pic>
      <p:sp>
        <p:nvSpPr>
          <p:cNvPr id="39" name="正方形/長方形 38">
            <a:extLst>
              <a:ext uri="{FF2B5EF4-FFF2-40B4-BE49-F238E27FC236}">
                <a16:creationId xmlns:a16="http://schemas.microsoft.com/office/drawing/2014/main" id="{06DA92CB-6A2F-ED4A-4D3D-CD6D579A3B29}"/>
              </a:ext>
            </a:extLst>
          </p:cNvPr>
          <p:cNvSpPr/>
          <p:nvPr/>
        </p:nvSpPr>
        <p:spPr>
          <a:xfrm>
            <a:off x="659931" y="5784802"/>
            <a:ext cx="2270211" cy="369332"/>
          </a:xfrm>
          <a:prstGeom prst="rect">
            <a:avLst/>
          </a:prstGeom>
          <a:noFill/>
        </p:spPr>
        <p:txBody>
          <a:bodyPr wrap="square" lIns="91440" tIns="45720" rIns="91440" bIns="45720">
            <a:spAutoFit/>
          </a:bodyPr>
          <a:lstStyle/>
          <a:p>
            <a:r>
              <a:rPr lang="ja-JP" altLang="en-US" b="0" cap="none" spc="0" dirty="0">
                <a:ln w="0"/>
                <a:latin typeface="+mn-ea"/>
              </a:rPr>
              <a:t>不安をあおる告知</a:t>
            </a:r>
          </a:p>
        </p:txBody>
      </p:sp>
      <p:sp>
        <p:nvSpPr>
          <p:cNvPr id="46" name="角丸四角形吹き出し 45"/>
          <p:cNvSpPr/>
          <p:nvPr/>
        </p:nvSpPr>
        <p:spPr>
          <a:xfrm>
            <a:off x="7372659" y="4059381"/>
            <a:ext cx="1264389" cy="1025237"/>
          </a:xfrm>
          <a:prstGeom prst="wedgeRoundRectCallout">
            <a:avLst>
              <a:gd name="adj1" fmla="val 63501"/>
              <a:gd name="adj2" fmla="val 3110"/>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ln w="0"/>
                <a:solidFill>
                  <a:schemeClr val="tx1"/>
                </a:solidFill>
                <a:latin typeface="+mn-ea"/>
              </a:rPr>
              <a:t>もうさ、成人なんだから。契約くらい</a:t>
            </a:r>
            <a:endParaRPr lang="en-US" altLang="ja-JP" sz="1200" dirty="0">
              <a:ln w="0"/>
              <a:solidFill>
                <a:schemeClr val="tx1"/>
              </a:solidFill>
              <a:latin typeface="+mn-ea"/>
            </a:endParaRPr>
          </a:p>
          <a:p>
            <a:r>
              <a:rPr lang="ja-JP" altLang="en-US" sz="1200" dirty="0">
                <a:ln w="0"/>
                <a:solidFill>
                  <a:schemeClr val="tx1"/>
                </a:solidFill>
                <a:latin typeface="+mn-ea"/>
              </a:rPr>
              <a:t>自分で決め</a:t>
            </a:r>
            <a:endParaRPr lang="en-US" altLang="ja-JP" sz="1200" dirty="0">
              <a:ln w="0"/>
              <a:solidFill>
                <a:schemeClr val="tx1"/>
              </a:solidFill>
              <a:latin typeface="+mn-ea"/>
            </a:endParaRPr>
          </a:p>
          <a:p>
            <a:r>
              <a:rPr lang="ja-JP" altLang="en-US" sz="1200" dirty="0">
                <a:ln w="0"/>
                <a:solidFill>
                  <a:schemeClr val="tx1"/>
                </a:solidFill>
                <a:latin typeface="+mn-ea"/>
              </a:rPr>
              <a:t>ないとぉ</a:t>
            </a:r>
            <a:endParaRPr lang="en-US" altLang="ja-JP" sz="1200" dirty="0">
              <a:ln w="0"/>
              <a:solidFill>
                <a:schemeClr val="tx1"/>
              </a:solidFill>
              <a:latin typeface="+mn-ea"/>
            </a:endParaRPr>
          </a:p>
        </p:txBody>
      </p:sp>
      <p:sp>
        <p:nvSpPr>
          <p:cNvPr id="42" name="正方形/長方形 41">
            <a:extLst>
              <a:ext uri="{FF2B5EF4-FFF2-40B4-BE49-F238E27FC236}">
                <a16:creationId xmlns:a16="http://schemas.microsoft.com/office/drawing/2014/main" id="{4DEAC231-57F6-16B6-564A-9587520F2AD2}"/>
              </a:ext>
            </a:extLst>
          </p:cNvPr>
          <p:cNvSpPr/>
          <p:nvPr/>
        </p:nvSpPr>
        <p:spPr>
          <a:xfrm>
            <a:off x="520745" y="2115884"/>
            <a:ext cx="1213884" cy="276999"/>
          </a:xfrm>
          <a:prstGeom prst="rect">
            <a:avLst/>
          </a:prstGeom>
          <a:noFill/>
        </p:spPr>
        <p:txBody>
          <a:bodyPr wrap="square" lIns="91440" tIns="45720" rIns="91440" bIns="45720">
            <a:spAutoFit/>
          </a:bodyPr>
          <a:lstStyle/>
          <a:p>
            <a:pPr algn="ctr"/>
            <a:r>
              <a:rPr lang="ja-JP" altLang="en-US" sz="1200" dirty="0">
                <a:ln w="0"/>
                <a:latin typeface="+mn-ea"/>
              </a:rPr>
              <a:t>帰ってよぉ</a:t>
            </a:r>
            <a:endParaRPr lang="en-US" altLang="ja-JP" sz="1200" dirty="0">
              <a:ln w="0"/>
              <a:latin typeface="+mn-ea"/>
            </a:endParaRPr>
          </a:p>
        </p:txBody>
      </p:sp>
      <p:sp>
        <p:nvSpPr>
          <p:cNvPr id="47" name="正方形/長方形 46">
            <a:extLst>
              <a:ext uri="{FF2B5EF4-FFF2-40B4-BE49-F238E27FC236}">
                <a16:creationId xmlns:a16="http://schemas.microsoft.com/office/drawing/2014/main" id="{4DEAC231-57F6-16B6-564A-9587520F2AD2}"/>
              </a:ext>
            </a:extLst>
          </p:cNvPr>
          <p:cNvSpPr/>
          <p:nvPr/>
        </p:nvSpPr>
        <p:spPr>
          <a:xfrm>
            <a:off x="5569663" y="2106348"/>
            <a:ext cx="810161" cy="461665"/>
          </a:xfrm>
          <a:prstGeom prst="rect">
            <a:avLst/>
          </a:prstGeom>
          <a:noFill/>
        </p:spPr>
        <p:txBody>
          <a:bodyPr wrap="square" lIns="91440" tIns="45720" rIns="91440" bIns="45720">
            <a:spAutoFit/>
          </a:bodyPr>
          <a:lstStyle/>
          <a:p>
            <a:r>
              <a:rPr lang="ja-JP" altLang="en-US" sz="1200" dirty="0">
                <a:ln w="0"/>
                <a:latin typeface="+mn-ea"/>
              </a:rPr>
              <a:t>帰り</a:t>
            </a:r>
            <a:endParaRPr lang="en-US" altLang="ja-JP" sz="1200" dirty="0">
              <a:ln w="0"/>
              <a:latin typeface="+mn-ea"/>
            </a:endParaRPr>
          </a:p>
          <a:p>
            <a:r>
              <a:rPr lang="ja-JP" altLang="en-US" sz="1200" dirty="0">
                <a:ln w="0"/>
                <a:latin typeface="+mn-ea"/>
              </a:rPr>
              <a:t>たいよぉ</a:t>
            </a:r>
            <a:endParaRPr lang="en-US" altLang="ja-JP" sz="1200" dirty="0">
              <a:ln w="0"/>
              <a:latin typeface="+mn-ea"/>
            </a:endParaRPr>
          </a:p>
        </p:txBody>
      </p:sp>
      <p:pic>
        <p:nvPicPr>
          <p:cNvPr id="44" name="図 43">
            <a:extLst>
              <a:ext uri="{FF2B5EF4-FFF2-40B4-BE49-F238E27FC236}">
                <a16:creationId xmlns:a16="http://schemas.microsoft.com/office/drawing/2014/main" id="{40B259B1-933B-7EAC-B01D-A8A126D503F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3831444" y="1659218"/>
            <a:ext cx="1130819" cy="1580201"/>
          </a:xfrm>
          <a:prstGeom prst="rect">
            <a:avLst/>
          </a:prstGeom>
        </p:spPr>
      </p:pic>
      <p:sp>
        <p:nvSpPr>
          <p:cNvPr id="11" name="フローチャート: 磁気ディスク 10"/>
          <p:cNvSpPr/>
          <p:nvPr/>
        </p:nvSpPr>
        <p:spPr>
          <a:xfrm>
            <a:off x="1607526" y="2852459"/>
            <a:ext cx="3285592" cy="587952"/>
          </a:xfrm>
          <a:prstGeom prst="flowChartMagneticDisk">
            <a:avLst/>
          </a:prstGeom>
          <a:blipFill>
            <a:blip r:embed="rId12"/>
            <a:tile tx="0" ty="0" sx="100000" sy="100000" flip="none" algn="tl"/>
          </a:blipFill>
          <a:ln>
            <a:solidFill>
              <a:schemeClr val="accent6">
                <a:lumMod val="50000"/>
              </a:schemeClr>
            </a:solidFill>
          </a:ln>
          <a:scene3d>
            <a:camera prst="orthographicFront">
              <a:rot lat="4199974"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円柱 12"/>
          <p:cNvSpPr/>
          <p:nvPr/>
        </p:nvSpPr>
        <p:spPr>
          <a:xfrm>
            <a:off x="3962866" y="2713812"/>
            <a:ext cx="200257" cy="363428"/>
          </a:xfrm>
          <a:prstGeom prst="can">
            <a:avLst/>
          </a:prstGeom>
          <a:solidFill>
            <a:srgbClr val="C0EFF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円柱 58"/>
          <p:cNvSpPr/>
          <p:nvPr/>
        </p:nvSpPr>
        <p:spPr>
          <a:xfrm>
            <a:off x="2379352" y="2690174"/>
            <a:ext cx="200257" cy="363428"/>
          </a:xfrm>
          <a:prstGeom prst="can">
            <a:avLst/>
          </a:prstGeom>
          <a:solidFill>
            <a:srgbClr val="C0EFF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0" name="角丸四角形 19"/>
          <p:cNvSpPr/>
          <p:nvPr/>
        </p:nvSpPr>
        <p:spPr>
          <a:xfrm>
            <a:off x="681370" y="4975929"/>
            <a:ext cx="4433533" cy="31788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5" name="グループ化 14"/>
          <p:cNvGrpSpPr/>
          <p:nvPr/>
        </p:nvGrpSpPr>
        <p:grpSpPr>
          <a:xfrm>
            <a:off x="3030260" y="3720069"/>
            <a:ext cx="1878783" cy="1437902"/>
            <a:chOff x="3790567" y="293572"/>
            <a:chExt cx="1180554" cy="958535"/>
          </a:xfrm>
        </p:grpSpPr>
        <p:sp>
          <p:nvSpPr>
            <p:cNvPr id="60" name="フローチャート: 論理積ゲート 59"/>
            <p:cNvSpPr/>
            <p:nvPr/>
          </p:nvSpPr>
          <p:spPr>
            <a:xfrm rot="16200000">
              <a:off x="3878565" y="491000"/>
              <a:ext cx="907392" cy="512536"/>
            </a:xfrm>
            <a:prstGeom prst="flowChartDelay">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フローチャート: 論理積ゲート 60"/>
            <p:cNvSpPr/>
            <p:nvPr/>
          </p:nvSpPr>
          <p:spPr>
            <a:xfrm rot="16200000">
              <a:off x="4316911" y="597898"/>
              <a:ext cx="795883" cy="512536"/>
            </a:xfrm>
            <a:prstGeom prst="flowChartDela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フローチャート: 論理積ゲート 13"/>
            <p:cNvSpPr/>
            <p:nvPr/>
          </p:nvSpPr>
          <p:spPr>
            <a:xfrm rot="16200000">
              <a:off x="3677547" y="649647"/>
              <a:ext cx="707225" cy="481186"/>
            </a:xfrm>
            <a:prstGeom prst="flowChartDela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63" name="グループ化 62"/>
          <p:cNvGrpSpPr/>
          <p:nvPr/>
        </p:nvGrpSpPr>
        <p:grpSpPr>
          <a:xfrm>
            <a:off x="1475644" y="3763957"/>
            <a:ext cx="1878783" cy="1437902"/>
            <a:chOff x="3790567" y="293572"/>
            <a:chExt cx="1180554" cy="958535"/>
          </a:xfrm>
        </p:grpSpPr>
        <p:sp>
          <p:nvSpPr>
            <p:cNvPr id="64" name="フローチャート: 論理積ゲート 63"/>
            <p:cNvSpPr/>
            <p:nvPr/>
          </p:nvSpPr>
          <p:spPr>
            <a:xfrm rot="16200000">
              <a:off x="3878565" y="491000"/>
              <a:ext cx="907392" cy="512536"/>
            </a:xfrm>
            <a:prstGeom prst="flowChartDelay">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5" name="フローチャート: 論理積ゲート 64"/>
            <p:cNvSpPr/>
            <p:nvPr/>
          </p:nvSpPr>
          <p:spPr>
            <a:xfrm rot="16200000">
              <a:off x="4316911" y="597898"/>
              <a:ext cx="795883" cy="512536"/>
            </a:xfrm>
            <a:prstGeom prst="flowChartDela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6" name="フローチャート: 論理積ゲート 65"/>
            <p:cNvSpPr/>
            <p:nvPr/>
          </p:nvSpPr>
          <p:spPr>
            <a:xfrm rot="16200000">
              <a:off x="3677547" y="649647"/>
              <a:ext cx="707225" cy="481186"/>
            </a:xfrm>
            <a:prstGeom prst="flowChartDela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pic>
        <p:nvPicPr>
          <p:cNvPr id="33" name="図 32" descr="シャツ が含まれている画像&#10;&#10;自動的に生成された説明">
            <a:extLst>
              <a:ext uri="{FF2B5EF4-FFF2-40B4-BE49-F238E27FC236}">
                <a16:creationId xmlns:a16="http://schemas.microsoft.com/office/drawing/2014/main" id="{C2E1D6CF-5EC7-66F3-40B5-6947674497A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3013733" y="3946804"/>
            <a:ext cx="1107450" cy="1468767"/>
          </a:xfrm>
          <a:prstGeom prst="rect">
            <a:avLst/>
          </a:prstGeom>
        </p:spPr>
      </p:pic>
      <p:pic>
        <p:nvPicPr>
          <p:cNvPr id="5" name="図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1607525" y="4030878"/>
            <a:ext cx="968758" cy="1347042"/>
          </a:xfrm>
          <a:prstGeom prst="rect">
            <a:avLst/>
          </a:prstGeom>
        </p:spPr>
      </p:pic>
      <p:sp>
        <p:nvSpPr>
          <p:cNvPr id="31" name="角丸四角形吹き出し 30"/>
          <p:cNvSpPr/>
          <p:nvPr/>
        </p:nvSpPr>
        <p:spPr>
          <a:xfrm>
            <a:off x="3527927" y="3566696"/>
            <a:ext cx="1194198" cy="586892"/>
          </a:xfrm>
          <a:prstGeom prst="wedgeRoundRectCallout">
            <a:avLst>
              <a:gd name="adj1" fmla="val -46491"/>
              <a:gd name="adj2" fmla="val 108931"/>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ln w="0"/>
                <a:solidFill>
                  <a:schemeClr val="tx1"/>
                </a:solidFill>
                <a:latin typeface="+mn-ea"/>
              </a:rPr>
              <a:t>契約しないと置いてくよぉ</a:t>
            </a:r>
            <a:endParaRPr lang="en-US" altLang="ja-JP" sz="1200" dirty="0">
              <a:ln w="0"/>
              <a:solidFill>
                <a:schemeClr val="tx1"/>
              </a:solidFill>
              <a:latin typeface="+mn-ea"/>
            </a:endParaRPr>
          </a:p>
        </p:txBody>
      </p:sp>
      <p:sp>
        <p:nvSpPr>
          <p:cNvPr id="30" name="正方形/長方形 29">
            <a:extLst>
              <a:ext uri="{FF2B5EF4-FFF2-40B4-BE49-F238E27FC236}">
                <a16:creationId xmlns:a16="http://schemas.microsoft.com/office/drawing/2014/main" id="{4DEAC231-57F6-16B6-564A-9587520F2AD2}"/>
              </a:ext>
            </a:extLst>
          </p:cNvPr>
          <p:cNvSpPr/>
          <p:nvPr/>
        </p:nvSpPr>
        <p:spPr>
          <a:xfrm>
            <a:off x="548414" y="4074482"/>
            <a:ext cx="1213884" cy="830997"/>
          </a:xfrm>
          <a:prstGeom prst="rect">
            <a:avLst/>
          </a:prstGeom>
          <a:noFill/>
        </p:spPr>
        <p:txBody>
          <a:bodyPr wrap="square" lIns="91440" tIns="45720" rIns="91440" bIns="45720">
            <a:spAutoFit/>
          </a:bodyPr>
          <a:lstStyle/>
          <a:p>
            <a:pPr algn="ctr"/>
            <a:r>
              <a:rPr lang="ja-JP" altLang="en-US" sz="1200" dirty="0">
                <a:ln w="0"/>
                <a:latin typeface="+mn-ea"/>
              </a:rPr>
              <a:t>ここどこ</a:t>
            </a:r>
            <a:r>
              <a:rPr lang="en-US" altLang="ja-JP" sz="1200" dirty="0">
                <a:ln w="0"/>
                <a:latin typeface="+mn-ea"/>
              </a:rPr>
              <a:t>⁉</a:t>
            </a:r>
          </a:p>
          <a:p>
            <a:pPr algn="ctr"/>
            <a:r>
              <a:rPr lang="ja-JP" altLang="en-US" sz="1200" dirty="0">
                <a:ln w="0"/>
                <a:latin typeface="+mn-ea"/>
              </a:rPr>
              <a:t>民家は？</a:t>
            </a:r>
            <a:endParaRPr lang="en-US" altLang="ja-JP" sz="1200" dirty="0">
              <a:ln w="0"/>
              <a:latin typeface="+mn-ea"/>
            </a:endParaRPr>
          </a:p>
          <a:p>
            <a:pPr algn="ctr"/>
            <a:r>
              <a:rPr lang="ja-JP" altLang="en-US" sz="1200" dirty="0">
                <a:ln w="0"/>
                <a:latin typeface="+mn-ea"/>
              </a:rPr>
              <a:t>道路は？</a:t>
            </a:r>
            <a:endParaRPr lang="en-US" altLang="ja-JP" sz="1200" dirty="0">
              <a:ln w="0"/>
              <a:latin typeface="+mn-ea"/>
            </a:endParaRPr>
          </a:p>
          <a:p>
            <a:pPr algn="ctr"/>
            <a:r>
              <a:rPr lang="ja-JP" altLang="en-US" sz="1200" dirty="0">
                <a:ln w="0"/>
                <a:latin typeface="+mn-ea"/>
              </a:rPr>
              <a:t>帰れないよぉ</a:t>
            </a:r>
            <a:endParaRPr lang="en-US" altLang="ja-JP" sz="1200" dirty="0">
              <a:ln w="0"/>
              <a:latin typeface="+mn-ea"/>
            </a:endParaRPr>
          </a:p>
        </p:txBody>
      </p:sp>
      <p:grpSp>
        <p:nvGrpSpPr>
          <p:cNvPr id="36" name="グループ化 35"/>
          <p:cNvGrpSpPr/>
          <p:nvPr/>
        </p:nvGrpSpPr>
        <p:grpSpPr>
          <a:xfrm rot="20287176">
            <a:off x="2280870" y="3856831"/>
            <a:ext cx="458737" cy="89973"/>
            <a:chOff x="3862984" y="799473"/>
            <a:chExt cx="562908" cy="133429"/>
          </a:xfrm>
        </p:grpSpPr>
        <p:sp>
          <p:nvSpPr>
            <p:cNvPr id="34" name="月 33"/>
            <p:cNvSpPr/>
            <p:nvPr/>
          </p:nvSpPr>
          <p:spPr>
            <a:xfrm rot="5400000">
              <a:off x="3952984" y="734902"/>
              <a:ext cx="108000" cy="288000"/>
            </a:xfrm>
            <a:prstGeom prst="mo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7" name="月 66"/>
            <p:cNvSpPr/>
            <p:nvPr/>
          </p:nvSpPr>
          <p:spPr>
            <a:xfrm rot="5400000">
              <a:off x="4227892" y="709473"/>
              <a:ext cx="108000" cy="288000"/>
            </a:xfrm>
            <a:prstGeom prst="mo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68" name="グループ化 67"/>
          <p:cNvGrpSpPr/>
          <p:nvPr/>
        </p:nvGrpSpPr>
        <p:grpSpPr>
          <a:xfrm rot="454843">
            <a:off x="2500985" y="4132239"/>
            <a:ext cx="458737" cy="89973"/>
            <a:chOff x="3862984" y="799473"/>
            <a:chExt cx="562908" cy="133429"/>
          </a:xfrm>
        </p:grpSpPr>
        <p:sp>
          <p:nvSpPr>
            <p:cNvPr id="69" name="月 68"/>
            <p:cNvSpPr/>
            <p:nvPr/>
          </p:nvSpPr>
          <p:spPr>
            <a:xfrm rot="5400000">
              <a:off x="3952984" y="734902"/>
              <a:ext cx="108000" cy="288000"/>
            </a:xfrm>
            <a:prstGeom prst="mo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0" name="月 69"/>
            <p:cNvSpPr/>
            <p:nvPr/>
          </p:nvSpPr>
          <p:spPr>
            <a:xfrm rot="5400000">
              <a:off x="4227892" y="709473"/>
              <a:ext cx="108000" cy="288000"/>
            </a:xfrm>
            <a:prstGeom prst="mo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71" name="正方形/長方形 70"/>
          <p:cNvSpPr/>
          <p:nvPr/>
        </p:nvSpPr>
        <p:spPr>
          <a:xfrm rot="1389914">
            <a:off x="4089837" y="4533402"/>
            <a:ext cx="757030"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latin typeface="+mn-ea"/>
              </a:rPr>
              <a:t>ポツン</a:t>
            </a:r>
          </a:p>
        </p:txBody>
      </p:sp>
      <p:sp>
        <p:nvSpPr>
          <p:cNvPr id="73" name="正方形/長方形 72">
            <a:extLst>
              <a:ext uri="{FF2B5EF4-FFF2-40B4-BE49-F238E27FC236}">
                <a16:creationId xmlns:a16="http://schemas.microsoft.com/office/drawing/2014/main" id="{4DEAC231-57F6-16B6-564A-9587520F2AD2}"/>
              </a:ext>
            </a:extLst>
          </p:cNvPr>
          <p:cNvSpPr/>
          <p:nvPr/>
        </p:nvSpPr>
        <p:spPr>
          <a:xfrm>
            <a:off x="563076" y="6421445"/>
            <a:ext cx="1213884" cy="646331"/>
          </a:xfrm>
          <a:prstGeom prst="rect">
            <a:avLst/>
          </a:prstGeom>
          <a:noFill/>
        </p:spPr>
        <p:txBody>
          <a:bodyPr wrap="square" lIns="91440" tIns="45720" rIns="91440" bIns="45720">
            <a:spAutoFit/>
          </a:bodyPr>
          <a:lstStyle/>
          <a:p>
            <a:pPr algn="ctr"/>
            <a:r>
              <a:rPr lang="ja-JP" altLang="en-US" sz="1200" dirty="0">
                <a:ln w="0"/>
                <a:latin typeface="+mn-ea"/>
              </a:rPr>
              <a:t>就職</a:t>
            </a:r>
            <a:endParaRPr lang="en-US" altLang="ja-JP" sz="1200" dirty="0">
              <a:ln w="0"/>
              <a:latin typeface="+mn-ea"/>
            </a:endParaRPr>
          </a:p>
          <a:p>
            <a:pPr algn="ctr"/>
            <a:r>
              <a:rPr lang="ja-JP" altLang="en-US" sz="1200" dirty="0">
                <a:ln w="0"/>
                <a:latin typeface="+mn-ea"/>
              </a:rPr>
              <a:t>できない</a:t>
            </a:r>
            <a:r>
              <a:rPr lang="en-US" altLang="ja-JP" sz="1200" dirty="0">
                <a:ln w="0"/>
                <a:latin typeface="+mn-ea"/>
              </a:rPr>
              <a:t>!?</a:t>
            </a:r>
          </a:p>
          <a:p>
            <a:pPr algn="ctr"/>
            <a:r>
              <a:rPr lang="ja-JP" altLang="en-US" sz="1200" dirty="0">
                <a:ln w="0"/>
                <a:latin typeface="+mn-ea"/>
              </a:rPr>
              <a:t>どうしよう</a:t>
            </a:r>
            <a:r>
              <a:rPr lang="en-US" altLang="ja-JP" sz="1200" dirty="0">
                <a:ln w="0"/>
                <a:latin typeface="+mn-ea"/>
              </a:rPr>
              <a:t>…</a:t>
            </a:r>
          </a:p>
        </p:txBody>
      </p:sp>
      <p:pic>
        <p:nvPicPr>
          <p:cNvPr id="75" name="図 7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flipH="1">
            <a:off x="6714231" y="6159133"/>
            <a:ext cx="958072" cy="1332184"/>
          </a:xfrm>
          <a:prstGeom prst="rect">
            <a:avLst/>
          </a:prstGeom>
        </p:spPr>
      </p:pic>
      <p:pic>
        <p:nvPicPr>
          <p:cNvPr id="77" name="図 7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flipH="1">
            <a:off x="1490909" y="6141346"/>
            <a:ext cx="1054663" cy="1322929"/>
          </a:xfrm>
          <a:prstGeom prst="rect">
            <a:avLst/>
          </a:prstGeom>
        </p:spPr>
      </p:pic>
      <p:sp>
        <p:nvSpPr>
          <p:cNvPr id="62" name="角丸四角形吹き出し 61"/>
          <p:cNvSpPr/>
          <p:nvPr/>
        </p:nvSpPr>
        <p:spPr>
          <a:xfrm>
            <a:off x="7578708" y="6273053"/>
            <a:ext cx="1316513" cy="1001050"/>
          </a:xfrm>
          <a:prstGeom prst="wedgeRoundRectCallout">
            <a:avLst>
              <a:gd name="adj1" fmla="val 76167"/>
              <a:gd name="adj2" fmla="val -14557"/>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ln w="0"/>
                <a:solidFill>
                  <a:schemeClr val="tx1"/>
                </a:solidFill>
                <a:latin typeface="+mn-ea"/>
              </a:rPr>
              <a:t>これ契約しないなら、もうアタシと会えなくなるけど、いいってことね？</a:t>
            </a:r>
            <a:endParaRPr lang="en-US" altLang="ja-JP" sz="1200" dirty="0">
              <a:ln w="0"/>
              <a:solidFill>
                <a:schemeClr val="tx1"/>
              </a:solidFill>
              <a:latin typeface="+mn-ea"/>
            </a:endParaRPr>
          </a:p>
        </p:txBody>
      </p:sp>
      <p:sp>
        <p:nvSpPr>
          <p:cNvPr id="72" name="正方形/長方形 71">
            <a:extLst>
              <a:ext uri="{FF2B5EF4-FFF2-40B4-BE49-F238E27FC236}">
                <a16:creationId xmlns:a16="http://schemas.microsoft.com/office/drawing/2014/main" id="{4DEAC231-57F6-16B6-564A-9587520F2AD2}"/>
              </a:ext>
            </a:extLst>
          </p:cNvPr>
          <p:cNvSpPr/>
          <p:nvPr/>
        </p:nvSpPr>
        <p:spPr>
          <a:xfrm>
            <a:off x="5516141" y="6431001"/>
            <a:ext cx="1303990" cy="646331"/>
          </a:xfrm>
          <a:prstGeom prst="rect">
            <a:avLst/>
          </a:prstGeom>
          <a:noFill/>
        </p:spPr>
        <p:txBody>
          <a:bodyPr wrap="square" lIns="91440" tIns="45720" rIns="91440" bIns="45720">
            <a:spAutoFit/>
          </a:bodyPr>
          <a:lstStyle/>
          <a:p>
            <a:pPr algn="ctr"/>
            <a:r>
              <a:rPr lang="ja-JP" altLang="en-US" sz="1200" dirty="0">
                <a:ln w="0"/>
                <a:latin typeface="+mn-ea"/>
              </a:rPr>
              <a:t>契約するから！</a:t>
            </a:r>
            <a:endParaRPr lang="en-US" altLang="ja-JP" sz="1200" dirty="0">
              <a:ln w="0"/>
              <a:latin typeface="+mn-ea"/>
            </a:endParaRPr>
          </a:p>
          <a:p>
            <a:pPr algn="ctr"/>
            <a:r>
              <a:rPr lang="ja-JP" altLang="en-US" sz="1200" dirty="0">
                <a:ln w="0"/>
                <a:latin typeface="+mn-ea"/>
              </a:rPr>
              <a:t>会わないなんて言わないでぇ</a:t>
            </a:r>
            <a:endParaRPr lang="en-US" altLang="ja-JP" sz="1200" dirty="0">
              <a:ln w="0"/>
              <a:latin typeface="+mn-ea"/>
            </a:endParaRPr>
          </a:p>
        </p:txBody>
      </p:sp>
    </p:spTree>
    <p:extLst>
      <p:ext uri="{BB962C8B-B14F-4D97-AF65-F5344CB8AC3E}">
        <p14:creationId xmlns:p14="http://schemas.microsoft.com/office/powerpoint/2010/main" val="289434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6">
            <a:extLst>
              <a:ext uri="{FF2B5EF4-FFF2-40B4-BE49-F238E27FC236}">
                <a16:creationId xmlns:a16="http://schemas.microsoft.com/office/drawing/2014/main" id="{A1EBEFB5-D88B-4AB9-B3FA-16A557BC2BCA}"/>
              </a:ext>
            </a:extLst>
          </p:cNvPr>
          <p:cNvSpPr/>
          <p:nvPr/>
        </p:nvSpPr>
        <p:spPr>
          <a:xfrm>
            <a:off x="531613" y="1072500"/>
            <a:ext cx="4747966" cy="2268891"/>
          </a:xfrm>
          <a:prstGeom prst="roundRect">
            <a:avLst>
              <a:gd name="adj" fmla="val 12743"/>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 name="正方形/長方形 2"/>
          <p:cNvSpPr/>
          <p:nvPr/>
        </p:nvSpPr>
        <p:spPr>
          <a:xfrm>
            <a:off x="221623" y="585735"/>
            <a:ext cx="6288901" cy="523220"/>
          </a:xfrm>
          <a:prstGeom prst="rect">
            <a:avLst/>
          </a:prstGeom>
        </p:spPr>
        <p:txBody>
          <a:bodyPr wrap="none">
            <a:spAutoFit/>
          </a:bodyPr>
          <a:lstStyle/>
          <a:p>
            <a:r>
              <a:rPr lang="en-US" altLang="ja-JP" sz="2800" b="1" dirty="0">
                <a:latin typeface="+mn-ea"/>
              </a:rPr>
              <a:t>【</a:t>
            </a:r>
            <a:r>
              <a:rPr lang="ja-JP" altLang="en-US" sz="2800" b="1" dirty="0">
                <a:latin typeface="+mn-ea"/>
              </a:rPr>
              <a:t>消費者契約法</a:t>
            </a:r>
            <a:r>
              <a:rPr lang="en-US" altLang="ja-JP" sz="2800" b="1" dirty="0">
                <a:latin typeface="+mn-ea"/>
              </a:rPr>
              <a:t>】</a:t>
            </a:r>
            <a:r>
              <a:rPr lang="ja-JP" altLang="en-US" sz="2800" b="1" dirty="0">
                <a:latin typeface="+mn-ea"/>
              </a:rPr>
              <a:t>こんな勧誘に注意！</a:t>
            </a:r>
          </a:p>
        </p:txBody>
      </p:sp>
      <p:sp>
        <p:nvSpPr>
          <p:cNvPr id="7" name="角丸四角形 6"/>
          <p:cNvSpPr/>
          <p:nvPr/>
        </p:nvSpPr>
        <p:spPr>
          <a:xfrm>
            <a:off x="5408129" y="1072499"/>
            <a:ext cx="4747967" cy="2268891"/>
          </a:xfrm>
          <a:prstGeom prst="roundRect">
            <a:avLst>
              <a:gd name="adj" fmla="val 12743"/>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角丸四角形 8"/>
          <p:cNvSpPr/>
          <p:nvPr/>
        </p:nvSpPr>
        <p:spPr>
          <a:xfrm>
            <a:off x="538512" y="3490614"/>
            <a:ext cx="9616472" cy="2570637"/>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正方形/長方形 18">
            <a:extLst>
              <a:ext uri="{FF2B5EF4-FFF2-40B4-BE49-F238E27FC236}">
                <a16:creationId xmlns:a16="http://schemas.microsoft.com/office/drawing/2014/main" id="{567DE546-3726-19E6-69D4-7C7547C9D74C}"/>
              </a:ext>
            </a:extLst>
          </p:cNvPr>
          <p:cNvSpPr/>
          <p:nvPr/>
        </p:nvSpPr>
        <p:spPr>
          <a:xfrm>
            <a:off x="3148740" y="6438707"/>
            <a:ext cx="4767652" cy="923330"/>
          </a:xfrm>
          <a:prstGeom prst="rect">
            <a:avLst/>
          </a:prstGeom>
          <a:noFill/>
        </p:spPr>
        <p:txBody>
          <a:bodyPr wrap="none" lIns="91440" tIns="45720" rIns="91440" bIns="45720">
            <a:spAutoFit/>
          </a:bodyPr>
          <a:lstStyle/>
          <a:p>
            <a:r>
              <a:rPr lang="ja-JP" altLang="en-US" dirty="0">
                <a:ln w="0"/>
                <a:latin typeface="+mn-ea"/>
              </a:rPr>
              <a:t>追認できる時から</a:t>
            </a:r>
            <a:r>
              <a:rPr lang="en-US" altLang="ja-JP" dirty="0">
                <a:ln w="0"/>
                <a:latin typeface="+mn-ea"/>
              </a:rPr>
              <a:t>1</a:t>
            </a:r>
            <a:r>
              <a:rPr lang="ja-JP" altLang="en-US" dirty="0">
                <a:ln w="0"/>
                <a:latin typeface="+mn-ea"/>
              </a:rPr>
              <a:t>年間。霊感商法は</a:t>
            </a:r>
            <a:r>
              <a:rPr lang="en-US" altLang="ja-JP" dirty="0">
                <a:ln w="0"/>
                <a:latin typeface="+mn-ea"/>
              </a:rPr>
              <a:t>3</a:t>
            </a:r>
            <a:r>
              <a:rPr lang="ja-JP" altLang="en-US" dirty="0">
                <a:ln w="0"/>
                <a:latin typeface="+mn-ea"/>
              </a:rPr>
              <a:t>年間</a:t>
            </a:r>
            <a:endParaRPr lang="en-US" altLang="ja-JP" dirty="0">
              <a:ln w="0"/>
              <a:latin typeface="+mn-ea"/>
            </a:endParaRPr>
          </a:p>
          <a:p>
            <a:pPr algn="ctr"/>
            <a:r>
              <a:rPr lang="en-US" altLang="ja-JP" cap="none" spc="0" dirty="0">
                <a:ln w="0"/>
                <a:solidFill>
                  <a:schemeClr val="tx1"/>
                </a:solidFill>
                <a:latin typeface="+mn-ea"/>
              </a:rPr>
              <a:t>or</a:t>
            </a:r>
          </a:p>
          <a:p>
            <a:r>
              <a:rPr lang="ja-JP" altLang="en-US" cap="none" spc="0" dirty="0">
                <a:ln w="0"/>
                <a:solidFill>
                  <a:schemeClr val="tx1"/>
                </a:solidFill>
                <a:latin typeface="+mn-ea"/>
              </a:rPr>
              <a:t>契約締結から</a:t>
            </a:r>
            <a:r>
              <a:rPr lang="en-US" altLang="ja-JP" cap="none" spc="0" dirty="0">
                <a:ln w="0"/>
                <a:solidFill>
                  <a:schemeClr val="tx1"/>
                </a:solidFill>
                <a:latin typeface="+mn-ea"/>
              </a:rPr>
              <a:t>5</a:t>
            </a:r>
            <a:r>
              <a:rPr lang="ja-JP" altLang="en-US" cap="none" spc="0" dirty="0">
                <a:ln w="0"/>
                <a:solidFill>
                  <a:schemeClr val="tx1"/>
                </a:solidFill>
                <a:latin typeface="+mn-ea"/>
              </a:rPr>
              <a:t>年間。霊感商法は</a:t>
            </a:r>
            <a:r>
              <a:rPr lang="en-US" altLang="ja-JP" cap="none" spc="0" dirty="0">
                <a:ln w="0"/>
                <a:solidFill>
                  <a:schemeClr val="tx1"/>
                </a:solidFill>
                <a:latin typeface="+mn-ea"/>
              </a:rPr>
              <a:t>10</a:t>
            </a:r>
            <a:r>
              <a:rPr lang="ja-JP" altLang="en-US" cap="none" spc="0" dirty="0">
                <a:ln w="0"/>
                <a:solidFill>
                  <a:schemeClr val="tx1"/>
                </a:solidFill>
                <a:latin typeface="+mn-ea"/>
              </a:rPr>
              <a:t>年間</a:t>
            </a:r>
          </a:p>
        </p:txBody>
      </p:sp>
      <p:sp>
        <p:nvSpPr>
          <p:cNvPr id="15" name="正方形/長方形 14">
            <a:extLst>
              <a:ext uri="{FF2B5EF4-FFF2-40B4-BE49-F238E27FC236}">
                <a16:creationId xmlns:a16="http://schemas.microsoft.com/office/drawing/2014/main" id="{67AFFF0C-D8B5-ABDC-13C6-BC0DEB3A4731}"/>
              </a:ext>
            </a:extLst>
          </p:cNvPr>
          <p:cNvSpPr/>
          <p:nvPr/>
        </p:nvSpPr>
        <p:spPr>
          <a:xfrm>
            <a:off x="633836" y="1190634"/>
            <a:ext cx="2954655" cy="369332"/>
          </a:xfrm>
          <a:prstGeom prst="rect">
            <a:avLst/>
          </a:prstGeom>
          <a:noFill/>
        </p:spPr>
        <p:txBody>
          <a:bodyPr wrap="none" lIns="91440" tIns="45720" rIns="91440" bIns="45720">
            <a:spAutoFit/>
          </a:bodyPr>
          <a:lstStyle/>
          <a:p>
            <a:r>
              <a:rPr lang="ja-JP" altLang="en-US" dirty="0">
                <a:ln w="0"/>
                <a:latin typeface="+mn-ea"/>
              </a:rPr>
              <a:t>判断力の低下の不当な利用</a:t>
            </a:r>
            <a:endParaRPr lang="en-US" altLang="ja-JP" dirty="0">
              <a:ln w="0"/>
              <a:latin typeface="+mn-ea"/>
            </a:endParaRPr>
          </a:p>
        </p:txBody>
      </p:sp>
      <p:sp>
        <p:nvSpPr>
          <p:cNvPr id="20" name="正方形/長方形 19">
            <a:extLst>
              <a:ext uri="{FF2B5EF4-FFF2-40B4-BE49-F238E27FC236}">
                <a16:creationId xmlns:a16="http://schemas.microsoft.com/office/drawing/2014/main" id="{67AFFF0C-D8B5-ABDC-13C6-BC0DEB3A4731}"/>
              </a:ext>
            </a:extLst>
          </p:cNvPr>
          <p:cNvSpPr/>
          <p:nvPr/>
        </p:nvSpPr>
        <p:spPr>
          <a:xfrm>
            <a:off x="5722179" y="1170276"/>
            <a:ext cx="3416320" cy="369332"/>
          </a:xfrm>
          <a:prstGeom prst="rect">
            <a:avLst/>
          </a:prstGeom>
          <a:noFill/>
        </p:spPr>
        <p:txBody>
          <a:bodyPr wrap="none" lIns="91440" tIns="45720" rIns="91440" bIns="45720">
            <a:spAutoFit/>
          </a:bodyPr>
          <a:lstStyle/>
          <a:p>
            <a:r>
              <a:rPr lang="ja-JP" altLang="en-US" dirty="0">
                <a:ln w="0"/>
                <a:latin typeface="+mn-ea"/>
              </a:rPr>
              <a:t>霊感等による知見を用いた告知</a:t>
            </a:r>
            <a:endParaRPr lang="en-US" altLang="ja-JP" dirty="0">
              <a:ln w="0"/>
              <a:latin typeface="+mn-ea"/>
            </a:endParaRPr>
          </a:p>
        </p:txBody>
      </p:sp>
      <p:sp>
        <p:nvSpPr>
          <p:cNvPr id="23" name="正方形/長方形 22">
            <a:extLst>
              <a:ext uri="{FF2B5EF4-FFF2-40B4-BE49-F238E27FC236}">
                <a16:creationId xmlns:a16="http://schemas.microsoft.com/office/drawing/2014/main" id="{67AFFF0C-D8B5-ABDC-13C6-BC0DEB3A4731}"/>
              </a:ext>
            </a:extLst>
          </p:cNvPr>
          <p:cNvSpPr/>
          <p:nvPr/>
        </p:nvSpPr>
        <p:spPr>
          <a:xfrm>
            <a:off x="652758" y="3961462"/>
            <a:ext cx="4606322" cy="646331"/>
          </a:xfrm>
          <a:prstGeom prst="rect">
            <a:avLst/>
          </a:prstGeom>
          <a:noFill/>
        </p:spPr>
        <p:txBody>
          <a:bodyPr wrap="square" lIns="91440" tIns="45720" rIns="91440" bIns="45720">
            <a:spAutoFit/>
          </a:bodyPr>
          <a:lstStyle/>
          <a:p>
            <a:r>
              <a:rPr lang="ja-JP" altLang="en-US" dirty="0">
                <a:latin typeface="+mn-ea"/>
              </a:rPr>
              <a:t>契約内容を実施して、</a:t>
            </a:r>
            <a:endParaRPr lang="en-US" altLang="ja-JP" dirty="0">
              <a:latin typeface="+mn-ea"/>
            </a:endParaRPr>
          </a:p>
          <a:p>
            <a:r>
              <a:rPr lang="ja-JP" altLang="en-US" dirty="0">
                <a:latin typeface="+mn-ea"/>
              </a:rPr>
              <a:t>目的物の原状回復を難しくする</a:t>
            </a:r>
            <a:endParaRPr lang="en-US" altLang="ja-JP" dirty="0">
              <a:ln w="0"/>
              <a:latin typeface="+mn-ea"/>
            </a:endParaRPr>
          </a:p>
        </p:txBody>
      </p:sp>
      <p:sp>
        <p:nvSpPr>
          <p:cNvPr id="29" name="正方形/長方形 28">
            <a:extLst>
              <a:ext uri="{FF2B5EF4-FFF2-40B4-BE49-F238E27FC236}">
                <a16:creationId xmlns:a16="http://schemas.microsoft.com/office/drawing/2014/main" id="{67AFFF0C-D8B5-ABDC-13C6-BC0DEB3A4731}"/>
              </a:ext>
            </a:extLst>
          </p:cNvPr>
          <p:cNvSpPr/>
          <p:nvPr/>
        </p:nvSpPr>
        <p:spPr>
          <a:xfrm>
            <a:off x="5586811" y="3955846"/>
            <a:ext cx="4552616" cy="369332"/>
          </a:xfrm>
          <a:prstGeom prst="rect">
            <a:avLst/>
          </a:prstGeom>
          <a:noFill/>
        </p:spPr>
        <p:txBody>
          <a:bodyPr wrap="square" lIns="91440" tIns="45720" rIns="91440" bIns="45720">
            <a:spAutoFit/>
          </a:bodyPr>
          <a:lstStyle/>
          <a:p>
            <a:r>
              <a:rPr lang="ja-JP" altLang="en-US" dirty="0">
                <a:latin typeface="+mn-ea"/>
              </a:rPr>
              <a:t>事業活動によって生じた損失の補填を請求</a:t>
            </a:r>
            <a:endParaRPr kumimoji="1" lang="ja-JP" altLang="en-US" dirty="0">
              <a:latin typeface="+mn-ea"/>
            </a:endParaRPr>
          </a:p>
        </p:txBody>
      </p:sp>
      <p:sp>
        <p:nvSpPr>
          <p:cNvPr id="30" name="正方形/長方形 29">
            <a:extLst>
              <a:ext uri="{FF2B5EF4-FFF2-40B4-BE49-F238E27FC236}">
                <a16:creationId xmlns:a16="http://schemas.microsoft.com/office/drawing/2014/main" id="{67AFFF0C-D8B5-ABDC-13C6-BC0DEB3A4731}"/>
              </a:ext>
            </a:extLst>
          </p:cNvPr>
          <p:cNvSpPr/>
          <p:nvPr/>
        </p:nvSpPr>
        <p:spPr>
          <a:xfrm>
            <a:off x="538512" y="3491400"/>
            <a:ext cx="9614787" cy="313350"/>
          </a:xfrm>
          <a:prstGeom prst="rect">
            <a:avLst/>
          </a:prstGeom>
          <a:solidFill>
            <a:srgbClr val="C0EFF8"/>
          </a:solidFill>
        </p:spPr>
        <p:txBody>
          <a:bodyPr wrap="square" lIns="36000" tIns="36000" rIns="36000" bIns="0">
            <a:spAutoFit/>
          </a:bodyPr>
          <a:lstStyle/>
          <a:p>
            <a:pPr algn="ctr"/>
            <a:r>
              <a:rPr lang="ja-JP" altLang="en-US" dirty="0">
                <a:latin typeface="+mn-ea"/>
              </a:rPr>
              <a:t>契約申込・締結前に</a:t>
            </a:r>
            <a:endParaRPr lang="en-US" altLang="ja-JP" dirty="0">
              <a:ln w="0"/>
              <a:latin typeface="+mn-ea"/>
            </a:endParaRPr>
          </a:p>
        </p:txBody>
      </p:sp>
      <p:sp>
        <p:nvSpPr>
          <p:cNvPr id="24" name="角丸四角形吹き出し 23"/>
          <p:cNvSpPr/>
          <p:nvPr/>
        </p:nvSpPr>
        <p:spPr>
          <a:xfrm>
            <a:off x="2536637" y="1725618"/>
            <a:ext cx="1313981" cy="875508"/>
          </a:xfrm>
          <a:prstGeom prst="wedgeRoundRectCallout">
            <a:avLst>
              <a:gd name="adj1" fmla="val 70308"/>
              <a:gd name="adj2" fmla="val 47696"/>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この健康食品を続けないと、病気になりますよ</a:t>
            </a:r>
          </a:p>
        </p:txBody>
      </p:sp>
      <p:sp>
        <p:nvSpPr>
          <p:cNvPr id="31" name="角丸四角形吹き出し 30"/>
          <p:cNvSpPr/>
          <p:nvPr/>
        </p:nvSpPr>
        <p:spPr>
          <a:xfrm>
            <a:off x="2617509" y="4705137"/>
            <a:ext cx="1525726" cy="1108760"/>
          </a:xfrm>
          <a:prstGeom prst="wedgeRoundRectCallout">
            <a:avLst>
              <a:gd name="adj1" fmla="val 66327"/>
              <a:gd name="adj2" fmla="val -2329"/>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あ～、もう寸法に合わせて木材を切っちゃったから、キャンセルできませんよ</a:t>
            </a:r>
            <a:endParaRPr kumimoji="1" lang="en-US" altLang="ja-JP" sz="1200" dirty="0">
              <a:solidFill>
                <a:schemeClr val="tx1"/>
              </a:solidFill>
              <a:latin typeface="+mn-ea"/>
            </a:endParaRPr>
          </a:p>
        </p:txBody>
      </p:sp>
      <p:pic>
        <p:nvPicPr>
          <p:cNvPr id="33" name="図 32">
            <a:extLst>
              <a:ext uri="{FF2B5EF4-FFF2-40B4-BE49-F238E27FC236}">
                <a16:creationId xmlns:a16="http://schemas.microsoft.com/office/drawing/2014/main" id="{40B259B1-933B-7EAC-B01D-A8A126D503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881818" y="1793102"/>
            <a:ext cx="1090603" cy="1524003"/>
          </a:xfrm>
          <a:prstGeom prst="rect">
            <a:avLst/>
          </a:prstGeom>
        </p:spPr>
      </p:pic>
      <p:pic>
        <p:nvPicPr>
          <p:cNvPr id="34" name="図 33" descr="シャツ が含まれている画像&#10;&#10;自動的に生成された説明">
            <a:extLst>
              <a:ext uri="{FF2B5EF4-FFF2-40B4-BE49-F238E27FC236}">
                <a16:creationId xmlns:a16="http://schemas.microsoft.com/office/drawing/2014/main" id="{7B125116-8FAF-9CE7-7E0D-0DB0DE0A6F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225020" y="4644647"/>
            <a:ext cx="972458" cy="1420007"/>
          </a:xfrm>
          <a:prstGeom prst="rect">
            <a:avLst/>
          </a:prstGeom>
        </p:spPr>
      </p:pic>
      <p:pic>
        <p:nvPicPr>
          <p:cNvPr id="2" name="図 1"/>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445" b="100000" l="0" r="100000">
                        <a14:backgroundMark x1="21558" y1="99133" x2="21299" y2="99711"/>
                        <a14:backgroundMark x1="29351" y1="99133" x2="29351" y2="99711"/>
                      </a14:backgroundRemoval>
                    </a14:imgEffect>
                  </a14:imgLayer>
                </a14:imgProps>
              </a:ext>
              <a:ext uri="{28A0092B-C50C-407E-A947-70E740481C1C}">
                <a14:useLocalDpi xmlns:a14="http://schemas.microsoft.com/office/drawing/2010/main"/>
              </a:ext>
            </a:extLst>
          </a:blip>
          <a:srcRect/>
          <a:stretch/>
        </p:blipFill>
        <p:spPr>
          <a:xfrm>
            <a:off x="8497755" y="1572681"/>
            <a:ext cx="1702632" cy="1539894"/>
          </a:xfrm>
          <a:prstGeom prst="rect">
            <a:avLst/>
          </a:prstGeom>
        </p:spPr>
      </p:pic>
      <p:sp>
        <p:nvSpPr>
          <p:cNvPr id="28" name="角丸四角形吹き出し 27"/>
          <p:cNvSpPr/>
          <p:nvPr/>
        </p:nvSpPr>
        <p:spPr>
          <a:xfrm>
            <a:off x="7279553" y="2303791"/>
            <a:ext cx="1670483" cy="880695"/>
          </a:xfrm>
          <a:prstGeom prst="wedgeRoundRectCallout">
            <a:avLst>
              <a:gd name="adj1" fmla="val 62298"/>
              <a:gd name="adj2" fmla="val -38780"/>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kumimoji="1" lang="ja-JP" altLang="en-US" sz="1200" dirty="0">
                <a:solidFill>
                  <a:schemeClr val="tx1"/>
                </a:solidFill>
                <a:latin typeface="+mn-ea"/>
              </a:rPr>
              <a:t>病気は悪霊のせいです！除霊します！</a:t>
            </a:r>
            <a:endParaRPr kumimoji="1" lang="en-US" altLang="ja-JP" sz="1200" dirty="0">
              <a:solidFill>
                <a:schemeClr val="tx1"/>
              </a:solidFill>
              <a:latin typeface="+mn-ea"/>
            </a:endParaRPr>
          </a:p>
          <a:p>
            <a:r>
              <a:rPr kumimoji="1" lang="ja-JP" altLang="en-US" sz="1200" dirty="0">
                <a:solidFill>
                  <a:schemeClr val="tx1"/>
                </a:solidFill>
                <a:latin typeface="+mn-ea"/>
              </a:rPr>
              <a:t>壺と数珠を買って、祈祷料は</a:t>
            </a:r>
            <a:r>
              <a:rPr kumimoji="1" lang="en-US" altLang="ja-JP" sz="1200" dirty="0">
                <a:solidFill>
                  <a:schemeClr val="tx1"/>
                </a:solidFill>
                <a:latin typeface="+mn-ea"/>
              </a:rPr>
              <a:t>…</a:t>
            </a:r>
          </a:p>
        </p:txBody>
      </p:sp>
      <p:pic>
        <p:nvPicPr>
          <p:cNvPr id="39" name="図 3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167860" y="1954578"/>
            <a:ext cx="1155001" cy="1355415"/>
          </a:xfrm>
          <a:prstGeom prst="rect">
            <a:avLst/>
          </a:prstGeom>
        </p:spPr>
      </p:pic>
      <p:pic>
        <p:nvPicPr>
          <p:cNvPr id="4" name="図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59175" y="1974639"/>
            <a:ext cx="1095677" cy="1247820"/>
          </a:xfrm>
          <a:prstGeom prst="rect">
            <a:avLst/>
          </a:prstGeom>
        </p:spPr>
      </p:pic>
      <p:pic>
        <p:nvPicPr>
          <p:cNvPr id="40" name="図 3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5722179" y="1807556"/>
            <a:ext cx="1143175" cy="1535535"/>
          </a:xfrm>
          <a:prstGeom prst="rect">
            <a:avLst/>
          </a:prstGeom>
        </p:spPr>
      </p:pic>
      <p:sp>
        <p:nvSpPr>
          <p:cNvPr id="22" name="円柱 21"/>
          <p:cNvSpPr/>
          <p:nvPr/>
        </p:nvSpPr>
        <p:spPr>
          <a:xfrm>
            <a:off x="3278003" y="2855145"/>
            <a:ext cx="211281" cy="385224"/>
          </a:xfrm>
          <a:prstGeom prst="can">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円柱 49"/>
          <p:cNvSpPr/>
          <p:nvPr/>
        </p:nvSpPr>
        <p:spPr>
          <a:xfrm>
            <a:off x="3513823" y="2856585"/>
            <a:ext cx="211281" cy="385224"/>
          </a:xfrm>
          <a:prstGeom prst="can">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円柱 50"/>
          <p:cNvSpPr/>
          <p:nvPr/>
        </p:nvSpPr>
        <p:spPr>
          <a:xfrm>
            <a:off x="3718649" y="2847751"/>
            <a:ext cx="211281" cy="385224"/>
          </a:xfrm>
          <a:prstGeom prst="can">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円柱 51"/>
          <p:cNvSpPr/>
          <p:nvPr/>
        </p:nvSpPr>
        <p:spPr>
          <a:xfrm>
            <a:off x="3117920" y="2845730"/>
            <a:ext cx="211281" cy="385224"/>
          </a:xfrm>
          <a:prstGeom prst="can">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 name="円柱 52"/>
          <p:cNvSpPr/>
          <p:nvPr/>
        </p:nvSpPr>
        <p:spPr>
          <a:xfrm>
            <a:off x="3325974" y="2939871"/>
            <a:ext cx="223776" cy="306309"/>
          </a:xfrm>
          <a:prstGeom prst="can">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 name="正方形/長方形 53">
            <a:extLst>
              <a:ext uri="{FF2B5EF4-FFF2-40B4-BE49-F238E27FC236}">
                <a16:creationId xmlns:a16="http://schemas.microsoft.com/office/drawing/2014/main" id="{4DEAC231-57F6-16B6-564A-9587520F2AD2}"/>
              </a:ext>
            </a:extLst>
          </p:cNvPr>
          <p:cNvSpPr/>
          <p:nvPr/>
        </p:nvSpPr>
        <p:spPr>
          <a:xfrm>
            <a:off x="465837" y="2529869"/>
            <a:ext cx="1213884" cy="646331"/>
          </a:xfrm>
          <a:prstGeom prst="rect">
            <a:avLst/>
          </a:prstGeom>
          <a:noFill/>
        </p:spPr>
        <p:txBody>
          <a:bodyPr wrap="square" lIns="91440" tIns="45720" rIns="91440" bIns="45720">
            <a:spAutoFit/>
          </a:bodyPr>
          <a:lstStyle/>
          <a:p>
            <a:pPr algn="ctr"/>
            <a:r>
              <a:rPr lang="ja-JP" altLang="en-US" sz="1200" dirty="0">
                <a:ln w="0"/>
                <a:latin typeface="+mn-ea"/>
              </a:rPr>
              <a:t>病気？</a:t>
            </a:r>
            <a:endParaRPr lang="en-US" altLang="ja-JP" sz="1200" dirty="0">
              <a:ln w="0"/>
              <a:latin typeface="+mn-ea"/>
            </a:endParaRPr>
          </a:p>
          <a:p>
            <a:pPr algn="ctr"/>
            <a:r>
              <a:rPr lang="ja-JP" altLang="en-US" sz="1200" dirty="0">
                <a:ln w="0"/>
                <a:latin typeface="+mn-ea"/>
              </a:rPr>
              <a:t>そんな</a:t>
            </a:r>
            <a:r>
              <a:rPr lang="en-US" altLang="ja-JP" sz="1200" dirty="0">
                <a:ln w="0"/>
                <a:latin typeface="+mn-ea"/>
              </a:rPr>
              <a:t>…</a:t>
            </a:r>
          </a:p>
          <a:p>
            <a:pPr algn="ctr"/>
            <a:r>
              <a:rPr lang="ja-JP" altLang="en-US" sz="1200" dirty="0">
                <a:ln w="0"/>
                <a:latin typeface="+mn-ea"/>
              </a:rPr>
              <a:t>なりたくない</a:t>
            </a:r>
            <a:endParaRPr lang="en-US" altLang="ja-JP" sz="1200" dirty="0">
              <a:ln w="0"/>
              <a:latin typeface="+mn-ea"/>
            </a:endParaRPr>
          </a:p>
        </p:txBody>
      </p:sp>
      <p:pic>
        <p:nvPicPr>
          <p:cNvPr id="55" name="図 5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flipH="1">
            <a:off x="1626183" y="4838329"/>
            <a:ext cx="1057669" cy="1051579"/>
          </a:xfrm>
          <a:prstGeom prst="rect">
            <a:avLst/>
          </a:prstGeom>
        </p:spPr>
      </p:pic>
      <p:pic>
        <p:nvPicPr>
          <p:cNvPr id="56" name="図 55" descr="男性の顔の絵&#10;&#10;中程度の精度で自動的に生成された説明">
            <a:extLst>
              <a:ext uri="{FF2B5EF4-FFF2-40B4-BE49-F238E27FC236}">
                <a16:creationId xmlns:a16="http://schemas.microsoft.com/office/drawing/2014/main" id="{BF794C43-3EE3-CF40-7DAC-6C2A90B851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8928235" y="4594405"/>
            <a:ext cx="1045973" cy="1409339"/>
          </a:xfrm>
          <a:prstGeom prst="rect">
            <a:avLst/>
          </a:prstGeom>
        </p:spPr>
      </p:pic>
      <p:pic>
        <p:nvPicPr>
          <p:cNvPr id="57" name="図 5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865986" y="4666973"/>
            <a:ext cx="1161967" cy="1399401"/>
          </a:xfrm>
          <a:prstGeom prst="rect">
            <a:avLst/>
          </a:prstGeom>
        </p:spPr>
      </p:pic>
      <p:sp>
        <p:nvSpPr>
          <p:cNvPr id="58" name="正方形/長方形 57">
            <a:extLst>
              <a:ext uri="{FF2B5EF4-FFF2-40B4-BE49-F238E27FC236}">
                <a16:creationId xmlns:a16="http://schemas.microsoft.com/office/drawing/2014/main" id="{4DEAC231-57F6-16B6-564A-9587520F2AD2}"/>
              </a:ext>
            </a:extLst>
          </p:cNvPr>
          <p:cNvSpPr/>
          <p:nvPr/>
        </p:nvSpPr>
        <p:spPr>
          <a:xfrm>
            <a:off x="499540" y="5028684"/>
            <a:ext cx="1288422" cy="461665"/>
          </a:xfrm>
          <a:prstGeom prst="rect">
            <a:avLst/>
          </a:prstGeom>
          <a:noFill/>
        </p:spPr>
        <p:txBody>
          <a:bodyPr wrap="square" lIns="91440" tIns="45720" rIns="91440" bIns="45720">
            <a:spAutoFit/>
          </a:bodyPr>
          <a:lstStyle/>
          <a:p>
            <a:pPr algn="ctr"/>
            <a:r>
              <a:rPr lang="ja-JP" altLang="en-US" sz="1200" dirty="0">
                <a:ln w="0"/>
                <a:latin typeface="+mn-ea"/>
              </a:rPr>
              <a:t>まだ買うって</a:t>
            </a:r>
            <a:endParaRPr lang="en-US" altLang="ja-JP" sz="1200" dirty="0">
              <a:ln w="0"/>
              <a:latin typeface="+mn-ea"/>
            </a:endParaRPr>
          </a:p>
          <a:p>
            <a:pPr algn="ctr"/>
            <a:r>
              <a:rPr lang="ja-JP" altLang="en-US" sz="1200" dirty="0">
                <a:ln w="0"/>
                <a:latin typeface="+mn-ea"/>
              </a:rPr>
              <a:t>言ってないよ</a:t>
            </a:r>
            <a:endParaRPr lang="en-US" altLang="ja-JP" sz="1200" dirty="0">
              <a:ln w="0"/>
              <a:latin typeface="+mn-ea"/>
            </a:endParaRPr>
          </a:p>
        </p:txBody>
      </p:sp>
      <p:sp>
        <p:nvSpPr>
          <p:cNvPr id="32" name="角丸四角形吹き出し 31"/>
          <p:cNvSpPr/>
          <p:nvPr/>
        </p:nvSpPr>
        <p:spPr>
          <a:xfrm>
            <a:off x="6996281" y="4753443"/>
            <a:ext cx="1840223" cy="1067644"/>
          </a:xfrm>
          <a:prstGeom prst="wedgeRoundRectCallout">
            <a:avLst>
              <a:gd name="adj1" fmla="val 73405"/>
              <a:gd name="adj2" fmla="val -5956"/>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マンション投資する</a:t>
            </a:r>
            <a:r>
              <a:rPr kumimoji="1" lang="ja-JP" altLang="en-US" sz="1200" dirty="0" err="1">
                <a:solidFill>
                  <a:schemeClr val="tx1"/>
                </a:solidFill>
                <a:latin typeface="+mn-ea"/>
              </a:rPr>
              <a:t>っつ</a:t>
            </a:r>
            <a:r>
              <a:rPr kumimoji="1" lang="ja-JP" altLang="en-US" sz="1200" dirty="0">
                <a:solidFill>
                  <a:schemeClr val="tx1"/>
                </a:solidFill>
                <a:latin typeface="+mn-ea"/>
              </a:rPr>
              <a:t>ーからわざわざ説明に来たんや</a:t>
            </a:r>
            <a:r>
              <a:rPr kumimoji="1" lang="ja-JP" altLang="en-US" sz="1200" dirty="0" err="1">
                <a:solidFill>
                  <a:schemeClr val="tx1"/>
                </a:solidFill>
                <a:latin typeface="+mn-ea"/>
              </a:rPr>
              <a:t>ぞ</a:t>
            </a:r>
            <a:r>
              <a:rPr kumimoji="1" lang="ja-JP" altLang="en-US" sz="1200" dirty="0">
                <a:solidFill>
                  <a:schemeClr val="tx1"/>
                </a:solidFill>
                <a:latin typeface="+mn-ea"/>
              </a:rPr>
              <a:t>？</a:t>
            </a:r>
            <a:endParaRPr kumimoji="1" lang="en-US" altLang="ja-JP" sz="1200" dirty="0">
              <a:solidFill>
                <a:schemeClr val="tx1"/>
              </a:solidFill>
              <a:latin typeface="+mn-ea"/>
            </a:endParaRPr>
          </a:p>
          <a:p>
            <a:r>
              <a:rPr kumimoji="1" lang="ja-JP" altLang="en-US" sz="1200" dirty="0">
                <a:solidFill>
                  <a:schemeClr val="tx1"/>
                </a:solidFill>
                <a:latin typeface="+mn-ea"/>
              </a:rPr>
              <a:t>ここに来るまでの</a:t>
            </a:r>
            <a:endParaRPr kumimoji="1" lang="en-US" altLang="ja-JP" sz="1200" dirty="0">
              <a:solidFill>
                <a:schemeClr val="tx1"/>
              </a:solidFill>
              <a:latin typeface="+mn-ea"/>
            </a:endParaRPr>
          </a:p>
          <a:p>
            <a:r>
              <a:rPr kumimoji="1" lang="ja-JP" altLang="en-US" sz="1200" dirty="0">
                <a:solidFill>
                  <a:schemeClr val="tx1"/>
                </a:solidFill>
                <a:latin typeface="+mn-ea"/>
              </a:rPr>
              <a:t>交通費と人件費を払え</a:t>
            </a:r>
          </a:p>
        </p:txBody>
      </p:sp>
      <p:sp>
        <p:nvSpPr>
          <p:cNvPr id="12" name="四角形: 角を丸くする 11">
            <a:extLst>
              <a:ext uri="{FF2B5EF4-FFF2-40B4-BE49-F238E27FC236}">
                <a16:creationId xmlns:a16="http://schemas.microsoft.com/office/drawing/2014/main" id="{781685AB-C9CC-4349-BABA-2BF4B838CDE1}"/>
              </a:ext>
            </a:extLst>
          </p:cNvPr>
          <p:cNvSpPr/>
          <p:nvPr/>
        </p:nvSpPr>
        <p:spPr>
          <a:xfrm>
            <a:off x="2576397" y="6326663"/>
            <a:ext cx="5652828" cy="1073293"/>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67DE546-3726-19E6-69D4-7C7547C9D74C}"/>
              </a:ext>
            </a:extLst>
          </p:cNvPr>
          <p:cNvSpPr/>
          <p:nvPr/>
        </p:nvSpPr>
        <p:spPr>
          <a:xfrm>
            <a:off x="1886450" y="6364230"/>
            <a:ext cx="1107996" cy="369332"/>
          </a:xfrm>
          <a:prstGeom prst="rect">
            <a:avLst/>
          </a:prstGeom>
          <a:solidFill>
            <a:schemeClr val="bg1"/>
          </a:solidFill>
        </p:spPr>
        <p:txBody>
          <a:bodyPr wrap="none" lIns="91440" tIns="45720" rIns="91440" bIns="45720">
            <a:spAutoFit/>
          </a:bodyPr>
          <a:lstStyle/>
          <a:p>
            <a:pPr algn="ctr"/>
            <a:r>
              <a:rPr lang="ja-JP" altLang="en-US" b="1" cap="none" spc="0" dirty="0">
                <a:ln w="0"/>
                <a:solidFill>
                  <a:schemeClr val="tx1"/>
                </a:solidFill>
                <a:latin typeface="+mn-ea"/>
              </a:rPr>
              <a:t>行使期間</a:t>
            </a:r>
          </a:p>
        </p:txBody>
      </p:sp>
    </p:spTree>
    <p:extLst>
      <p:ext uri="{BB962C8B-B14F-4D97-AF65-F5344CB8AC3E}">
        <p14:creationId xmlns:p14="http://schemas.microsoft.com/office/powerpoint/2010/main" val="17684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rot="5128762">
            <a:off x="107041" y="3052294"/>
            <a:ext cx="3852560" cy="3226847"/>
          </a:xfrm>
          <a:prstGeom prst="cloud">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雲 16"/>
          <p:cNvSpPr/>
          <p:nvPr/>
        </p:nvSpPr>
        <p:spPr>
          <a:xfrm rot="5992012">
            <a:off x="3720499" y="3548194"/>
            <a:ext cx="3794255" cy="3657998"/>
          </a:xfrm>
          <a:prstGeom prst="cloud">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雲 15"/>
          <p:cNvSpPr/>
          <p:nvPr/>
        </p:nvSpPr>
        <p:spPr>
          <a:xfrm rot="7214240">
            <a:off x="7057903" y="2305630"/>
            <a:ext cx="3252833" cy="3098709"/>
          </a:xfrm>
          <a:prstGeom prst="cloud">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1BA6CD2-3841-5D0D-6B6C-EDBECF13782F}"/>
              </a:ext>
            </a:extLst>
          </p:cNvPr>
          <p:cNvSpPr>
            <a:spLocks noGrp="1"/>
          </p:cNvSpPr>
          <p:nvPr>
            <p:ph type="title"/>
          </p:nvPr>
        </p:nvSpPr>
        <p:spPr/>
        <p:txBody>
          <a:bodyPr>
            <a:normAutofit/>
          </a:bodyPr>
          <a:lstStyle/>
          <a:p>
            <a:r>
              <a:rPr kumimoji="1" lang="ja-JP" altLang="en-US" sz="3100" dirty="0"/>
              <a:t>契約とは</a:t>
            </a:r>
          </a:p>
        </p:txBody>
      </p:sp>
      <p:pic>
        <p:nvPicPr>
          <p:cNvPr id="3" name="図 2"/>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170" r="96784"/>
                    </a14:imgEffect>
                  </a14:imgLayer>
                </a14:imgProps>
              </a:ext>
              <a:ext uri="{28A0092B-C50C-407E-A947-70E740481C1C}">
                <a14:useLocalDpi xmlns:a14="http://schemas.microsoft.com/office/drawing/2010/main"/>
              </a:ext>
            </a:extLst>
          </a:blip>
          <a:stretch>
            <a:fillRect/>
          </a:stretch>
        </p:blipFill>
        <p:spPr>
          <a:xfrm>
            <a:off x="7680628" y="3589460"/>
            <a:ext cx="2341127" cy="2431557"/>
          </a:xfrm>
          <a:prstGeom prst="rect">
            <a:avLst/>
          </a:prstGeom>
        </p:spPr>
      </p:pic>
      <p:sp>
        <p:nvSpPr>
          <p:cNvPr id="4" name="正方形/長方形 3"/>
          <p:cNvSpPr/>
          <p:nvPr/>
        </p:nvSpPr>
        <p:spPr>
          <a:xfrm>
            <a:off x="7440046" y="2461263"/>
            <a:ext cx="2698176" cy="954107"/>
          </a:xfrm>
          <a:prstGeom prst="rect">
            <a:avLst/>
          </a:prstGeom>
          <a:noFill/>
        </p:spPr>
        <p:txBody>
          <a:bodyPr wrap="none" lIns="91440" tIns="45720" rIns="91440" bIns="45720">
            <a:spAutoFit/>
          </a:bodyPr>
          <a:lstStyle/>
          <a:p>
            <a:pPr algn="ctr"/>
            <a:r>
              <a:rPr lang="ja-JP" altLang="en-US" sz="2800" dirty="0">
                <a:ln w="0"/>
                <a:latin typeface="+mn-ea"/>
              </a:rPr>
              <a:t>年俸１０億円で</a:t>
            </a:r>
            <a:endParaRPr lang="en-US" altLang="ja-JP" sz="2800" dirty="0">
              <a:ln w="0"/>
              <a:latin typeface="+mn-ea"/>
            </a:endParaRPr>
          </a:p>
          <a:p>
            <a:pPr algn="ctr"/>
            <a:r>
              <a:rPr lang="ja-JP" altLang="en-US" sz="2800" dirty="0">
                <a:ln w="0"/>
                <a:latin typeface="+mn-ea"/>
              </a:rPr>
              <a:t>某球団に入団！</a:t>
            </a:r>
            <a:endParaRPr lang="en-US" altLang="ja-JP" sz="2800" dirty="0">
              <a:ln w="0"/>
              <a:latin typeface="+mn-ea"/>
            </a:endParaRPr>
          </a:p>
        </p:txBody>
      </p:sp>
      <p:sp>
        <p:nvSpPr>
          <p:cNvPr id="7" name="正方形/長方形 6"/>
          <p:cNvSpPr/>
          <p:nvPr/>
        </p:nvSpPr>
        <p:spPr>
          <a:xfrm>
            <a:off x="138895" y="3228163"/>
            <a:ext cx="4530841" cy="954107"/>
          </a:xfrm>
          <a:prstGeom prst="rect">
            <a:avLst/>
          </a:prstGeom>
          <a:noFill/>
        </p:spPr>
        <p:txBody>
          <a:bodyPr wrap="square" lIns="91440" tIns="45720" rIns="91440" bIns="45720">
            <a:spAutoFit/>
          </a:bodyPr>
          <a:lstStyle/>
          <a:p>
            <a:pPr algn="ctr"/>
            <a:r>
              <a:rPr lang="ja-JP" altLang="en-US" sz="2800" cap="none" spc="0" dirty="0">
                <a:ln w="0"/>
                <a:solidFill>
                  <a:schemeClr val="tx1"/>
                </a:solidFill>
                <a:latin typeface="+mn-ea"/>
              </a:rPr>
              <a:t>キャリアのショップで</a:t>
            </a:r>
            <a:endParaRPr lang="en-US" altLang="ja-JP" sz="2800" cap="none" spc="0" dirty="0">
              <a:ln w="0"/>
              <a:solidFill>
                <a:schemeClr val="tx1"/>
              </a:solidFill>
              <a:latin typeface="+mn-ea"/>
            </a:endParaRPr>
          </a:p>
          <a:p>
            <a:pPr algn="ctr"/>
            <a:r>
              <a:rPr lang="ja-JP" altLang="en-US" sz="2800" cap="none" spc="0" dirty="0">
                <a:ln w="0"/>
                <a:solidFill>
                  <a:schemeClr val="tx1"/>
                </a:solidFill>
                <a:latin typeface="+mn-ea"/>
              </a:rPr>
              <a:t>スマホを買う</a:t>
            </a:r>
            <a:r>
              <a:rPr lang="ja-JP" altLang="en-US" sz="2800" dirty="0">
                <a:ln w="0"/>
                <a:latin typeface="+mn-ea"/>
              </a:rPr>
              <a:t>！</a:t>
            </a:r>
            <a:endParaRPr lang="ja-JP" altLang="en-US" sz="2800" cap="none" spc="0" dirty="0">
              <a:ln w="0"/>
              <a:solidFill>
                <a:schemeClr val="tx1"/>
              </a:solidFill>
              <a:latin typeface="+mn-ea"/>
            </a:endParaRPr>
          </a:p>
        </p:txBody>
      </p:sp>
      <p:pic>
        <p:nvPicPr>
          <p:cNvPr id="14" name="図 13"/>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0549" b="100000" l="0" r="100000">
                        <a14:foregroundMark x1="27136" y1="47679" x2="30653" y2="46835"/>
                        <a14:foregroundMark x1="16834" y1="77637" x2="23618" y2="80169"/>
                        <a14:foregroundMark x1="41457" y1="89873" x2="46231" y2="85232"/>
                        <a14:foregroundMark x1="42462" y1="82278" x2="50000" y2="72996"/>
                        <a14:foregroundMark x1="67337" y1="69620" x2="72864" y2="81857"/>
                        <a14:foregroundMark x1="76131" y1="95781" x2="82161" y2="89873"/>
                      </a14:backgroundRemoval>
                    </a14:imgEffect>
                  </a14:imgLayer>
                </a14:imgProps>
              </a:ext>
              <a:ext uri="{28A0092B-C50C-407E-A947-70E740481C1C}">
                <a14:useLocalDpi xmlns:a14="http://schemas.microsoft.com/office/drawing/2010/main"/>
              </a:ext>
            </a:extLst>
          </a:blip>
          <a:srcRect/>
          <a:stretch/>
        </p:blipFill>
        <p:spPr>
          <a:xfrm>
            <a:off x="316452" y="4135777"/>
            <a:ext cx="3400546" cy="2020566"/>
          </a:xfrm>
          <a:prstGeom prst="rect">
            <a:avLst/>
          </a:prstGeom>
        </p:spPr>
      </p:pic>
      <p:sp>
        <p:nvSpPr>
          <p:cNvPr id="11" name="正方形/長方形 10"/>
          <p:cNvSpPr/>
          <p:nvPr/>
        </p:nvSpPr>
        <p:spPr>
          <a:xfrm>
            <a:off x="358823" y="2165597"/>
            <a:ext cx="5570756" cy="523220"/>
          </a:xfrm>
          <a:prstGeom prst="rect">
            <a:avLst/>
          </a:prstGeom>
        </p:spPr>
        <p:txBody>
          <a:bodyPr wrap="none">
            <a:spAutoFit/>
          </a:bodyPr>
          <a:lstStyle/>
          <a:p>
            <a:r>
              <a:rPr kumimoji="1" lang="ja-JP" altLang="en-US" sz="2800" b="1" dirty="0"/>
              <a:t>「契約」って、どんなイメージ？</a:t>
            </a:r>
            <a:endParaRPr lang="ja-JP" altLang="en-US" sz="2800" b="1" dirty="0"/>
          </a:p>
        </p:txBody>
      </p:sp>
      <p:grpSp>
        <p:nvGrpSpPr>
          <p:cNvPr id="12" name="グループ化 11">
            <a:extLst>
              <a:ext uri="{FF2B5EF4-FFF2-40B4-BE49-F238E27FC236}">
                <a16:creationId xmlns:a16="http://schemas.microsoft.com/office/drawing/2014/main" id="{13DAED64-2DDB-4472-AAB5-7347E842E7C2}"/>
              </a:ext>
            </a:extLst>
          </p:cNvPr>
          <p:cNvGrpSpPr/>
          <p:nvPr/>
        </p:nvGrpSpPr>
        <p:grpSpPr>
          <a:xfrm>
            <a:off x="3788509" y="3764973"/>
            <a:ext cx="4506439" cy="3533440"/>
            <a:chOff x="3721520" y="3067852"/>
            <a:chExt cx="5221115" cy="4198892"/>
          </a:xfrm>
        </p:grpSpPr>
        <p:sp>
          <p:nvSpPr>
            <p:cNvPr id="13" name="正方形/長方形 12">
              <a:extLst>
                <a:ext uri="{FF2B5EF4-FFF2-40B4-BE49-F238E27FC236}">
                  <a16:creationId xmlns:a16="http://schemas.microsoft.com/office/drawing/2014/main" id="{633A12A6-83D2-4EFF-9FBA-19ECDED98E97}"/>
                </a:ext>
              </a:extLst>
            </p:cNvPr>
            <p:cNvSpPr/>
            <p:nvPr/>
          </p:nvSpPr>
          <p:spPr>
            <a:xfrm>
              <a:off x="5400540" y="6132950"/>
              <a:ext cx="3542095" cy="1133794"/>
            </a:xfrm>
            <a:prstGeom prst="rect">
              <a:avLst/>
            </a:prstGeom>
            <a:noFill/>
          </p:spPr>
          <p:txBody>
            <a:bodyPr wrap="none" lIns="91440" tIns="45720" rIns="91440" bIns="45720">
              <a:spAutoFit/>
            </a:bodyPr>
            <a:lstStyle/>
            <a:p>
              <a:pPr algn="ctr"/>
              <a:r>
                <a:rPr lang="ja-JP" altLang="en-US" sz="2800" dirty="0">
                  <a:ln w="0"/>
                  <a:latin typeface="+mn-ea"/>
                </a:rPr>
                <a:t>大きくて</a:t>
              </a:r>
              <a:endParaRPr lang="en-US" altLang="ja-JP" sz="2800" dirty="0">
                <a:ln w="0"/>
                <a:latin typeface="+mn-ea"/>
              </a:endParaRPr>
            </a:p>
            <a:p>
              <a:pPr algn="ctr"/>
              <a:r>
                <a:rPr lang="ja-JP" altLang="en-US" sz="2800" dirty="0">
                  <a:ln w="0"/>
                  <a:latin typeface="+mn-ea"/>
                </a:rPr>
                <a:t>高額な物を買う</a:t>
              </a:r>
              <a:r>
                <a:rPr lang="ja-JP" altLang="en-US" sz="2800" b="0" cap="none" spc="0" dirty="0">
                  <a:ln w="0"/>
                  <a:solidFill>
                    <a:schemeClr val="tx1"/>
                  </a:solidFill>
                  <a:latin typeface="+mn-ea"/>
                </a:rPr>
                <a:t>！</a:t>
              </a:r>
            </a:p>
          </p:txBody>
        </p:sp>
        <p:pic>
          <p:nvPicPr>
            <p:cNvPr id="15" name="図 14">
              <a:extLst>
                <a:ext uri="{FF2B5EF4-FFF2-40B4-BE49-F238E27FC236}">
                  <a16:creationId xmlns:a16="http://schemas.microsoft.com/office/drawing/2014/main" id="{8102C53D-2B0E-4614-9CBF-978E400B7F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5401" y="3067852"/>
              <a:ext cx="3244352" cy="3244351"/>
            </a:xfrm>
            <a:prstGeom prst="rect">
              <a:avLst/>
            </a:prstGeom>
          </p:spPr>
        </p:pic>
        <p:sp>
          <p:nvSpPr>
            <p:cNvPr id="19" name="メモ 7">
              <a:extLst>
                <a:ext uri="{FF2B5EF4-FFF2-40B4-BE49-F238E27FC236}">
                  <a16:creationId xmlns:a16="http://schemas.microsoft.com/office/drawing/2014/main" id="{F77A7115-C063-41FF-94D3-0A38556489FC}"/>
                </a:ext>
              </a:extLst>
            </p:cNvPr>
            <p:cNvSpPr/>
            <p:nvPr/>
          </p:nvSpPr>
          <p:spPr>
            <a:xfrm rot="1342174">
              <a:off x="3721520" y="5244192"/>
              <a:ext cx="1449821" cy="1888715"/>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0" name="正方形/長方形 19">
              <a:extLst>
                <a:ext uri="{FF2B5EF4-FFF2-40B4-BE49-F238E27FC236}">
                  <a16:creationId xmlns:a16="http://schemas.microsoft.com/office/drawing/2014/main" id="{CD96EE00-6EFA-43C4-BFDA-DB99B0FD748C}"/>
                </a:ext>
              </a:extLst>
            </p:cNvPr>
            <p:cNvSpPr/>
            <p:nvPr/>
          </p:nvSpPr>
          <p:spPr>
            <a:xfrm rot="1193898">
              <a:off x="3937348" y="5317697"/>
              <a:ext cx="1462006" cy="621758"/>
            </a:xfrm>
            <a:prstGeom prst="rect">
              <a:avLst/>
            </a:prstGeom>
            <a:noFill/>
          </p:spPr>
          <p:txBody>
            <a:bodyPr wrap="none" lIns="91440" tIns="45720" rIns="91440" bIns="45720">
              <a:spAutoFit/>
            </a:bodyPr>
            <a:lstStyle/>
            <a:p>
              <a:pPr algn="ctr"/>
              <a:r>
                <a:rPr lang="ja-JP" altLang="en-US" sz="2800" b="0" cap="none" spc="0" dirty="0">
                  <a:ln w="0"/>
                  <a:solidFill>
                    <a:schemeClr val="tx1"/>
                  </a:solidFill>
                  <a:latin typeface="+mn-ea"/>
                </a:rPr>
                <a:t>契約書</a:t>
              </a:r>
            </a:p>
          </p:txBody>
        </p:sp>
        <p:sp>
          <p:nvSpPr>
            <p:cNvPr id="21" name="円柱 20">
              <a:extLst>
                <a:ext uri="{FF2B5EF4-FFF2-40B4-BE49-F238E27FC236}">
                  <a16:creationId xmlns:a16="http://schemas.microsoft.com/office/drawing/2014/main" id="{D60B6B38-8AF8-4814-93C0-C56B6284E319}"/>
                </a:ext>
              </a:extLst>
            </p:cNvPr>
            <p:cNvSpPr/>
            <p:nvPr/>
          </p:nvSpPr>
          <p:spPr>
            <a:xfrm rot="19331209">
              <a:off x="4119381" y="6182266"/>
              <a:ext cx="197329" cy="661125"/>
            </a:xfrm>
            <a:prstGeom prst="can">
              <a:avLst/>
            </a:prstGeom>
            <a:solidFill>
              <a:schemeClr val="accent5">
                <a:lumMod val="20000"/>
                <a:lumOff val="80000"/>
              </a:schemeClr>
            </a:solidFill>
            <a:ln w="635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ドーナツ 11">
              <a:extLst>
                <a:ext uri="{FF2B5EF4-FFF2-40B4-BE49-F238E27FC236}">
                  <a16:creationId xmlns:a16="http://schemas.microsoft.com/office/drawing/2014/main" id="{016678F2-A113-4665-9823-B2CBF49F908F}"/>
                </a:ext>
              </a:extLst>
            </p:cNvPr>
            <p:cNvSpPr/>
            <p:nvPr/>
          </p:nvSpPr>
          <p:spPr>
            <a:xfrm>
              <a:off x="4394292" y="6754708"/>
              <a:ext cx="215808" cy="230292"/>
            </a:xfrm>
            <a:prstGeom prst="donut">
              <a:avLst>
                <a:gd name="adj" fmla="val 454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23" name="正方形/長方形 22">
              <a:extLst>
                <a:ext uri="{FF2B5EF4-FFF2-40B4-BE49-F238E27FC236}">
                  <a16:creationId xmlns:a16="http://schemas.microsoft.com/office/drawing/2014/main" id="{9DC29CC0-58C2-47FB-9E93-EB8EA23AB0D5}"/>
                </a:ext>
              </a:extLst>
            </p:cNvPr>
            <p:cNvSpPr/>
            <p:nvPr/>
          </p:nvSpPr>
          <p:spPr>
            <a:xfrm rot="1164583">
              <a:off x="4308076" y="6705271"/>
              <a:ext cx="392245" cy="329166"/>
            </a:xfrm>
            <a:prstGeom prst="rect">
              <a:avLst/>
            </a:prstGeom>
            <a:noFill/>
          </p:spPr>
          <p:txBody>
            <a:bodyPr wrap="none" lIns="91440" tIns="45720" rIns="91440" bIns="45720">
              <a:spAutoFit/>
            </a:bodyPr>
            <a:lstStyle/>
            <a:p>
              <a:pPr algn="ctr"/>
              <a:r>
                <a:rPr lang="ja-JP" altLang="en-US" sz="600" b="0" cap="none" spc="0" dirty="0">
                  <a:ln w="0">
                    <a:noFill/>
                  </a:ln>
                  <a:solidFill>
                    <a:srgbClr val="FF0000"/>
                  </a:solidFill>
                  <a:latin typeface="+mn-ea"/>
                </a:rPr>
                <a:t>ハン</a:t>
              </a:r>
              <a:endParaRPr lang="en-US" altLang="ja-JP" sz="600" b="0" cap="none" spc="0" dirty="0">
                <a:ln w="0">
                  <a:noFill/>
                </a:ln>
                <a:solidFill>
                  <a:srgbClr val="FF0000"/>
                </a:solidFill>
                <a:latin typeface="+mn-ea"/>
              </a:endParaRPr>
            </a:p>
            <a:p>
              <a:pPr algn="ctr"/>
              <a:r>
                <a:rPr lang="ja-JP" altLang="en-US" sz="600" b="0" cap="none" spc="0" dirty="0">
                  <a:ln w="0">
                    <a:noFill/>
                  </a:ln>
                  <a:solidFill>
                    <a:srgbClr val="FF0000"/>
                  </a:solidFill>
                  <a:latin typeface="+mn-ea"/>
                </a:rPr>
                <a:t>コ</a:t>
              </a:r>
            </a:p>
          </p:txBody>
        </p:sp>
      </p:grpSp>
    </p:spTree>
    <p:extLst>
      <p:ext uri="{BB962C8B-B14F-4D97-AF65-F5344CB8AC3E}">
        <p14:creationId xmlns:p14="http://schemas.microsoft.com/office/powerpoint/2010/main" val="262876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3">
            <a:extLst>
              <a:ext uri="{FF2B5EF4-FFF2-40B4-BE49-F238E27FC236}">
                <a16:creationId xmlns:a16="http://schemas.microsoft.com/office/drawing/2014/main" id="{E438CCBF-C169-0F2E-9B8A-42C00E64072E}"/>
              </a:ext>
            </a:extLst>
          </p:cNvPr>
          <p:cNvGraphicFramePr>
            <a:graphicFrameLocks noGrp="1"/>
          </p:cNvGraphicFramePr>
          <p:nvPr>
            <p:extLst>
              <p:ext uri="{D42A27DB-BD31-4B8C-83A1-F6EECF244321}">
                <p14:modId xmlns:p14="http://schemas.microsoft.com/office/powerpoint/2010/main" val="1139323532"/>
              </p:ext>
            </p:extLst>
          </p:nvPr>
        </p:nvGraphicFramePr>
        <p:xfrm>
          <a:off x="514350" y="1486966"/>
          <a:ext cx="9642052" cy="2725428"/>
        </p:xfrm>
        <a:graphic>
          <a:graphicData uri="http://schemas.openxmlformats.org/drawingml/2006/table">
            <a:tbl>
              <a:tblPr firstRow="1" bandRow="1">
                <a:tableStyleId>{5C22544A-7EE6-4342-B048-85BDC9FD1C3A}</a:tableStyleId>
              </a:tblPr>
              <a:tblGrid>
                <a:gridCol w="2535360">
                  <a:extLst>
                    <a:ext uri="{9D8B030D-6E8A-4147-A177-3AD203B41FA5}">
                      <a16:colId xmlns:a16="http://schemas.microsoft.com/office/drawing/2014/main" val="1124994155"/>
                    </a:ext>
                  </a:extLst>
                </a:gridCol>
                <a:gridCol w="7106692">
                  <a:extLst>
                    <a:ext uri="{9D8B030D-6E8A-4147-A177-3AD203B41FA5}">
                      <a16:colId xmlns:a16="http://schemas.microsoft.com/office/drawing/2014/main" val="650553756"/>
                    </a:ext>
                  </a:extLst>
                </a:gridCol>
              </a:tblGrid>
              <a:tr h="256548">
                <a:tc>
                  <a:txBody>
                    <a:bodyPr/>
                    <a:lstStyle/>
                    <a:p>
                      <a:r>
                        <a:rPr kumimoji="1" lang="ja-JP" altLang="en-US" sz="1050" b="0" dirty="0">
                          <a:solidFill>
                            <a:schemeClr val="bg1"/>
                          </a:solidFill>
                          <a:latin typeface="+mn-ea"/>
                          <a:ea typeface="+mn-ea"/>
                        </a:rPr>
                        <a:t>無効にできる不当な契約条項</a:t>
                      </a:r>
                    </a:p>
                  </a:txBody>
                  <a:tcPr/>
                </a:tc>
                <a:tc>
                  <a:txBody>
                    <a:bodyPr/>
                    <a:lstStyle/>
                    <a:p>
                      <a:r>
                        <a:rPr kumimoji="1" lang="ja-JP" altLang="en-US" sz="1050" b="0" dirty="0">
                          <a:latin typeface="+mn-ea"/>
                          <a:ea typeface="+mn-ea"/>
                        </a:rPr>
                        <a:t>内容</a:t>
                      </a:r>
                    </a:p>
                  </a:txBody>
                  <a:tcPr/>
                </a:tc>
                <a:extLst>
                  <a:ext uri="{0D108BD9-81ED-4DB2-BD59-A6C34878D82A}">
                    <a16:rowId xmlns:a16="http://schemas.microsoft.com/office/drawing/2014/main" val="1773840020"/>
                  </a:ext>
                </a:extLst>
              </a:tr>
              <a:tr h="256548">
                <a:tc>
                  <a:txBody>
                    <a:bodyPr/>
                    <a:lstStyle/>
                    <a:p>
                      <a:r>
                        <a:rPr lang="ja-JP" altLang="en-US" sz="1050" dirty="0">
                          <a:solidFill>
                            <a:schemeClr val="tx1"/>
                          </a:solidFill>
                          <a:latin typeface="+mn-ea"/>
                        </a:rPr>
                        <a:t>事業者は責任を負わないとする条項</a:t>
                      </a:r>
                      <a:endParaRPr lang="en-US" altLang="ja-JP" sz="1050" dirty="0">
                        <a:solidFill>
                          <a:schemeClr val="tx1"/>
                        </a:solidFill>
                        <a:latin typeface="+mn-ea"/>
                      </a:endParaRPr>
                    </a:p>
                  </a:txBody>
                  <a:tcPr/>
                </a:tc>
                <a:tc>
                  <a:txBody>
                    <a:bodyPr/>
                    <a:lstStyle/>
                    <a:p>
                      <a:r>
                        <a:rPr kumimoji="1" lang="ja-JP" altLang="en-US" sz="1050" dirty="0">
                          <a:latin typeface="+mn-ea"/>
                          <a:ea typeface="+mn-ea"/>
                        </a:rPr>
                        <a:t>損害賠償責任の全部を免除する条項、事業者の故意又は重過失による場合に損害賠償責任の一部を免除する条項や、事業者が責任の有無や限度を自ら決定する条項</a:t>
                      </a:r>
                    </a:p>
                  </a:txBody>
                  <a:tcPr/>
                </a:tc>
                <a:extLst>
                  <a:ext uri="{0D108BD9-81ED-4DB2-BD59-A6C34878D82A}">
                    <a16:rowId xmlns:a16="http://schemas.microsoft.com/office/drawing/2014/main" val="850775423"/>
                  </a:ext>
                </a:extLst>
              </a:tr>
              <a:tr h="409831">
                <a:tc>
                  <a:txBody>
                    <a:bodyPr/>
                    <a:lstStyle/>
                    <a:p>
                      <a:pPr marL="0" indent="0" defTabSz="914262">
                        <a:buFont typeface="Arial" panose="020B0604020202020204" pitchFamily="34" charset="0"/>
                        <a:buNone/>
                        <a:defRPr/>
                      </a:pPr>
                      <a:r>
                        <a:rPr kumimoji="1" lang="ja-JP" altLang="en-US" sz="1050" dirty="0">
                          <a:solidFill>
                            <a:schemeClr val="tx1"/>
                          </a:solidFill>
                          <a:latin typeface="+mn-ea"/>
                          <a:ea typeface="+mn-ea"/>
                        </a:rPr>
                        <a:t>免責の範囲が不明確な条項</a:t>
                      </a:r>
                      <a:endParaRPr lang="en-US" altLang="ja-JP" sz="1050" dirty="0">
                        <a:solidFill>
                          <a:schemeClr val="tx1"/>
                        </a:solidFill>
                        <a:latin typeface="+mn-ea"/>
                      </a:endParaRP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lang="ja-JP" altLang="en-US" sz="1050" dirty="0">
                          <a:latin typeface="+mn-ea"/>
                        </a:rPr>
                        <a:t>事業者の損害賠償責任の一部を免除する条項で、免責の範囲が不明確なもの</a:t>
                      </a:r>
                      <a:endParaRPr kumimoji="1" lang="ja-JP" altLang="en-US" sz="1050" dirty="0">
                        <a:latin typeface="+mn-ea"/>
                        <a:ea typeface="+mn-ea"/>
                      </a:endParaRPr>
                    </a:p>
                    <a:p>
                      <a:pPr marL="0" marR="0" lvl="0" indent="0" algn="l" defTabSz="503972" rtl="0" eaLnBrk="1" fontAlgn="auto" latinLnBrk="0" hangingPunct="1">
                        <a:lnSpc>
                          <a:spcPct val="100000"/>
                        </a:lnSpc>
                        <a:spcBef>
                          <a:spcPts val="0"/>
                        </a:spcBef>
                        <a:spcAft>
                          <a:spcPts val="0"/>
                        </a:spcAft>
                        <a:buClrTx/>
                        <a:buSzTx/>
                        <a:buFontTx/>
                        <a:buNone/>
                        <a:tabLst/>
                        <a:defRPr/>
                      </a:pPr>
                      <a:r>
                        <a:rPr kumimoji="1" lang="en-US" altLang="ja-JP" sz="1050" dirty="0">
                          <a:latin typeface="+mn-ea"/>
                          <a:ea typeface="+mn-ea"/>
                        </a:rPr>
                        <a:t>※</a:t>
                      </a:r>
                      <a:r>
                        <a:rPr kumimoji="1" lang="ja-JP" altLang="en-US" sz="1050" dirty="0">
                          <a:latin typeface="+mn-ea"/>
                          <a:ea typeface="+mn-ea"/>
                        </a:rPr>
                        <a:t>「軽過失の場合のみ適用」など、適用の範囲を明らかにしていないと無効</a:t>
                      </a:r>
                      <a:endParaRPr lang="en-US" altLang="ja-JP" sz="1050" dirty="0">
                        <a:latin typeface="+mn-ea"/>
                      </a:endParaRPr>
                    </a:p>
                  </a:txBody>
                  <a:tcPr/>
                </a:tc>
                <a:extLst>
                  <a:ext uri="{0D108BD9-81ED-4DB2-BD59-A6C34878D82A}">
                    <a16:rowId xmlns:a16="http://schemas.microsoft.com/office/drawing/2014/main" val="3442314031"/>
                  </a:ext>
                </a:extLst>
              </a:tr>
              <a:tr h="281750">
                <a:tc>
                  <a:txBody>
                    <a:bodyPr/>
                    <a:lstStyle/>
                    <a:p>
                      <a:r>
                        <a:rPr kumimoji="1" lang="ja-JP" altLang="en-US" sz="1050" dirty="0">
                          <a:solidFill>
                            <a:schemeClr val="tx1"/>
                          </a:solidFill>
                          <a:latin typeface="+mn-ea"/>
                          <a:ea typeface="+mn-ea"/>
                        </a:rPr>
                        <a:t>消費者はいかなる理由でもキャンセルできないとする条項</a:t>
                      </a:r>
                    </a:p>
                  </a:txBody>
                  <a:tcPr/>
                </a:tc>
                <a:tc>
                  <a:txBody>
                    <a:bodyPr/>
                    <a:lstStyle/>
                    <a:p>
                      <a:r>
                        <a:rPr kumimoji="1" lang="ja-JP" altLang="en-US" sz="1050" dirty="0">
                          <a:latin typeface="+mn-ea"/>
                          <a:ea typeface="+mn-ea"/>
                        </a:rPr>
                        <a:t>消費者の解除権を放棄させる条項や事業者が消費者の解除権の有無を自ら決定する条項</a:t>
                      </a:r>
                    </a:p>
                  </a:txBody>
                  <a:tcPr/>
                </a:tc>
                <a:extLst>
                  <a:ext uri="{0D108BD9-81ED-4DB2-BD59-A6C34878D82A}">
                    <a16:rowId xmlns:a16="http://schemas.microsoft.com/office/drawing/2014/main" val="854542542"/>
                  </a:ext>
                </a:extLst>
              </a:tr>
              <a:tr h="256548">
                <a:tc>
                  <a:txBody>
                    <a:bodyPr/>
                    <a:lstStyle/>
                    <a:p>
                      <a:r>
                        <a:rPr lang="ja-JP" altLang="en-US" sz="1050" dirty="0">
                          <a:solidFill>
                            <a:schemeClr val="tx1"/>
                          </a:solidFill>
                          <a:latin typeface="+mn-ea"/>
                        </a:rPr>
                        <a:t>成年後見制度を利用すると契約が解除されてしまう条項</a:t>
                      </a:r>
                      <a:endParaRPr kumimoji="1" lang="ja-JP" altLang="en-US" sz="1050" dirty="0">
                        <a:solidFill>
                          <a:schemeClr val="tx1"/>
                        </a:solidFill>
                        <a:latin typeface="+mn-ea"/>
                        <a:ea typeface="+mn-ea"/>
                      </a:endParaRPr>
                    </a:p>
                  </a:txBody>
                  <a:tcPr/>
                </a:tc>
                <a:tc>
                  <a:txBody>
                    <a:bodyPr/>
                    <a:lstStyle/>
                    <a:p>
                      <a:r>
                        <a:rPr kumimoji="1" lang="ja-JP" altLang="en-US" sz="1050" dirty="0">
                          <a:latin typeface="+mn-ea"/>
                          <a:ea typeface="+mn-ea"/>
                        </a:rPr>
                        <a:t>事業者に対し、消費者が後見開始等の審判を受けたことのみを理由とする解除権を付与する条項</a:t>
                      </a:r>
                      <a:endParaRPr kumimoji="1" lang="en-US" altLang="ja-JP" sz="1050" dirty="0">
                        <a:latin typeface="+mn-ea"/>
                        <a:ea typeface="+mn-ea"/>
                      </a:endParaRPr>
                    </a:p>
                  </a:txBody>
                  <a:tcPr/>
                </a:tc>
                <a:extLst>
                  <a:ext uri="{0D108BD9-81ED-4DB2-BD59-A6C34878D82A}">
                    <a16:rowId xmlns:a16="http://schemas.microsoft.com/office/drawing/2014/main" val="843619025"/>
                  </a:ext>
                </a:extLst>
              </a:tr>
              <a:tr h="402876">
                <a:tc>
                  <a:txBody>
                    <a:bodyPr/>
                    <a:lstStyle/>
                    <a:p>
                      <a:r>
                        <a:rPr kumimoji="1" lang="ja-JP" altLang="en-US" sz="1050" dirty="0">
                          <a:solidFill>
                            <a:schemeClr val="tx1"/>
                          </a:solidFill>
                          <a:latin typeface="+mn-ea"/>
                          <a:ea typeface="+mn-ea"/>
                        </a:rPr>
                        <a:t>平均的な損害の額を超えるキャンセル料条項</a:t>
                      </a:r>
                    </a:p>
                  </a:txBody>
                  <a:tcPr/>
                </a:tc>
                <a:tc>
                  <a:txBody>
                    <a:bodyPr/>
                    <a:lstStyle/>
                    <a:p>
                      <a:r>
                        <a:rPr kumimoji="1" lang="ja-JP" altLang="en-US" sz="1050" dirty="0">
                          <a:latin typeface="+mn-ea"/>
                          <a:ea typeface="+mn-ea"/>
                        </a:rPr>
                        <a:t>キャンセル料の内、契約の解除に伴う平均的な損害額を超える部分や、遅延損害金につき年利</a:t>
                      </a:r>
                      <a:r>
                        <a:rPr kumimoji="1" lang="en-US" altLang="ja-JP" sz="1050" dirty="0">
                          <a:latin typeface="+mn-ea"/>
                          <a:ea typeface="+mn-ea"/>
                        </a:rPr>
                        <a:t>14.6</a:t>
                      </a:r>
                      <a:r>
                        <a:rPr kumimoji="1" lang="ja-JP" altLang="en-US" sz="1050" dirty="0">
                          <a:latin typeface="+mn-ea"/>
                          <a:ea typeface="+mn-ea"/>
                        </a:rPr>
                        <a:t>％を超える部分についての条項</a:t>
                      </a:r>
                    </a:p>
                  </a:txBody>
                  <a:tcPr/>
                </a:tc>
                <a:extLst>
                  <a:ext uri="{0D108BD9-81ED-4DB2-BD59-A6C34878D82A}">
                    <a16:rowId xmlns:a16="http://schemas.microsoft.com/office/drawing/2014/main" val="1969399697"/>
                  </a:ext>
                </a:extLst>
              </a:tr>
              <a:tr h="409831">
                <a:tc>
                  <a:txBody>
                    <a:bodyPr/>
                    <a:lstStyle/>
                    <a:p>
                      <a:r>
                        <a:rPr lang="ja-JP" altLang="en-US" sz="1050" dirty="0">
                          <a:solidFill>
                            <a:schemeClr val="tx1"/>
                          </a:solidFill>
                          <a:latin typeface="+mn-ea"/>
                        </a:rPr>
                        <a:t>消費者の利益を一方的に害する条項</a:t>
                      </a:r>
                      <a:endParaRPr kumimoji="1" lang="ja-JP" altLang="en-US" sz="1050" dirty="0">
                        <a:solidFill>
                          <a:schemeClr val="tx1"/>
                        </a:solidFill>
                        <a:latin typeface="+mn-ea"/>
                        <a:ea typeface="+mn-ea"/>
                      </a:endParaRPr>
                    </a:p>
                  </a:txBody>
                  <a:tcPr/>
                </a:tc>
                <a:tc>
                  <a:txBody>
                    <a:bodyPr/>
                    <a:lstStyle/>
                    <a:p>
                      <a:r>
                        <a:rPr kumimoji="1" lang="ja-JP" altLang="en-US" sz="1050" dirty="0">
                          <a:latin typeface="+mn-ea"/>
                          <a:ea typeface="+mn-ea"/>
                        </a:rPr>
                        <a:t>任意規定の適用による場合に比べ、消費者の権利を制限し又は義務を加重する条項であって、信義則に反して消費者の利益を一方的に害するもの</a:t>
                      </a:r>
                    </a:p>
                  </a:txBody>
                  <a:tcPr/>
                </a:tc>
                <a:extLst>
                  <a:ext uri="{0D108BD9-81ED-4DB2-BD59-A6C34878D82A}">
                    <a16:rowId xmlns:a16="http://schemas.microsoft.com/office/drawing/2014/main" val="1553921479"/>
                  </a:ext>
                </a:extLst>
              </a:tr>
            </a:tbl>
          </a:graphicData>
        </a:graphic>
      </p:graphicFrame>
      <p:sp>
        <p:nvSpPr>
          <p:cNvPr id="3" name="正方形/長方形 2"/>
          <p:cNvSpPr/>
          <p:nvPr/>
        </p:nvSpPr>
        <p:spPr>
          <a:xfrm>
            <a:off x="514350" y="1167162"/>
            <a:ext cx="7186583" cy="307777"/>
          </a:xfrm>
          <a:prstGeom prst="rect">
            <a:avLst/>
          </a:prstGeom>
        </p:spPr>
        <p:txBody>
          <a:bodyPr wrap="none">
            <a:spAutoFit/>
          </a:bodyPr>
          <a:lstStyle/>
          <a:p>
            <a:r>
              <a:rPr lang="ja-JP" altLang="en-US" sz="1400" dirty="0"/>
              <a:t>以下の「不当な契約条項」は、契約書に記載されていても無効となることがあります。</a:t>
            </a:r>
          </a:p>
        </p:txBody>
      </p:sp>
      <p:sp>
        <p:nvSpPr>
          <p:cNvPr id="4" name="正方形/長方形 3"/>
          <p:cNvSpPr/>
          <p:nvPr/>
        </p:nvSpPr>
        <p:spPr>
          <a:xfrm>
            <a:off x="234323" y="636535"/>
            <a:ext cx="6647974" cy="523220"/>
          </a:xfrm>
          <a:prstGeom prst="rect">
            <a:avLst/>
          </a:prstGeom>
        </p:spPr>
        <p:txBody>
          <a:bodyPr wrap="none">
            <a:spAutoFit/>
          </a:bodyPr>
          <a:lstStyle/>
          <a:p>
            <a:r>
              <a:rPr lang="en-US" altLang="ja-JP" sz="2800" b="1" dirty="0">
                <a:latin typeface="+mn-ea"/>
              </a:rPr>
              <a:t>【</a:t>
            </a:r>
            <a:r>
              <a:rPr lang="ja-JP" altLang="en-US" sz="2800" b="1" dirty="0">
                <a:latin typeface="+mn-ea"/>
              </a:rPr>
              <a:t>消費者契約法</a:t>
            </a:r>
            <a:r>
              <a:rPr lang="en-US" altLang="ja-JP" sz="2800" b="1" dirty="0">
                <a:latin typeface="+mn-ea"/>
              </a:rPr>
              <a:t>】</a:t>
            </a:r>
            <a:r>
              <a:rPr lang="ja-JP" altLang="en-US" sz="2800" b="1" dirty="0">
                <a:latin typeface="+mn-ea"/>
              </a:rPr>
              <a:t>不当な契約条項の無効</a:t>
            </a:r>
          </a:p>
        </p:txBody>
      </p:sp>
      <p:sp>
        <p:nvSpPr>
          <p:cNvPr id="5" name="角丸四角形 3">
            <a:extLst>
              <a:ext uri="{FF2B5EF4-FFF2-40B4-BE49-F238E27FC236}">
                <a16:creationId xmlns:a16="http://schemas.microsoft.com/office/drawing/2014/main" id="{985368E9-8178-4C0A-ABE6-DDB14B5A40A5}"/>
              </a:ext>
            </a:extLst>
          </p:cNvPr>
          <p:cNvSpPr/>
          <p:nvPr/>
        </p:nvSpPr>
        <p:spPr>
          <a:xfrm>
            <a:off x="514350" y="5132360"/>
            <a:ext cx="4654986" cy="2023721"/>
          </a:xfrm>
          <a:prstGeom prst="roundRect">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 name="正方形/長方形 5">
            <a:extLst>
              <a:ext uri="{FF2B5EF4-FFF2-40B4-BE49-F238E27FC236}">
                <a16:creationId xmlns:a16="http://schemas.microsoft.com/office/drawing/2014/main" id="{802E5A62-1193-41EE-8059-EABC850533D6}"/>
              </a:ext>
            </a:extLst>
          </p:cNvPr>
          <p:cNvSpPr/>
          <p:nvPr/>
        </p:nvSpPr>
        <p:spPr>
          <a:xfrm>
            <a:off x="671340" y="5201419"/>
            <a:ext cx="4234136" cy="369332"/>
          </a:xfrm>
          <a:prstGeom prst="rect">
            <a:avLst/>
          </a:prstGeom>
          <a:noFill/>
        </p:spPr>
        <p:txBody>
          <a:bodyPr wrap="square" lIns="91440" tIns="45720" rIns="91440" bIns="45720">
            <a:spAutoFit/>
          </a:bodyPr>
          <a:lstStyle/>
          <a:p>
            <a:r>
              <a:rPr lang="ja-JP" altLang="en-US" dirty="0">
                <a:latin typeface="+mn-ea"/>
              </a:rPr>
              <a:t>事業者は責任を負わないとする条項</a:t>
            </a:r>
            <a:endParaRPr lang="en-US" altLang="ja-JP" dirty="0">
              <a:latin typeface="+mn-ea"/>
            </a:endParaRPr>
          </a:p>
        </p:txBody>
      </p:sp>
      <mc:AlternateContent xmlns:mc="http://schemas.openxmlformats.org/markup-compatibility/2006" xmlns:p14="http://schemas.microsoft.com/office/powerpoint/2010/main">
        <mc:Choice Requires="p14">
          <p:contentPart p14:bwMode="auto" r:id="rId3">
            <p14:nvContentPartPr>
              <p14:cNvPr id="7" name="インク 6">
                <a:extLst>
                  <a:ext uri="{FF2B5EF4-FFF2-40B4-BE49-F238E27FC236}">
                    <a16:creationId xmlns:a16="http://schemas.microsoft.com/office/drawing/2014/main" id="{F9991C36-5E97-4B3E-81B4-2F50F4B57B03}"/>
                  </a:ext>
                </a:extLst>
              </p14:cNvPr>
              <p14:cNvContentPartPr/>
              <p14:nvPr/>
            </p14:nvContentPartPr>
            <p14:xfrm>
              <a:off x="4761405" y="7063320"/>
              <a:ext cx="6840" cy="5760"/>
            </p14:xfrm>
          </p:contentPart>
        </mc:Choice>
        <mc:Fallback xmlns="">
          <p:pic>
            <p:nvPicPr>
              <p:cNvPr id="7" name="インク 6">
                <a:extLst>
                  <a:ext uri="{FF2B5EF4-FFF2-40B4-BE49-F238E27FC236}">
                    <a16:creationId xmlns:a16="http://schemas.microsoft.com/office/drawing/2014/main" id="{F9991C36-5E97-4B3E-81B4-2F50F4B57B03}"/>
                  </a:ext>
                </a:extLst>
              </p:cNvPr>
              <p:cNvPicPr/>
              <p:nvPr/>
            </p:nvPicPr>
            <p:blipFill>
              <a:blip r:embed="rId4"/>
              <a:stretch>
                <a:fillRect/>
              </a:stretch>
            </p:blipFill>
            <p:spPr>
              <a:xfrm>
                <a:off x="4752405" y="7054320"/>
                <a:ext cx="24480" cy="23400"/>
              </a:xfrm>
              <a:prstGeom prst="rect">
                <a:avLst/>
              </a:prstGeom>
            </p:spPr>
          </p:pic>
        </mc:Fallback>
      </mc:AlternateContent>
      <p:sp>
        <p:nvSpPr>
          <p:cNvPr id="8" name="正方形/長方形 7">
            <a:extLst>
              <a:ext uri="{FF2B5EF4-FFF2-40B4-BE49-F238E27FC236}">
                <a16:creationId xmlns:a16="http://schemas.microsoft.com/office/drawing/2014/main" id="{359EBFCD-264D-44B4-A792-9078FCDCCF6E}"/>
              </a:ext>
            </a:extLst>
          </p:cNvPr>
          <p:cNvSpPr/>
          <p:nvPr/>
        </p:nvSpPr>
        <p:spPr>
          <a:xfrm>
            <a:off x="616393" y="5661586"/>
            <a:ext cx="1466876" cy="1015663"/>
          </a:xfrm>
          <a:prstGeom prst="rect">
            <a:avLst/>
          </a:prstGeom>
          <a:noFill/>
        </p:spPr>
        <p:txBody>
          <a:bodyPr wrap="square" lIns="91440" tIns="45720" rIns="91440" bIns="45720">
            <a:spAutoFit/>
          </a:bodyPr>
          <a:lstStyle/>
          <a:p>
            <a:r>
              <a:rPr lang="ja-JP" altLang="en-US" sz="1200" dirty="0">
                <a:ln w="0"/>
                <a:latin typeface="+mn-ea"/>
              </a:rPr>
              <a:t>ジムのマシーンでケガしたから</a:t>
            </a:r>
            <a:endParaRPr lang="en-US" altLang="ja-JP" sz="1200" dirty="0">
              <a:ln w="0"/>
              <a:latin typeface="+mn-ea"/>
            </a:endParaRPr>
          </a:p>
          <a:p>
            <a:r>
              <a:rPr lang="ja-JP" altLang="en-US" sz="1200" dirty="0">
                <a:ln w="0"/>
                <a:latin typeface="+mn-ea"/>
              </a:rPr>
              <a:t>治療費</a:t>
            </a:r>
            <a:endParaRPr lang="en-US" altLang="ja-JP" sz="1200" dirty="0">
              <a:ln w="0"/>
              <a:latin typeface="+mn-ea"/>
            </a:endParaRPr>
          </a:p>
          <a:p>
            <a:r>
              <a:rPr lang="ja-JP" altLang="en-US" sz="1200" dirty="0">
                <a:ln w="0"/>
                <a:latin typeface="+mn-ea"/>
              </a:rPr>
              <a:t>払って</a:t>
            </a:r>
            <a:endParaRPr lang="en-US" altLang="ja-JP" sz="1200" dirty="0">
              <a:ln w="0"/>
              <a:latin typeface="+mn-ea"/>
            </a:endParaRPr>
          </a:p>
          <a:p>
            <a:r>
              <a:rPr lang="ja-JP" altLang="en-US" sz="1200" dirty="0">
                <a:ln w="0"/>
                <a:latin typeface="+mn-ea"/>
              </a:rPr>
              <a:t>ください！</a:t>
            </a:r>
            <a:endParaRPr lang="en-US" altLang="ja-JP" sz="1200" dirty="0">
              <a:ln w="0"/>
              <a:latin typeface="+mn-ea"/>
            </a:endParaRPr>
          </a:p>
        </p:txBody>
      </p:sp>
      <p:pic>
        <p:nvPicPr>
          <p:cNvPr id="9" name="図 8">
            <a:extLst>
              <a:ext uri="{FF2B5EF4-FFF2-40B4-BE49-F238E27FC236}">
                <a16:creationId xmlns:a16="http://schemas.microsoft.com/office/drawing/2014/main" id="{0481B395-1D3A-422B-8DA6-31BDD82204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658780" y="5608638"/>
            <a:ext cx="1703161" cy="1525935"/>
          </a:xfrm>
          <a:prstGeom prst="rect">
            <a:avLst/>
          </a:prstGeom>
        </p:spPr>
      </p:pic>
      <p:sp>
        <p:nvSpPr>
          <p:cNvPr id="10" name="正方形/長方形 9">
            <a:extLst>
              <a:ext uri="{FF2B5EF4-FFF2-40B4-BE49-F238E27FC236}">
                <a16:creationId xmlns:a16="http://schemas.microsoft.com/office/drawing/2014/main" id="{797496C3-C877-425E-A785-636907076B6E}"/>
              </a:ext>
            </a:extLst>
          </p:cNvPr>
          <p:cNvSpPr/>
          <p:nvPr/>
        </p:nvSpPr>
        <p:spPr>
          <a:xfrm rot="20986218">
            <a:off x="2645902" y="6413838"/>
            <a:ext cx="1360481" cy="400110"/>
          </a:xfrm>
          <a:prstGeom prst="rect">
            <a:avLst/>
          </a:prstGeom>
          <a:noFill/>
        </p:spPr>
        <p:txBody>
          <a:bodyPr wrap="square" lIns="91440" tIns="45720" rIns="91440" bIns="45720">
            <a:spAutoFit/>
          </a:bodyPr>
          <a:lstStyle/>
          <a:p>
            <a:r>
              <a:rPr lang="ja-JP" altLang="en-US" sz="1000" dirty="0">
                <a:ln w="0"/>
                <a:latin typeface="+mn-ea"/>
              </a:rPr>
              <a:t>ほらぁ、契約書に</a:t>
            </a:r>
            <a:endParaRPr lang="en-US" altLang="ja-JP" sz="1000" dirty="0">
              <a:ln w="0"/>
              <a:latin typeface="+mn-ea"/>
            </a:endParaRPr>
          </a:p>
          <a:p>
            <a:r>
              <a:rPr lang="ja-JP" altLang="en-US" sz="1000" dirty="0">
                <a:ln w="0"/>
                <a:latin typeface="+mn-ea"/>
              </a:rPr>
              <a:t>書いてあるでしょ？</a:t>
            </a:r>
            <a:endParaRPr lang="en-US" altLang="ja-JP" sz="1000" dirty="0">
              <a:ln w="0"/>
              <a:latin typeface="+mn-ea"/>
            </a:endParaRPr>
          </a:p>
        </p:txBody>
      </p:sp>
      <p:sp>
        <p:nvSpPr>
          <p:cNvPr id="11" name="角丸四角形吹き出し 26">
            <a:extLst>
              <a:ext uri="{FF2B5EF4-FFF2-40B4-BE49-F238E27FC236}">
                <a16:creationId xmlns:a16="http://schemas.microsoft.com/office/drawing/2014/main" id="{20241446-10C9-4EE3-9787-A3FC3F5B7125}"/>
              </a:ext>
            </a:extLst>
          </p:cNvPr>
          <p:cNvSpPr/>
          <p:nvPr/>
        </p:nvSpPr>
        <p:spPr>
          <a:xfrm>
            <a:off x="2588716" y="5729233"/>
            <a:ext cx="1429101" cy="547627"/>
          </a:xfrm>
          <a:prstGeom prst="wedgeRoundRectCallout">
            <a:avLst>
              <a:gd name="adj1" fmla="val 65243"/>
              <a:gd name="adj2" fmla="val 50975"/>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当社は一切責任を負いません</a:t>
            </a:r>
          </a:p>
        </p:txBody>
      </p:sp>
      <p:pic>
        <p:nvPicPr>
          <p:cNvPr id="12" name="図 11">
            <a:extLst>
              <a:ext uri="{FF2B5EF4-FFF2-40B4-BE49-F238E27FC236}">
                <a16:creationId xmlns:a16="http://schemas.microsoft.com/office/drawing/2014/main" id="{C4DD2B52-30E4-4A25-AD2B-872C256D25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39611">
            <a:off x="1394315" y="5937004"/>
            <a:ext cx="1262267" cy="1262267"/>
          </a:xfrm>
          <a:prstGeom prst="rect">
            <a:avLst/>
          </a:prstGeom>
        </p:spPr>
      </p:pic>
      <p:sp>
        <p:nvSpPr>
          <p:cNvPr id="13" name="角丸四角形 11">
            <a:extLst>
              <a:ext uri="{FF2B5EF4-FFF2-40B4-BE49-F238E27FC236}">
                <a16:creationId xmlns:a16="http://schemas.microsoft.com/office/drawing/2014/main" id="{87B80383-741D-4B2F-8D87-3F797FF4F0C8}"/>
              </a:ext>
            </a:extLst>
          </p:cNvPr>
          <p:cNvSpPr/>
          <p:nvPr/>
        </p:nvSpPr>
        <p:spPr>
          <a:xfrm>
            <a:off x="5306232" y="5132361"/>
            <a:ext cx="4850170" cy="2023720"/>
          </a:xfrm>
          <a:prstGeom prst="roundRect">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4" name="正方形/長方形 13">
            <a:extLst>
              <a:ext uri="{FF2B5EF4-FFF2-40B4-BE49-F238E27FC236}">
                <a16:creationId xmlns:a16="http://schemas.microsoft.com/office/drawing/2014/main" id="{78D1BA95-C993-41F6-A4DD-AFC3EC4BF403}"/>
              </a:ext>
            </a:extLst>
          </p:cNvPr>
          <p:cNvSpPr/>
          <p:nvPr/>
        </p:nvSpPr>
        <p:spPr>
          <a:xfrm>
            <a:off x="5345906" y="5207521"/>
            <a:ext cx="4898217" cy="369332"/>
          </a:xfrm>
          <a:prstGeom prst="rect">
            <a:avLst/>
          </a:prstGeom>
          <a:noFill/>
        </p:spPr>
        <p:txBody>
          <a:bodyPr wrap="square" lIns="91440" tIns="45720" rIns="91440" bIns="45720">
            <a:spAutoFit/>
          </a:bodyPr>
          <a:lstStyle/>
          <a:p>
            <a:r>
              <a:rPr kumimoji="1" lang="ja-JP" altLang="en-US" dirty="0">
                <a:latin typeface="+mn-ea"/>
              </a:rPr>
              <a:t>平均的な損害の額を超えるキャンセル料条項</a:t>
            </a:r>
          </a:p>
        </p:txBody>
      </p:sp>
      <p:sp>
        <p:nvSpPr>
          <p:cNvPr id="16" name="正方形/長方形 15">
            <a:extLst>
              <a:ext uri="{FF2B5EF4-FFF2-40B4-BE49-F238E27FC236}">
                <a16:creationId xmlns:a16="http://schemas.microsoft.com/office/drawing/2014/main" id="{AA422BDD-30B6-4144-A09E-E2F58027F56C}"/>
              </a:ext>
            </a:extLst>
          </p:cNvPr>
          <p:cNvSpPr/>
          <p:nvPr/>
        </p:nvSpPr>
        <p:spPr>
          <a:xfrm>
            <a:off x="6334553" y="5692956"/>
            <a:ext cx="1130865" cy="1015663"/>
          </a:xfrm>
          <a:prstGeom prst="rect">
            <a:avLst/>
          </a:prstGeom>
          <a:noFill/>
        </p:spPr>
        <p:txBody>
          <a:bodyPr wrap="square" lIns="91440" tIns="45720" rIns="91440" bIns="45720">
            <a:spAutoFit/>
          </a:bodyPr>
          <a:lstStyle/>
          <a:p>
            <a:r>
              <a:rPr lang="ja-JP" altLang="en-US" sz="1200" dirty="0">
                <a:ln w="0"/>
                <a:latin typeface="+mn-ea"/>
              </a:rPr>
              <a:t>キャンセルするけど、当日</a:t>
            </a:r>
            <a:r>
              <a:rPr lang="en-US" altLang="ja-JP" sz="1200" dirty="0">
                <a:ln w="0"/>
                <a:latin typeface="+mn-ea"/>
              </a:rPr>
              <a:t>1</a:t>
            </a:r>
            <a:r>
              <a:rPr lang="ja-JP" altLang="en-US" sz="1200" dirty="0">
                <a:ln w="0"/>
                <a:latin typeface="+mn-ea"/>
              </a:rPr>
              <a:t>年前なので返金してください</a:t>
            </a:r>
            <a:endParaRPr lang="en-US" altLang="ja-JP" sz="1200" dirty="0">
              <a:ln w="0"/>
              <a:latin typeface="+mn-ea"/>
            </a:endParaRPr>
          </a:p>
        </p:txBody>
      </p:sp>
      <p:pic>
        <p:nvPicPr>
          <p:cNvPr id="17" name="図 16">
            <a:extLst>
              <a:ext uri="{FF2B5EF4-FFF2-40B4-BE49-F238E27FC236}">
                <a16:creationId xmlns:a16="http://schemas.microsoft.com/office/drawing/2014/main" id="{FDB81CB7-996F-4580-87A1-FD6D89A3F3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8605775" y="5652013"/>
            <a:ext cx="1638348" cy="1473963"/>
          </a:xfrm>
          <a:prstGeom prst="rect">
            <a:avLst/>
          </a:prstGeom>
        </p:spPr>
      </p:pic>
      <p:pic>
        <p:nvPicPr>
          <p:cNvPr id="18" name="図 17">
            <a:extLst>
              <a:ext uri="{FF2B5EF4-FFF2-40B4-BE49-F238E27FC236}">
                <a16:creationId xmlns:a16="http://schemas.microsoft.com/office/drawing/2014/main" id="{0EBCE116-FCF9-4412-BAE7-F6DC005F81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150771" y="5868916"/>
            <a:ext cx="1525798" cy="1125178"/>
          </a:xfrm>
          <a:prstGeom prst="rect">
            <a:avLst/>
          </a:prstGeom>
        </p:spPr>
      </p:pic>
      <p:sp>
        <p:nvSpPr>
          <p:cNvPr id="19" name="正方形/長方形 18">
            <a:extLst>
              <a:ext uri="{FF2B5EF4-FFF2-40B4-BE49-F238E27FC236}">
                <a16:creationId xmlns:a16="http://schemas.microsoft.com/office/drawing/2014/main" id="{2280E7FF-5F13-4D1E-BF38-141BBE8B83B7}"/>
              </a:ext>
            </a:extLst>
          </p:cNvPr>
          <p:cNvSpPr/>
          <p:nvPr/>
        </p:nvSpPr>
        <p:spPr>
          <a:xfrm>
            <a:off x="417169" y="4380775"/>
            <a:ext cx="7929998" cy="769441"/>
          </a:xfrm>
          <a:prstGeom prst="rect">
            <a:avLst/>
          </a:prstGeom>
        </p:spPr>
        <p:txBody>
          <a:bodyPr wrap="square">
            <a:spAutoFit/>
          </a:bodyPr>
          <a:lstStyle/>
          <a:p>
            <a:r>
              <a:rPr lang="ja-JP" altLang="en-US" sz="2000" b="1" dirty="0">
                <a:latin typeface="+mn-ea"/>
              </a:rPr>
              <a:t>確かに、契約書に書いてはあるけれど</a:t>
            </a:r>
            <a:r>
              <a:rPr lang="en-US" altLang="ja-JP" sz="2000" b="1" dirty="0">
                <a:latin typeface="+mn-ea"/>
              </a:rPr>
              <a:t>…</a:t>
            </a:r>
          </a:p>
          <a:p>
            <a:r>
              <a:rPr lang="ja-JP" altLang="en-US" sz="2400" b="1" dirty="0">
                <a:latin typeface="+mn-ea"/>
              </a:rPr>
              <a:t>これらは、無効になる可能性があります</a:t>
            </a:r>
          </a:p>
        </p:txBody>
      </p:sp>
      <p:sp>
        <p:nvSpPr>
          <p:cNvPr id="15" name="角丸四角形吹き出し 30">
            <a:extLst>
              <a:ext uri="{FF2B5EF4-FFF2-40B4-BE49-F238E27FC236}">
                <a16:creationId xmlns:a16="http://schemas.microsoft.com/office/drawing/2014/main" id="{DE6F17B9-AE26-49C1-9E49-BC00018956D2}"/>
              </a:ext>
            </a:extLst>
          </p:cNvPr>
          <p:cNvSpPr/>
          <p:nvPr/>
        </p:nvSpPr>
        <p:spPr>
          <a:xfrm>
            <a:off x="7486103" y="5833586"/>
            <a:ext cx="1477854" cy="843663"/>
          </a:xfrm>
          <a:prstGeom prst="wedgeRoundRectCallout">
            <a:avLst>
              <a:gd name="adj1" fmla="val 61015"/>
              <a:gd name="adj2" fmla="val -1544"/>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いつ申し出ても、</a:t>
            </a:r>
            <a:endParaRPr kumimoji="1" lang="en-US" altLang="ja-JP" sz="1200" dirty="0">
              <a:solidFill>
                <a:schemeClr val="tx1"/>
              </a:solidFill>
              <a:latin typeface="+mn-ea"/>
            </a:endParaRPr>
          </a:p>
          <a:p>
            <a:r>
              <a:rPr kumimoji="1" lang="ja-JP" altLang="en-US" sz="1200" dirty="0">
                <a:solidFill>
                  <a:schemeClr val="tx1"/>
                </a:solidFill>
                <a:latin typeface="+mn-ea"/>
              </a:rPr>
              <a:t>キャンセル料は</a:t>
            </a:r>
            <a:r>
              <a:rPr kumimoji="1" lang="en-US" altLang="ja-JP" sz="1200" dirty="0">
                <a:solidFill>
                  <a:schemeClr val="tx1"/>
                </a:solidFill>
                <a:latin typeface="+mn-ea"/>
              </a:rPr>
              <a:t>100</a:t>
            </a:r>
            <a:r>
              <a:rPr kumimoji="1" lang="ja-JP" altLang="en-US" sz="1200" dirty="0">
                <a:solidFill>
                  <a:schemeClr val="tx1"/>
                </a:solidFill>
                <a:latin typeface="+mn-ea"/>
              </a:rPr>
              <a:t>％ですよ？</a:t>
            </a:r>
          </a:p>
          <a:p>
            <a:r>
              <a:rPr kumimoji="1" lang="ja-JP" altLang="en-US" sz="1200" dirty="0">
                <a:solidFill>
                  <a:schemeClr val="tx1"/>
                </a:solidFill>
                <a:latin typeface="+mn-ea"/>
              </a:rPr>
              <a:t>返金はないです</a:t>
            </a:r>
          </a:p>
        </p:txBody>
      </p:sp>
    </p:spTree>
    <p:extLst>
      <p:ext uri="{BB962C8B-B14F-4D97-AF65-F5344CB8AC3E}">
        <p14:creationId xmlns:p14="http://schemas.microsoft.com/office/powerpoint/2010/main" val="246009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四角形: 角を丸くする 61">
            <a:extLst>
              <a:ext uri="{FF2B5EF4-FFF2-40B4-BE49-F238E27FC236}">
                <a16:creationId xmlns:a16="http://schemas.microsoft.com/office/drawing/2014/main" id="{3C39B40D-59EB-6644-BB1E-1BA6F4438BDE}"/>
              </a:ext>
            </a:extLst>
          </p:cNvPr>
          <p:cNvSpPr/>
          <p:nvPr/>
        </p:nvSpPr>
        <p:spPr>
          <a:xfrm>
            <a:off x="2966790" y="1145640"/>
            <a:ext cx="7239164" cy="2833048"/>
          </a:xfrm>
          <a:prstGeom prst="roundRect">
            <a:avLst>
              <a:gd name="adj" fmla="val 11029"/>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四角形: 角を丸くする 59">
            <a:extLst>
              <a:ext uri="{FF2B5EF4-FFF2-40B4-BE49-F238E27FC236}">
                <a16:creationId xmlns:a16="http://schemas.microsoft.com/office/drawing/2014/main" id="{59CBA8AE-A4E7-5742-C7DF-2451156A3676}"/>
              </a:ext>
            </a:extLst>
          </p:cNvPr>
          <p:cNvSpPr/>
          <p:nvPr/>
        </p:nvSpPr>
        <p:spPr>
          <a:xfrm>
            <a:off x="2947909" y="4131331"/>
            <a:ext cx="7258046" cy="2833048"/>
          </a:xfrm>
          <a:prstGeom prst="roundRect">
            <a:avLst>
              <a:gd name="adj" fmla="val 11462"/>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 name="スマイル 3">
            <a:extLst>
              <a:ext uri="{FF2B5EF4-FFF2-40B4-BE49-F238E27FC236}">
                <a16:creationId xmlns:a16="http://schemas.microsoft.com/office/drawing/2014/main" id="{E3FB3A7F-8DB4-B212-1266-4EEE731E5AEE}"/>
              </a:ext>
            </a:extLst>
          </p:cNvPr>
          <p:cNvSpPr/>
          <p:nvPr/>
        </p:nvSpPr>
        <p:spPr>
          <a:xfrm>
            <a:off x="813452" y="3594565"/>
            <a:ext cx="1002055" cy="833966"/>
          </a:xfrm>
          <a:prstGeom prst="smileyFac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 name="正方形/長方形 1"/>
          <p:cNvSpPr/>
          <p:nvPr/>
        </p:nvSpPr>
        <p:spPr>
          <a:xfrm>
            <a:off x="447863" y="647910"/>
            <a:ext cx="4852610" cy="523220"/>
          </a:xfrm>
          <a:prstGeom prst="rect">
            <a:avLst/>
          </a:prstGeom>
        </p:spPr>
        <p:txBody>
          <a:bodyPr wrap="none">
            <a:spAutoFit/>
          </a:bodyPr>
          <a:lstStyle/>
          <a:p>
            <a:r>
              <a:rPr lang="ja-JP" altLang="en-US" sz="2800" b="1" dirty="0">
                <a:latin typeface="+mn-ea"/>
              </a:rPr>
              <a:t>その他</a:t>
            </a:r>
            <a:r>
              <a:rPr lang="en-US" altLang="ja-JP" sz="2800" b="1" dirty="0">
                <a:latin typeface="+mn-ea"/>
              </a:rPr>
              <a:t>【</a:t>
            </a:r>
            <a:r>
              <a:rPr lang="ja-JP" altLang="en-US" sz="2800" b="1" dirty="0">
                <a:latin typeface="+mn-ea"/>
              </a:rPr>
              <a:t>電子消費者契約法</a:t>
            </a:r>
            <a:r>
              <a:rPr lang="en-US" altLang="ja-JP" sz="2800" b="1" dirty="0">
                <a:latin typeface="+mn-ea"/>
              </a:rPr>
              <a:t>】</a:t>
            </a:r>
            <a:endParaRPr lang="ja-JP" altLang="en-US" sz="2800" b="1" dirty="0">
              <a:latin typeface="+mn-ea"/>
            </a:endParaRPr>
          </a:p>
        </p:txBody>
      </p:sp>
      <p:sp>
        <p:nvSpPr>
          <p:cNvPr id="5" name="思考の吹き出し: 雲形 4">
            <a:extLst>
              <a:ext uri="{FF2B5EF4-FFF2-40B4-BE49-F238E27FC236}">
                <a16:creationId xmlns:a16="http://schemas.microsoft.com/office/drawing/2014/main" id="{9BB0BB55-45CD-07F1-03EC-E73734713C4B}"/>
              </a:ext>
            </a:extLst>
          </p:cNvPr>
          <p:cNvSpPr/>
          <p:nvPr/>
        </p:nvSpPr>
        <p:spPr>
          <a:xfrm>
            <a:off x="331868" y="1343891"/>
            <a:ext cx="2447096" cy="1878823"/>
          </a:xfrm>
          <a:prstGeom prst="cloudCallout">
            <a:avLst>
              <a:gd name="adj1" fmla="val -429"/>
              <a:gd name="adj2" fmla="val 74375"/>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0" name="矢印: 上 9">
            <a:extLst>
              <a:ext uri="{FF2B5EF4-FFF2-40B4-BE49-F238E27FC236}">
                <a16:creationId xmlns:a16="http://schemas.microsoft.com/office/drawing/2014/main" id="{1A99F6CE-A2AA-794B-5253-546ACB46F60D}"/>
              </a:ext>
            </a:extLst>
          </p:cNvPr>
          <p:cNvSpPr/>
          <p:nvPr/>
        </p:nvSpPr>
        <p:spPr>
          <a:xfrm rot="5400000">
            <a:off x="6972139" y="1362606"/>
            <a:ext cx="309296" cy="2408778"/>
          </a:xfrm>
          <a:prstGeom prst="upArrow">
            <a:avLst>
              <a:gd name="adj1" fmla="val 50000"/>
              <a:gd name="adj2" fmla="val 761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47" name="グループ化 46"/>
          <p:cNvGrpSpPr/>
          <p:nvPr/>
        </p:nvGrpSpPr>
        <p:grpSpPr>
          <a:xfrm>
            <a:off x="4174626" y="1311841"/>
            <a:ext cx="1714438" cy="2481939"/>
            <a:chOff x="4344892" y="1261386"/>
            <a:chExt cx="1989608" cy="3108908"/>
          </a:xfrm>
        </p:grpSpPr>
        <p:sp>
          <p:nvSpPr>
            <p:cNvPr id="3" name="四角形: 角を丸くする 2">
              <a:extLst>
                <a:ext uri="{FF2B5EF4-FFF2-40B4-BE49-F238E27FC236}">
                  <a16:creationId xmlns:a16="http://schemas.microsoft.com/office/drawing/2014/main" id="{CA296FD3-2B1A-F4AE-3036-C2F87C65331D}"/>
                </a:ext>
              </a:extLst>
            </p:cNvPr>
            <p:cNvSpPr/>
            <p:nvPr/>
          </p:nvSpPr>
          <p:spPr>
            <a:xfrm>
              <a:off x="4344892" y="1261386"/>
              <a:ext cx="1989608" cy="3108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正方形/長方形 6">
              <a:extLst>
                <a:ext uri="{FF2B5EF4-FFF2-40B4-BE49-F238E27FC236}">
                  <a16:creationId xmlns:a16="http://schemas.microsoft.com/office/drawing/2014/main" id="{C380D114-A37D-7042-3ECA-1CCCCE40AA2D}"/>
                </a:ext>
              </a:extLst>
            </p:cNvPr>
            <p:cNvSpPr/>
            <p:nvPr/>
          </p:nvSpPr>
          <p:spPr>
            <a:xfrm>
              <a:off x="4541299" y="1462167"/>
              <a:ext cx="1647930" cy="27467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chemeClr val="tx1"/>
                </a:solidFill>
                <a:latin typeface="+mn-ea"/>
              </a:endParaRPr>
            </a:p>
            <a:p>
              <a:pPr algn="ctr"/>
              <a:r>
                <a:rPr kumimoji="1" lang="ja-JP" altLang="en-US" sz="2000" b="1" dirty="0">
                  <a:solidFill>
                    <a:schemeClr val="tx1"/>
                  </a:solidFill>
                  <a:latin typeface="+mn-ea"/>
                </a:rPr>
                <a:t>申込画面</a:t>
              </a:r>
              <a:endParaRPr kumimoji="1" lang="en-US" altLang="ja-JP" sz="2000" b="1" dirty="0">
                <a:solidFill>
                  <a:schemeClr val="tx1"/>
                </a:solidFill>
                <a:latin typeface="+mn-ea"/>
              </a:endParaRPr>
            </a:p>
            <a:p>
              <a:pPr algn="ctr"/>
              <a:r>
                <a:rPr kumimoji="1" lang="ja-JP" altLang="en-US" sz="1200" dirty="0">
                  <a:solidFill>
                    <a:schemeClr val="tx1"/>
                  </a:solidFill>
                  <a:latin typeface="+mn-ea"/>
                </a:rPr>
                <a:t>スニーカー（赤）</a:t>
              </a:r>
              <a:endParaRPr kumimoji="1" lang="en-US" altLang="ja-JP" sz="1200" dirty="0">
                <a:solidFill>
                  <a:schemeClr val="tx1"/>
                </a:solidFill>
                <a:latin typeface="+mn-ea"/>
              </a:endParaRPr>
            </a:p>
            <a:p>
              <a:pPr algn="ctr"/>
              <a:r>
                <a:rPr kumimoji="1" lang="ja-JP" altLang="en-US" sz="1200" dirty="0">
                  <a:solidFill>
                    <a:schemeClr val="tx1"/>
                  </a:solidFill>
                  <a:latin typeface="+mn-ea"/>
                </a:rPr>
                <a:t>金額：</a:t>
              </a:r>
              <a:r>
                <a:rPr kumimoji="1" lang="en-US" altLang="ja-JP" sz="1200" dirty="0">
                  <a:solidFill>
                    <a:schemeClr val="tx1"/>
                  </a:solidFill>
                  <a:latin typeface="+mn-ea"/>
                </a:rPr>
                <a:t>23,000</a:t>
              </a:r>
              <a:r>
                <a:rPr kumimoji="1" lang="ja-JP" altLang="en-US" sz="1200" dirty="0">
                  <a:solidFill>
                    <a:schemeClr val="tx1"/>
                  </a:solidFill>
                  <a:latin typeface="+mn-ea"/>
                </a:rPr>
                <a:t>円</a:t>
              </a:r>
              <a:endParaRPr kumimoji="1" lang="en-US" altLang="ja-JP" sz="1200" dirty="0">
                <a:solidFill>
                  <a:schemeClr val="tx1"/>
                </a:solidFill>
                <a:latin typeface="+mn-ea"/>
              </a:endParaRPr>
            </a:p>
            <a:p>
              <a:pPr algn="ctr"/>
              <a:r>
                <a:rPr kumimoji="1" lang="en-US" altLang="ja-JP" sz="1400" dirty="0">
                  <a:solidFill>
                    <a:schemeClr val="tx1"/>
                  </a:solidFill>
                  <a:latin typeface="+mn-ea"/>
                </a:rPr>
                <a:t>…</a:t>
              </a:r>
              <a:r>
                <a:rPr kumimoji="1" lang="ja-JP" altLang="en-US" sz="1400" dirty="0">
                  <a:solidFill>
                    <a:schemeClr val="tx1"/>
                  </a:solidFill>
                  <a:latin typeface="+mn-ea"/>
                </a:rPr>
                <a:t>商品説明</a:t>
              </a:r>
              <a:endParaRPr kumimoji="1" lang="en-US" altLang="ja-JP" sz="1400" dirty="0">
                <a:solidFill>
                  <a:schemeClr val="tx1"/>
                </a:solidFill>
                <a:latin typeface="+mn-ea"/>
              </a:endParaRPr>
            </a:p>
            <a:p>
              <a:pPr algn="ctr"/>
              <a:endParaRPr kumimoji="1" lang="ja-JP" altLang="en-US" sz="1400" dirty="0">
                <a:solidFill>
                  <a:schemeClr val="tx1"/>
                </a:solidFill>
                <a:latin typeface="+mn-ea"/>
              </a:endParaRPr>
            </a:p>
          </p:txBody>
        </p:sp>
        <p:sp>
          <p:nvSpPr>
            <p:cNvPr id="9" name="四角形: 角を丸くする 8">
              <a:extLst>
                <a:ext uri="{FF2B5EF4-FFF2-40B4-BE49-F238E27FC236}">
                  <a16:creationId xmlns:a16="http://schemas.microsoft.com/office/drawing/2014/main" id="{DCED7E0A-650F-57D4-2BCD-182F2B8F6845}"/>
                </a:ext>
              </a:extLst>
            </p:cNvPr>
            <p:cNvSpPr/>
            <p:nvPr/>
          </p:nvSpPr>
          <p:spPr>
            <a:xfrm>
              <a:off x="4691701" y="3299833"/>
              <a:ext cx="1410780" cy="378786"/>
            </a:xfrm>
            <a:prstGeom prst="roundRect">
              <a:avLst>
                <a:gd name="adj" fmla="val 47223"/>
              </a:avLst>
            </a:prstGeom>
            <a:solidFill>
              <a:srgbClr val="00B050"/>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n-ea"/>
                </a:rPr>
                <a:t>申し込み</a:t>
              </a:r>
            </a:p>
          </p:txBody>
        </p:sp>
        <p:grpSp>
          <p:nvGrpSpPr>
            <p:cNvPr id="6" name="グループ化 5"/>
            <p:cNvGrpSpPr/>
            <p:nvPr/>
          </p:nvGrpSpPr>
          <p:grpSpPr>
            <a:xfrm>
              <a:off x="5159347" y="3584347"/>
              <a:ext cx="475488" cy="624582"/>
              <a:chOff x="5226566" y="5723427"/>
              <a:chExt cx="611843" cy="798226"/>
            </a:xfrm>
          </p:grpSpPr>
          <p:sp>
            <p:nvSpPr>
              <p:cNvPr id="11" name="四角形: 角を丸くする 10">
                <a:extLst>
                  <a:ext uri="{FF2B5EF4-FFF2-40B4-BE49-F238E27FC236}">
                    <a16:creationId xmlns:a16="http://schemas.microsoft.com/office/drawing/2014/main" id="{15EA9098-3F50-994B-2B78-C1B05D3CCFCC}"/>
                  </a:ext>
                </a:extLst>
              </p:cNvPr>
              <p:cNvSpPr/>
              <p:nvPr/>
            </p:nvSpPr>
            <p:spPr>
              <a:xfrm>
                <a:off x="5344228" y="5723427"/>
                <a:ext cx="188260" cy="628265"/>
              </a:xfrm>
              <a:prstGeom prst="roundRect">
                <a:avLst>
                  <a:gd name="adj" fmla="val 50000"/>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楕円 13">
                <a:extLst>
                  <a:ext uri="{FF2B5EF4-FFF2-40B4-BE49-F238E27FC236}">
                    <a16:creationId xmlns:a16="http://schemas.microsoft.com/office/drawing/2014/main" id="{5C39954A-AE42-EE5C-6B0E-AD2591CDC8D8}"/>
                  </a:ext>
                </a:extLst>
              </p:cNvPr>
              <p:cNvSpPr/>
              <p:nvPr/>
            </p:nvSpPr>
            <p:spPr>
              <a:xfrm>
                <a:off x="5226566" y="6037559"/>
                <a:ext cx="611843" cy="484094"/>
              </a:xfrm>
              <a:prstGeom prst="ellipse">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pic>
        <p:nvPicPr>
          <p:cNvPr id="12" name="図 11"/>
          <p:cNvPicPr>
            <a:picLocks noChangeAspect="1"/>
          </p:cNvPicPr>
          <p:nvPr/>
        </p:nvPicPr>
        <p:blipFill>
          <a:blip r:embed="rId3" cstate="email">
            <a:extLst>
              <a:ext uri="{BEBA8EAE-BF5A-486C-A8C5-ECC9F3942E4B}">
                <a14:imgProps xmlns:a14="http://schemas.microsoft.com/office/drawing/2010/main">
                  <a14:imgLayer r:embed="rId4">
                    <a14:imgEffect>
                      <a14:backgroundRemoval t="3109" b="98446" l="2141" r="99388">
                        <a14:foregroundMark x1="14067" y1="76684" x2="43119" y2="51295"/>
                        <a14:foregroundMark x1="40979" y1="53368" x2="50153" y2="19689"/>
                        <a14:foregroundMark x1="50153" y1="19689" x2="73700" y2="25389"/>
                        <a14:foregroundMark x1="73700" y1="25389" x2="88379" y2="8808"/>
                        <a14:foregroundMark x1="88379" y1="8808" x2="95413" y2="62694"/>
                        <a14:foregroundMark x1="95413" y1="62694" x2="76147" y2="82902"/>
                        <a14:foregroundMark x1="89602" y1="25907" x2="36697" y2="60104"/>
                        <a14:foregroundMark x1="14067" y1="80311" x2="85627" y2="40933"/>
                        <a14:foregroundMark x1="50765" y1="43005" x2="56881" y2="23316"/>
                      </a14:backgroundRemoval>
                    </a14:imgEffect>
                  </a14:imgLayer>
                </a14:imgProps>
              </a:ext>
              <a:ext uri="{28A0092B-C50C-407E-A947-70E740481C1C}">
                <a14:useLocalDpi xmlns:a14="http://schemas.microsoft.com/office/drawing/2010/main"/>
              </a:ext>
            </a:extLst>
          </a:blip>
          <a:stretch>
            <a:fillRect/>
          </a:stretch>
        </p:blipFill>
        <p:spPr>
          <a:xfrm>
            <a:off x="766866" y="2182081"/>
            <a:ext cx="1385679" cy="817847"/>
          </a:xfrm>
          <a:prstGeom prst="rect">
            <a:avLst/>
          </a:prstGeom>
        </p:spPr>
      </p:pic>
      <p:sp>
        <p:nvSpPr>
          <p:cNvPr id="27" name="正方形/長方形 26"/>
          <p:cNvSpPr/>
          <p:nvPr/>
        </p:nvSpPr>
        <p:spPr>
          <a:xfrm>
            <a:off x="1041701" y="1712695"/>
            <a:ext cx="1218602" cy="584775"/>
          </a:xfrm>
          <a:prstGeom prst="rect">
            <a:avLst/>
          </a:prstGeom>
        </p:spPr>
        <p:txBody>
          <a:bodyPr wrap="none">
            <a:spAutoFit/>
          </a:bodyPr>
          <a:lstStyle/>
          <a:p>
            <a:pPr algn="ctr"/>
            <a:r>
              <a:rPr kumimoji="1" lang="ja-JP" altLang="en-US" sz="1600" b="1" dirty="0">
                <a:latin typeface="+mn-ea"/>
              </a:rPr>
              <a:t>赤モデル！</a:t>
            </a:r>
            <a:endParaRPr kumimoji="1" lang="en-US" altLang="ja-JP" sz="1600" b="1" dirty="0">
              <a:latin typeface="+mn-ea"/>
            </a:endParaRPr>
          </a:p>
          <a:p>
            <a:pPr algn="ctr"/>
            <a:r>
              <a:rPr kumimoji="1" lang="ja-JP" altLang="en-US" sz="1600" dirty="0">
                <a:latin typeface="+mn-ea"/>
              </a:rPr>
              <a:t>買いだな！</a:t>
            </a:r>
            <a:endParaRPr kumimoji="1" lang="en-US" altLang="ja-JP" sz="1600" dirty="0">
              <a:latin typeface="+mn-ea"/>
            </a:endParaRPr>
          </a:p>
        </p:txBody>
      </p:sp>
      <p:grpSp>
        <p:nvGrpSpPr>
          <p:cNvPr id="32" name="グループ化 31">
            <a:extLst>
              <a:ext uri="{FF2B5EF4-FFF2-40B4-BE49-F238E27FC236}">
                <a16:creationId xmlns:a16="http://schemas.microsoft.com/office/drawing/2014/main" id="{B4C0DE17-501C-9732-9240-F859DED9B69D}"/>
              </a:ext>
            </a:extLst>
          </p:cNvPr>
          <p:cNvGrpSpPr/>
          <p:nvPr/>
        </p:nvGrpSpPr>
        <p:grpSpPr>
          <a:xfrm>
            <a:off x="447863" y="4512437"/>
            <a:ext cx="1949515" cy="2432110"/>
            <a:chOff x="996552" y="4923229"/>
            <a:chExt cx="2031223" cy="2327003"/>
          </a:xfrm>
        </p:grpSpPr>
        <p:sp>
          <p:nvSpPr>
            <p:cNvPr id="25" name="四角形: 角を丸くする 2">
              <a:extLst>
                <a:ext uri="{FF2B5EF4-FFF2-40B4-BE49-F238E27FC236}">
                  <a16:creationId xmlns:a16="http://schemas.microsoft.com/office/drawing/2014/main" id="{CA296FD3-2B1A-F4AE-3036-C2F87C65331D}"/>
                </a:ext>
              </a:extLst>
            </p:cNvPr>
            <p:cNvSpPr/>
            <p:nvPr/>
          </p:nvSpPr>
          <p:spPr>
            <a:xfrm>
              <a:off x="996552" y="4923229"/>
              <a:ext cx="2031223" cy="23270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正方形/長方形 25">
              <a:extLst>
                <a:ext uri="{FF2B5EF4-FFF2-40B4-BE49-F238E27FC236}">
                  <a16:creationId xmlns:a16="http://schemas.microsoft.com/office/drawing/2014/main" id="{C380D114-A37D-7042-3ECA-1CCCCE40AA2D}"/>
                </a:ext>
              </a:extLst>
            </p:cNvPr>
            <p:cNvSpPr/>
            <p:nvPr/>
          </p:nvSpPr>
          <p:spPr>
            <a:xfrm>
              <a:off x="1273454" y="5130910"/>
              <a:ext cx="1487034" cy="20917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b="1" dirty="0">
                <a:solidFill>
                  <a:schemeClr val="tx1"/>
                </a:solidFill>
                <a:latin typeface="+mn-ea"/>
              </a:endParaRPr>
            </a:p>
          </p:txBody>
        </p:sp>
        <p:pic>
          <p:nvPicPr>
            <p:cNvPr id="28" name="図 27"/>
            <p:cNvPicPr>
              <a:picLocks noChangeAspect="1"/>
            </p:cNvPicPr>
            <p:nvPr/>
          </p:nvPicPr>
          <p:blipFill>
            <a:blip r:embed="rId5" cstate="email">
              <a:extLst>
                <a:ext uri="{BEBA8EAE-BF5A-486C-A8C5-ECC9F3942E4B}">
                  <a14:imgProps xmlns:a14="http://schemas.microsoft.com/office/drawing/2010/main">
                    <a14:imgLayer r:embed="rId6">
                      <a14:imgEffect>
                        <a14:backgroundRemoval t="3109" b="98446" l="2141" r="99388">
                          <a14:foregroundMark x1="14067" y1="76684" x2="43119" y2="51295"/>
                          <a14:foregroundMark x1="40979" y1="53368" x2="50153" y2="19689"/>
                          <a14:foregroundMark x1="50153" y1="19689" x2="73700" y2="25389"/>
                          <a14:foregroundMark x1="73700" y1="25389" x2="88379" y2="8808"/>
                          <a14:foregroundMark x1="88379" y1="8808" x2="95413" y2="62694"/>
                          <a14:foregroundMark x1="95413" y1="62694" x2="76147" y2="82902"/>
                          <a14:foregroundMark x1="89602" y1="25907" x2="36697" y2="60104"/>
                          <a14:foregroundMark x1="14067" y1="80311" x2="85627" y2="40933"/>
                          <a14:foregroundMark x1="50765" y1="43005" x2="56881" y2="23316"/>
                        </a14:backgroundRemoval>
                      </a14:imgEffect>
                    </a14:imgLayer>
                  </a14:imgProps>
                </a:ext>
                <a:ext uri="{28A0092B-C50C-407E-A947-70E740481C1C}">
                  <a14:useLocalDpi xmlns:a14="http://schemas.microsoft.com/office/drawing/2010/main"/>
                </a:ext>
              </a:extLst>
            </a:blip>
            <a:stretch>
              <a:fillRect/>
            </a:stretch>
          </p:blipFill>
          <p:spPr>
            <a:xfrm>
              <a:off x="1309086" y="5461657"/>
              <a:ext cx="565763" cy="333921"/>
            </a:xfrm>
            <a:prstGeom prst="rect">
              <a:avLst/>
            </a:prstGeom>
          </p:spPr>
        </p:pic>
        <p:pic>
          <p:nvPicPr>
            <p:cNvPr id="29" name="図 28"/>
            <p:cNvPicPr>
              <a:picLocks noChangeAspect="1"/>
            </p:cNvPicPr>
            <p:nvPr/>
          </p:nvPicPr>
          <p:blipFill>
            <a:blip r:embed="rId7" cstate="email">
              <a:duotone>
                <a:schemeClr val="accent1">
                  <a:shade val="45000"/>
                  <a:satMod val="135000"/>
                </a:schemeClr>
                <a:prstClr val="white"/>
              </a:duotone>
              <a:extLst>
                <a:ext uri="{BEBA8EAE-BF5A-486C-A8C5-ECC9F3942E4B}">
                  <a14:imgProps xmlns:a14="http://schemas.microsoft.com/office/drawing/2010/main">
                    <a14:imgLayer r:embed="rId8">
                      <a14:imgEffect>
                        <a14:backgroundRemoval t="3109" b="98446" l="2141" r="99388">
                          <a14:foregroundMark x1="14067" y1="76684" x2="43119" y2="51295"/>
                          <a14:foregroundMark x1="40979" y1="53368" x2="50153" y2="19689"/>
                          <a14:foregroundMark x1="50153" y1="19689" x2="73700" y2="25389"/>
                          <a14:foregroundMark x1="73700" y1="25389" x2="88379" y2="8808"/>
                          <a14:foregroundMark x1="88379" y1="8808" x2="95413" y2="62694"/>
                          <a14:foregroundMark x1="95413" y1="62694" x2="76147" y2="82902"/>
                          <a14:foregroundMark x1="89602" y1="25907" x2="36697" y2="60104"/>
                          <a14:foregroundMark x1="14067" y1="80311" x2="85627" y2="40933"/>
                          <a14:foregroundMark x1="50765" y1="43005" x2="56881" y2="23316"/>
                        </a14:backgroundRemoval>
                      </a14:imgEffect>
                    </a14:imgLayer>
                  </a14:imgProps>
                </a:ext>
                <a:ext uri="{28A0092B-C50C-407E-A947-70E740481C1C}">
                  <a14:useLocalDpi xmlns:a14="http://schemas.microsoft.com/office/drawing/2010/main"/>
                </a:ext>
              </a:extLst>
            </a:blip>
            <a:stretch>
              <a:fillRect/>
            </a:stretch>
          </p:blipFill>
          <p:spPr>
            <a:xfrm>
              <a:off x="1302029" y="6068817"/>
              <a:ext cx="589363" cy="347850"/>
            </a:xfrm>
            <a:prstGeom prst="rect">
              <a:avLst/>
            </a:prstGeom>
          </p:spPr>
        </p:pic>
        <p:pic>
          <p:nvPicPr>
            <p:cNvPr id="30" name="図 29"/>
            <p:cNvPicPr>
              <a:picLocks noChangeAspect="1"/>
            </p:cNvPicPr>
            <p:nvPr/>
          </p:nvPicPr>
          <p:blipFill>
            <a:blip r:embed="rId9" cstate="email">
              <a:duotone>
                <a:schemeClr val="accent5">
                  <a:shade val="45000"/>
                  <a:satMod val="135000"/>
                </a:schemeClr>
                <a:prstClr val="white"/>
              </a:duotone>
              <a:extLst>
                <a:ext uri="{BEBA8EAE-BF5A-486C-A8C5-ECC9F3942E4B}">
                  <a14:imgProps xmlns:a14="http://schemas.microsoft.com/office/drawing/2010/main">
                    <a14:imgLayer r:embed="rId10">
                      <a14:imgEffect>
                        <a14:backgroundRemoval t="3109" b="98446" l="2141" r="99388">
                          <a14:foregroundMark x1="14067" y1="76684" x2="43119" y2="51295"/>
                          <a14:foregroundMark x1="40979" y1="53368" x2="50153" y2="19689"/>
                          <a14:foregroundMark x1="50153" y1="19689" x2="73700" y2="25389"/>
                          <a14:foregroundMark x1="73700" y1="25389" x2="88379" y2="8808"/>
                          <a14:foregroundMark x1="88379" y1="8808" x2="95413" y2="62694"/>
                          <a14:foregroundMark x1="95413" y1="62694" x2="76147" y2="82902"/>
                          <a14:foregroundMark x1="89602" y1="25907" x2="36697" y2="60104"/>
                          <a14:foregroundMark x1="14067" y1="80311" x2="85627" y2="40933"/>
                          <a14:foregroundMark x1="50765" y1="43005" x2="56881" y2="23316"/>
                        </a14:backgroundRemoval>
                      </a14:imgEffect>
                    </a14:imgLayer>
                  </a14:imgProps>
                </a:ext>
                <a:ext uri="{28A0092B-C50C-407E-A947-70E740481C1C}">
                  <a14:useLocalDpi xmlns:a14="http://schemas.microsoft.com/office/drawing/2010/main"/>
                </a:ext>
              </a:extLst>
            </a:blip>
            <a:stretch>
              <a:fillRect/>
            </a:stretch>
          </p:blipFill>
          <p:spPr>
            <a:xfrm>
              <a:off x="1278473" y="6675246"/>
              <a:ext cx="639390" cy="377377"/>
            </a:xfrm>
            <a:prstGeom prst="rect">
              <a:avLst/>
            </a:prstGeom>
          </p:spPr>
        </p:pic>
        <p:sp>
          <p:nvSpPr>
            <p:cNvPr id="13" name="テキスト ボックス 12"/>
            <p:cNvSpPr txBox="1"/>
            <p:nvPr/>
          </p:nvSpPr>
          <p:spPr>
            <a:xfrm>
              <a:off x="1876587" y="5322546"/>
              <a:ext cx="829073" cy="577081"/>
            </a:xfrm>
            <a:prstGeom prst="rect">
              <a:avLst/>
            </a:prstGeom>
            <a:noFill/>
          </p:spPr>
          <p:txBody>
            <a:bodyPr wrap="none" rtlCol="0">
              <a:spAutoFit/>
            </a:bodyPr>
            <a:lstStyle/>
            <a:p>
              <a:r>
                <a:rPr kumimoji="1" lang="en-US" altLang="ja-JP" sz="1050" dirty="0" err="1">
                  <a:latin typeface="+mn-ea"/>
                </a:rPr>
                <a:t>redmodel</a:t>
              </a:r>
              <a:endParaRPr kumimoji="1" lang="en-US" altLang="ja-JP" sz="1050" dirty="0">
                <a:latin typeface="+mn-ea"/>
              </a:endParaRPr>
            </a:p>
            <a:p>
              <a:r>
                <a:rPr kumimoji="1" lang="en-US" altLang="ja-JP" sz="1050" dirty="0">
                  <a:latin typeface="+mn-ea"/>
                </a:rPr>
                <a:t>27</a:t>
              </a:r>
              <a:r>
                <a:rPr kumimoji="1" lang="ja-JP" altLang="en-US" sz="1050" dirty="0">
                  <a:latin typeface="+mn-ea"/>
                </a:rPr>
                <a:t>㎝</a:t>
              </a:r>
              <a:endParaRPr kumimoji="1" lang="en-US" altLang="ja-JP" sz="1050" dirty="0">
                <a:latin typeface="+mn-ea"/>
              </a:endParaRPr>
            </a:p>
            <a:p>
              <a:r>
                <a:rPr kumimoji="1" lang="en-US" altLang="ja-JP" sz="1050" dirty="0">
                  <a:latin typeface="+mn-ea"/>
                </a:rPr>
                <a:t>23,000</a:t>
              </a:r>
              <a:r>
                <a:rPr kumimoji="1" lang="ja-JP" altLang="en-US" sz="1050" dirty="0">
                  <a:latin typeface="+mn-ea"/>
                </a:rPr>
                <a:t>円</a:t>
              </a:r>
            </a:p>
          </p:txBody>
        </p:sp>
        <p:sp>
          <p:nvSpPr>
            <p:cNvPr id="31" name="テキスト ボックス 30"/>
            <p:cNvSpPr txBox="1"/>
            <p:nvPr/>
          </p:nvSpPr>
          <p:spPr>
            <a:xfrm>
              <a:off x="1868784" y="5981608"/>
              <a:ext cx="942887" cy="577081"/>
            </a:xfrm>
            <a:prstGeom prst="rect">
              <a:avLst/>
            </a:prstGeom>
            <a:noFill/>
          </p:spPr>
          <p:txBody>
            <a:bodyPr wrap="none" rtlCol="0">
              <a:spAutoFit/>
            </a:bodyPr>
            <a:lstStyle/>
            <a:p>
              <a:r>
                <a:rPr kumimoji="1" lang="en-US" altLang="ja-JP" sz="1050" dirty="0" err="1">
                  <a:latin typeface="+mn-ea"/>
                </a:rPr>
                <a:t>khakimodel</a:t>
              </a:r>
              <a:endParaRPr kumimoji="1" lang="en-US" altLang="ja-JP" sz="1050" dirty="0">
                <a:latin typeface="+mn-ea"/>
              </a:endParaRPr>
            </a:p>
            <a:p>
              <a:r>
                <a:rPr kumimoji="1" lang="en-US" altLang="ja-JP" sz="1050" dirty="0">
                  <a:latin typeface="+mn-ea"/>
                </a:rPr>
                <a:t>27</a:t>
              </a:r>
              <a:r>
                <a:rPr kumimoji="1" lang="ja-JP" altLang="en-US" sz="1050" dirty="0">
                  <a:latin typeface="+mn-ea"/>
                </a:rPr>
                <a:t>㎝</a:t>
              </a:r>
              <a:endParaRPr kumimoji="1" lang="en-US" altLang="ja-JP" sz="1050" dirty="0">
                <a:latin typeface="+mn-ea"/>
              </a:endParaRPr>
            </a:p>
            <a:p>
              <a:r>
                <a:rPr kumimoji="1" lang="en-US" altLang="ja-JP" sz="1050" dirty="0">
                  <a:latin typeface="+mn-ea"/>
                </a:rPr>
                <a:t>22,000</a:t>
              </a:r>
              <a:r>
                <a:rPr kumimoji="1" lang="ja-JP" altLang="en-US" sz="1050" dirty="0">
                  <a:latin typeface="+mn-ea"/>
                </a:rPr>
                <a:t>円</a:t>
              </a:r>
            </a:p>
          </p:txBody>
        </p:sp>
        <p:sp>
          <p:nvSpPr>
            <p:cNvPr id="34" name="正方形/長方形 33"/>
            <p:cNvSpPr/>
            <p:nvPr/>
          </p:nvSpPr>
          <p:spPr>
            <a:xfrm>
              <a:off x="1309086" y="5322546"/>
              <a:ext cx="1396574" cy="56518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5" name="正方形/長方形 34"/>
            <p:cNvSpPr/>
            <p:nvPr/>
          </p:nvSpPr>
          <p:spPr>
            <a:xfrm>
              <a:off x="1318684" y="5960147"/>
              <a:ext cx="1396574" cy="56518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 name="テキスト ボックス 35"/>
            <p:cNvSpPr txBox="1"/>
            <p:nvPr/>
          </p:nvSpPr>
          <p:spPr>
            <a:xfrm>
              <a:off x="1868784" y="6642802"/>
              <a:ext cx="859531" cy="569387"/>
            </a:xfrm>
            <a:prstGeom prst="rect">
              <a:avLst/>
            </a:prstGeom>
            <a:noFill/>
          </p:spPr>
          <p:txBody>
            <a:bodyPr wrap="none" rtlCol="0">
              <a:spAutoFit/>
            </a:bodyPr>
            <a:lstStyle/>
            <a:p>
              <a:r>
                <a:rPr kumimoji="1" lang="en-US" altLang="ja-JP" sz="1000" dirty="0" err="1">
                  <a:latin typeface="+mn-ea"/>
                </a:rPr>
                <a:t>camel</a:t>
              </a:r>
              <a:r>
                <a:rPr kumimoji="1" lang="en-US" altLang="ja-JP" sz="800" dirty="0" err="1">
                  <a:latin typeface="+mn-ea"/>
                </a:rPr>
                <a:t>model</a:t>
              </a:r>
              <a:endParaRPr kumimoji="1" lang="en-US" altLang="ja-JP" sz="1000" dirty="0">
                <a:latin typeface="+mn-ea"/>
              </a:endParaRPr>
            </a:p>
            <a:p>
              <a:r>
                <a:rPr kumimoji="1" lang="en-US" altLang="ja-JP" sz="1050" dirty="0">
                  <a:latin typeface="+mn-ea"/>
                </a:rPr>
                <a:t>27</a:t>
              </a:r>
              <a:r>
                <a:rPr kumimoji="1" lang="ja-JP" altLang="en-US" sz="1050" dirty="0">
                  <a:latin typeface="+mn-ea"/>
                </a:rPr>
                <a:t>㎝</a:t>
              </a:r>
              <a:endParaRPr kumimoji="1" lang="en-US" altLang="ja-JP" sz="1050" dirty="0">
                <a:latin typeface="+mn-ea"/>
              </a:endParaRPr>
            </a:p>
            <a:p>
              <a:r>
                <a:rPr kumimoji="1" lang="en-US" altLang="ja-JP" sz="1050" dirty="0">
                  <a:latin typeface="+mn-ea"/>
                </a:rPr>
                <a:t>25,000</a:t>
              </a:r>
              <a:r>
                <a:rPr kumimoji="1" lang="ja-JP" altLang="en-US" sz="1050" dirty="0">
                  <a:latin typeface="+mn-ea"/>
                </a:rPr>
                <a:t>円</a:t>
              </a:r>
            </a:p>
          </p:txBody>
        </p:sp>
        <p:sp>
          <p:nvSpPr>
            <p:cNvPr id="37" name="正方形/長方形 36"/>
            <p:cNvSpPr/>
            <p:nvPr/>
          </p:nvSpPr>
          <p:spPr>
            <a:xfrm>
              <a:off x="1302028" y="6624348"/>
              <a:ext cx="1413229" cy="56518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1" name="フリーフォーム 40">
              <a:extLst>
                <a:ext uri="{FF2B5EF4-FFF2-40B4-BE49-F238E27FC236}">
                  <a16:creationId xmlns:a16="http://schemas.microsoft.com/office/drawing/2014/main" id="{5C39954A-AE42-EE5C-6B0E-AD2591CDC8D8}"/>
                </a:ext>
              </a:extLst>
            </p:cNvPr>
            <p:cNvSpPr/>
            <p:nvPr/>
          </p:nvSpPr>
          <p:spPr>
            <a:xfrm rot="8558780" flipV="1">
              <a:off x="2294138" y="6280358"/>
              <a:ext cx="667946" cy="799886"/>
            </a:xfrm>
            <a:custGeom>
              <a:avLst/>
              <a:gdLst>
                <a:gd name="connsiteX0" fmla="*/ 87900 w 667946"/>
                <a:gd name="connsiteY0" fmla="*/ 24977 h 799886"/>
                <a:gd name="connsiteX1" fmla="*/ 62923 w 667946"/>
                <a:gd name="connsiteY1" fmla="*/ 85276 h 799886"/>
                <a:gd name="connsiteX2" fmla="*/ 62923 w 667946"/>
                <a:gd name="connsiteY2" fmla="*/ 380381 h 799886"/>
                <a:gd name="connsiteX3" fmla="*/ 57037 w 667946"/>
                <a:gd name="connsiteY3" fmla="*/ 386050 h 799886"/>
                <a:gd name="connsiteX4" fmla="*/ 0 w 667946"/>
                <a:gd name="connsiteY4" fmla="*/ 534455 h 799886"/>
                <a:gd name="connsiteX5" fmla="*/ 333973 w 667946"/>
                <a:gd name="connsiteY5" fmla="*/ 799886 h 799886"/>
                <a:gd name="connsiteX6" fmla="*/ 667946 w 667946"/>
                <a:gd name="connsiteY6" fmla="*/ 534455 h 799886"/>
                <a:gd name="connsiteX7" fmla="*/ 333973 w 667946"/>
                <a:gd name="connsiteY7" fmla="*/ 269024 h 799886"/>
                <a:gd name="connsiteX8" fmla="*/ 266666 w 667946"/>
                <a:gd name="connsiteY8" fmla="*/ 274417 h 799886"/>
                <a:gd name="connsiteX9" fmla="*/ 233475 w 667946"/>
                <a:gd name="connsiteY9" fmla="*/ 282605 h 799886"/>
                <a:gd name="connsiteX10" fmla="*/ 233475 w 667946"/>
                <a:gd name="connsiteY10" fmla="*/ 85276 h 799886"/>
                <a:gd name="connsiteX11" fmla="*/ 148200 w 667946"/>
                <a:gd name="connsiteY11" fmla="*/ 0 h 799886"/>
                <a:gd name="connsiteX12" fmla="*/ 87900 w 667946"/>
                <a:gd name="connsiteY12" fmla="*/ 24977 h 7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7946" h="799886">
                  <a:moveTo>
                    <a:pt x="87900" y="24977"/>
                  </a:moveTo>
                  <a:cubicBezTo>
                    <a:pt x="72468" y="40409"/>
                    <a:pt x="62923" y="61728"/>
                    <a:pt x="62923" y="85276"/>
                  </a:cubicBezTo>
                  <a:lnTo>
                    <a:pt x="62923" y="380381"/>
                  </a:lnTo>
                  <a:lnTo>
                    <a:pt x="57037" y="386050"/>
                  </a:lnTo>
                  <a:cubicBezTo>
                    <a:pt x="21027" y="428413"/>
                    <a:pt x="0" y="479483"/>
                    <a:pt x="0" y="534455"/>
                  </a:cubicBezTo>
                  <a:cubicBezTo>
                    <a:pt x="0" y="681048"/>
                    <a:pt x="149525" y="799886"/>
                    <a:pt x="333973" y="799886"/>
                  </a:cubicBezTo>
                  <a:cubicBezTo>
                    <a:pt x="518421" y="799886"/>
                    <a:pt x="667946" y="681048"/>
                    <a:pt x="667946" y="534455"/>
                  </a:cubicBezTo>
                  <a:cubicBezTo>
                    <a:pt x="667946" y="387862"/>
                    <a:pt x="518421" y="269024"/>
                    <a:pt x="333973" y="269024"/>
                  </a:cubicBezTo>
                  <a:cubicBezTo>
                    <a:pt x="310917" y="269024"/>
                    <a:pt x="288407" y="270881"/>
                    <a:pt x="266666" y="274417"/>
                  </a:cubicBezTo>
                  <a:lnTo>
                    <a:pt x="233475" y="282605"/>
                  </a:lnTo>
                  <a:lnTo>
                    <a:pt x="233475" y="85276"/>
                  </a:lnTo>
                  <a:cubicBezTo>
                    <a:pt x="233475" y="38179"/>
                    <a:pt x="195296" y="0"/>
                    <a:pt x="148200" y="0"/>
                  </a:cubicBezTo>
                  <a:cubicBezTo>
                    <a:pt x="124651" y="1"/>
                    <a:pt x="103332" y="9545"/>
                    <a:pt x="87900" y="24977"/>
                  </a:cubicBezTo>
                  <a:close/>
                </a:path>
              </a:pathLst>
            </a:custGeom>
            <a:solidFill>
              <a:srgbClr val="F8E0DC"/>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grpSp>
      <p:grpSp>
        <p:nvGrpSpPr>
          <p:cNvPr id="8" name="グループ化 7">
            <a:extLst>
              <a:ext uri="{FF2B5EF4-FFF2-40B4-BE49-F238E27FC236}">
                <a16:creationId xmlns:a16="http://schemas.microsoft.com/office/drawing/2014/main" id="{E5018EFB-775B-BECC-0802-7D0211B41F4D}"/>
              </a:ext>
            </a:extLst>
          </p:cNvPr>
          <p:cNvGrpSpPr/>
          <p:nvPr/>
        </p:nvGrpSpPr>
        <p:grpSpPr>
          <a:xfrm>
            <a:off x="1535047" y="6442017"/>
            <a:ext cx="1570247" cy="924284"/>
            <a:chOff x="2572294" y="6614289"/>
            <a:chExt cx="1570247" cy="924284"/>
          </a:xfrm>
        </p:grpSpPr>
        <p:sp>
          <p:nvSpPr>
            <p:cNvPr id="44" name="爆発 1 43"/>
            <p:cNvSpPr/>
            <p:nvPr/>
          </p:nvSpPr>
          <p:spPr>
            <a:xfrm>
              <a:off x="2572294" y="6614289"/>
              <a:ext cx="1570247" cy="92428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5" name="テキスト ボックス 44"/>
            <p:cNvSpPr txBox="1"/>
            <p:nvPr/>
          </p:nvSpPr>
          <p:spPr>
            <a:xfrm>
              <a:off x="2803419" y="6904864"/>
              <a:ext cx="1107996" cy="276999"/>
            </a:xfrm>
            <a:prstGeom prst="rect">
              <a:avLst/>
            </a:prstGeom>
            <a:noFill/>
          </p:spPr>
          <p:txBody>
            <a:bodyPr wrap="none" rtlCol="0">
              <a:spAutoFit/>
            </a:bodyPr>
            <a:lstStyle/>
            <a:p>
              <a:r>
                <a:rPr kumimoji="1" lang="ja-JP" altLang="en-US" sz="1200" dirty="0">
                  <a:latin typeface="+mn-ea"/>
                </a:rPr>
                <a:t>ああ！違う！</a:t>
              </a:r>
            </a:p>
          </p:txBody>
        </p:sp>
      </p:grpSp>
      <p:grpSp>
        <p:nvGrpSpPr>
          <p:cNvPr id="22" name="グループ化 21">
            <a:extLst>
              <a:ext uri="{FF2B5EF4-FFF2-40B4-BE49-F238E27FC236}">
                <a16:creationId xmlns:a16="http://schemas.microsoft.com/office/drawing/2014/main" id="{4FC69792-E32B-49B6-81F4-38575FD33351}"/>
              </a:ext>
            </a:extLst>
          </p:cNvPr>
          <p:cNvGrpSpPr/>
          <p:nvPr/>
        </p:nvGrpSpPr>
        <p:grpSpPr>
          <a:xfrm>
            <a:off x="6300496" y="4314868"/>
            <a:ext cx="1714438" cy="2708102"/>
            <a:chOff x="6510011" y="4233842"/>
            <a:chExt cx="1714438" cy="2708102"/>
          </a:xfrm>
        </p:grpSpPr>
        <p:sp>
          <p:nvSpPr>
            <p:cNvPr id="49" name="四角形: 角を丸くする 2">
              <a:extLst>
                <a:ext uri="{FF2B5EF4-FFF2-40B4-BE49-F238E27FC236}">
                  <a16:creationId xmlns:a16="http://schemas.microsoft.com/office/drawing/2014/main" id="{CA296FD3-2B1A-F4AE-3036-C2F87C65331D}"/>
                </a:ext>
              </a:extLst>
            </p:cNvPr>
            <p:cNvSpPr/>
            <p:nvPr/>
          </p:nvSpPr>
          <p:spPr>
            <a:xfrm>
              <a:off x="6510011" y="4233842"/>
              <a:ext cx="1714438" cy="24819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正方形/長方形 49">
              <a:extLst>
                <a:ext uri="{FF2B5EF4-FFF2-40B4-BE49-F238E27FC236}">
                  <a16:creationId xmlns:a16="http://schemas.microsoft.com/office/drawing/2014/main" id="{C380D114-A37D-7042-3ECA-1CCCCE40AA2D}"/>
                </a:ext>
              </a:extLst>
            </p:cNvPr>
            <p:cNvSpPr/>
            <p:nvPr/>
          </p:nvSpPr>
          <p:spPr>
            <a:xfrm>
              <a:off x="6679255" y="4370982"/>
              <a:ext cx="1384644" cy="2192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chemeClr val="tx1"/>
                </a:solidFill>
                <a:latin typeface="+mn-ea"/>
              </a:endParaRPr>
            </a:p>
            <a:p>
              <a:pPr algn="ctr"/>
              <a:r>
                <a:rPr kumimoji="1" lang="ja-JP" altLang="en-US" sz="2000" b="1" dirty="0">
                  <a:solidFill>
                    <a:schemeClr val="tx1"/>
                  </a:solidFill>
                  <a:latin typeface="+mn-ea"/>
                </a:rPr>
                <a:t>確認画面</a:t>
              </a:r>
              <a:endParaRPr kumimoji="1" lang="en-US" altLang="ja-JP" sz="2000" b="1" dirty="0">
                <a:solidFill>
                  <a:schemeClr val="tx1"/>
                </a:solidFill>
                <a:latin typeface="+mn-ea"/>
              </a:endParaRPr>
            </a:p>
            <a:p>
              <a:pPr algn="ctr"/>
              <a:endParaRPr kumimoji="1" lang="en-US" altLang="ja-JP" sz="1400" dirty="0">
                <a:solidFill>
                  <a:schemeClr val="tx1"/>
                </a:solidFill>
                <a:latin typeface="+mn-ea"/>
              </a:endParaRPr>
            </a:p>
            <a:p>
              <a:pPr algn="ctr"/>
              <a:r>
                <a:rPr kumimoji="1" lang="ja-JP" altLang="en-US" sz="1100" dirty="0">
                  <a:solidFill>
                    <a:schemeClr val="tx1"/>
                  </a:solidFill>
                  <a:latin typeface="+mn-ea"/>
                </a:rPr>
                <a:t>スニーカー（赤）</a:t>
              </a:r>
              <a:endParaRPr kumimoji="1" lang="en-US" altLang="ja-JP" sz="1100" dirty="0">
                <a:solidFill>
                  <a:schemeClr val="tx1"/>
                </a:solidFill>
                <a:latin typeface="+mn-ea"/>
              </a:endParaRPr>
            </a:p>
            <a:p>
              <a:pPr algn="ctr"/>
              <a:r>
                <a:rPr kumimoji="1" lang="ja-JP" altLang="en-US" sz="1100" dirty="0">
                  <a:solidFill>
                    <a:schemeClr val="tx1"/>
                  </a:solidFill>
                  <a:latin typeface="+mn-ea"/>
                </a:rPr>
                <a:t>金額：</a:t>
              </a:r>
              <a:r>
                <a:rPr kumimoji="1" lang="en-US" altLang="ja-JP" sz="1100" dirty="0">
                  <a:solidFill>
                    <a:schemeClr val="tx1"/>
                  </a:solidFill>
                  <a:latin typeface="+mn-ea"/>
                </a:rPr>
                <a:t>23,000</a:t>
              </a:r>
              <a:r>
                <a:rPr kumimoji="1" lang="ja-JP" altLang="en-US" sz="1100" dirty="0">
                  <a:solidFill>
                    <a:schemeClr val="tx1"/>
                  </a:solidFill>
                  <a:latin typeface="+mn-ea"/>
                </a:rPr>
                <a:t>円</a:t>
              </a:r>
              <a:endParaRPr kumimoji="1" lang="en-US" altLang="ja-JP" sz="1100" dirty="0">
                <a:solidFill>
                  <a:schemeClr val="tx1"/>
                </a:solidFill>
                <a:latin typeface="+mn-ea"/>
              </a:endParaRPr>
            </a:p>
            <a:p>
              <a:pPr algn="ctr"/>
              <a:r>
                <a:rPr kumimoji="1" lang="en-US" altLang="ja-JP" sz="1200" dirty="0">
                  <a:solidFill>
                    <a:schemeClr val="tx1"/>
                  </a:solidFill>
                  <a:latin typeface="+mn-ea"/>
                </a:rPr>
                <a:t>…</a:t>
              </a:r>
              <a:r>
                <a:rPr kumimoji="1" lang="ja-JP" altLang="en-US" sz="1200" dirty="0">
                  <a:solidFill>
                    <a:schemeClr val="tx1"/>
                  </a:solidFill>
                  <a:latin typeface="+mn-ea"/>
                </a:rPr>
                <a:t>商品説明</a:t>
              </a:r>
              <a:endParaRPr kumimoji="1" lang="en-US" altLang="ja-JP" sz="1200" dirty="0">
                <a:solidFill>
                  <a:schemeClr val="tx1"/>
                </a:solidFill>
                <a:latin typeface="+mn-ea"/>
              </a:endParaRPr>
            </a:p>
            <a:p>
              <a:pPr algn="ctr"/>
              <a:r>
                <a:rPr kumimoji="1" lang="ja-JP" altLang="en-US" sz="1100" dirty="0">
                  <a:solidFill>
                    <a:schemeClr val="tx1"/>
                  </a:solidFill>
                  <a:latin typeface="+mn-ea"/>
                </a:rPr>
                <a:t>注文を確定して</a:t>
              </a:r>
              <a:endParaRPr kumimoji="1" lang="en-US" altLang="ja-JP" sz="1100" dirty="0">
                <a:solidFill>
                  <a:schemeClr val="tx1"/>
                </a:solidFill>
                <a:latin typeface="+mn-ea"/>
              </a:endParaRPr>
            </a:p>
            <a:p>
              <a:pPr algn="ctr"/>
              <a:r>
                <a:rPr kumimoji="1" lang="ja-JP" altLang="en-US" sz="1100" dirty="0">
                  <a:solidFill>
                    <a:schemeClr val="tx1"/>
                  </a:solidFill>
                  <a:latin typeface="+mn-ea"/>
                </a:rPr>
                <a:t>よろしいですか。</a:t>
              </a:r>
              <a:endParaRPr kumimoji="1" lang="en-US" altLang="ja-JP" sz="1100" dirty="0">
                <a:solidFill>
                  <a:schemeClr val="tx1"/>
                </a:solidFill>
                <a:latin typeface="+mn-ea"/>
              </a:endParaRPr>
            </a:p>
          </p:txBody>
        </p:sp>
        <p:grpSp>
          <p:nvGrpSpPr>
            <p:cNvPr id="52" name="グループ化 51"/>
            <p:cNvGrpSpPr/>
            <p:nvPr/>
          </p:nvGrpSpPr>
          <p:grpSpPr>
            <a:xfrm>
              <a:off x="7254099" y="6443319"/>
              <a:ext cx="409726" cy="498625"/>
              <a:chOff x="5174108" y="7169378"/>
              <a:chExt cx="611843" cy="798227"/>
            </a:xfrm>
          </p:grpSpPr>
          <p:sp>
            <p:nvSpPr>
              <p:cNvPr id="53" name="四角形: 角を丸くする 10">
                <a:extLst>
                  <a:ext uri="{FF2B5EF4-FFF2-40B4-BE49-F238E27FC236}">
                    <a16:creationId xmlns:a16="http://schemas.microsoft.com/office/drawing/2014/main" id="{15EA9098-3F50-994B-2B78-C1B05D3CCFCC}"/>
                  </a:ext>
                </a:extLst>
              </p:cNvPr>
              <p:cNvSpPr/>
              <p:nvPr/>
            </p:nvSpPr>
            <p:spPr>
              <a:xfrm>
                <a:off x="5291769" y="7169378"/>
                <a:ext cx="188260" cy="628265"/>
              </a:xfrm>
              <a:prstGeom prst="roundRect">
                <a:avLst>
                  <a:gd name="adj" fmla="val 50000"/>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 name="楕円 53">
                <a:extLst>
                  <a:ext uri="{FF2B5EF4-FFF2-40B4-BE49-F238E27FC236}">
                    <a16:creationId xmlns:a16="http://schemas.microsoft.com/office/drawing/2014/main" id="{5C39954A-AE42-EE5C-6B0E-AD2591CDC8D8}"/>
                  </a:ext>
                </a:extLst>
              </p:cNvPr>
              <p:cNvSpPr/>
              <p:nvPr/>
            </p:nvSpPr>
            <p:spPr>
              <a:xfrm>
                <a:off x="5174108" y="7483511"/>
                <a:ext cx="611843" cy="484094"/>
              </a:xfrm>
              <a:prstGeom prst="ellipse">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8" name="四角形: 角を丸くする 17">
              <a:extLst>
                <a:ext uri="{FF2B5EF4-FFF2-40B4-BE49-F238E27FC236}">
                  <a16:creationId xmlns:a16="http://schemas.microsoft.com/office/drawing/2014/main" id="{6C7595DB-FA37-6705-541F-EB9E536A594F}"/>
                </a:ext>
              </a:extLst>
            </p:cNvPr>
            <p:cNvSpPr/>
            <p:nvPr/>
          </p:nvSpPr>
          <p:spPr>
            <a:xfrm>
              <a:off x="6752642" y="6186053"/>
              <a:ext cx="600853" cy="271586"/>
            </a:xfrm>
            <a:prstGeom prst="roundRect">
              <a:avLst>
                <a:gd name="adj" fmla="val 47223"/>
              </a:avLst>
            </a:prstGeom>
            <a:solidFill>
              <a:srgbClr val="00B0F0"/>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n-ea"/>
                </a:rPr>
                <a:t>訂正</a:t>
              </a:r>
            </a:p>
          </p:txBody>
        </p:sp>
        <p:sp>
          <p:nvSpPr>
            <p:cNvPr id="19" name="四角形: 角を丸くする 18">
              <a:extLst>
                <a:ext uri="{FF2B5EF4-FFF2-40B4-BE49-F238E27FC236}">
                  <a16:creationId xmlns:a16="http://schemas.microsoft.com/office/drawing/2014/main" id="{79D2E20E-17DB-CA0F-D169-9CBC4B0D09AE}"/>
                </a:ext>
              </a:extLst>
            </p:cNvPr>
            <p:cNvSpPr/>
            <p:nvPr/>
          </p:nvSpPr>
          <p:spPr>
            <a:xfrm>
              <a:off x="7414649" y="6181186"/>
              <a:ext cx="588095" cy="289058"/>
            </a:xfrm>
            <a:prstGeom prst="roundRect">
              <a:avLst>
                <a:gd name="adj" fmla="val 47223"/>
              </a:avLst>
            </a:prstGeom>
            <a:solidFill>
              <a:srgbClr val="00B050"/>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n-ea"/>
                </a:rPr>
                <a:t>注文</a:t>
              </a:r>
            </a:p>
          </p:txBody>
        </p:sp>
      </p:grpSp>
      <p:grpSp>
        <p:nvGrpSpPr>
          <p:cNvPr id="15" name="グループ化 14">
            <a:extLst>
              <a:ext uri="{FF2B5EF4-FFF2-40B4-BE49-F238E27FC236}">
                <a16:creationId xmlns:a16="http://schemas.microsoft.com/office/drawing/2014/main" id="{B08043B2-7DAA-EFCA-0A1F-5F8565A6AD77}"/>
              </a:ext>
            </a:extLst>
          </p:cNvPr>
          <p:cNvGrpSpPr/>
          <p:nvPr/>
        </p:nvGrpSpPr>
        <p:grpSpPr>
          <a:xfrm>
            <a:off x="8384840" y="4317932"/>
            <a:ext cx="1714438" cy="2481939"/>
            <a:chOff x="4344892" y="1261386"/>
            <a:chExt cx="1989608" cy="3108908"/>
          </a:xfrm>
        </p:grpSpPr>
        <p:sp>
          <p:nvSpPr>
            <p:cNvPr id="16" name="四角形: 角を丸くする 15">
              <a:extLst>
                <a:ext uri="{FF2B5EF4-FFF2-40B4-BE49-F238E27FC236}">
                  <a16:creationId xmlns:a16="http://schemas.microsoft.com/office/drawing/2014/main" id="{F98A750C-75F7-17E3-8E42-B54A5FEEF3B5}"/>
                </a:ext>
              </a:extLst>
            </p:cNvPr>
            <p:cNvSpPr/>
            <p:nvPr/>
          </p:nvSpPr>
          <p:spPr>
            <a:xfrm>
              <a:off x="4344892" y="1261386"/>
              <a:ext cx="1989608" cy="3108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正方形/長方形 16">
              <a:extLst>
                <a:ext uri="{FF2B5EF4-FFF2-40B4-BE49-F238E27FC236}">
                  <a16:creationId xmlns:a16="http://schemas.microsoft.com/office/drawing/2014/main" id="{31B80917-452E-3B3B-04AD-0EAEA81EF654}"/>
                </a:ext>
              </a:extLst>
            </p:cNvPr>
            <p:cNvSpPr/>
            <p:nvPr/>
          </p:nvSpPr>
          <p:spPr>
            <a:xfrm>
              <a:off x="4541300" y="1462167"/>
              <a:ext cx="1606881" cy="2746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chemeClr val="tx1"/>
                </a:solidFill>
                <a:latin typeface="+mn-ea"/>
              </a:endParaRPr>
            </a:p>
            <a:p>
              <a:pPr algn="ctr"/>
              <a:r>
                <a:rPr kumimoji="1" lang="ja-JP" altLang="en-US" sz="2000" b="1" dirty="0">
                  <a:solidFill>
                    <a:schemeClr val="tx1"/>
                  </a:solidFill>
                  <a:latin typeface="+mn-ea"/>
                </a:rPr>
                <a:t>注文完了</a:t>
              </a:r>
              <a:endParaRPr kumimoji="1" lang="en-US" altLang="ja-JP" sz="2000" b="1" dirty="0">
                <a:solidFill>
                  <a:schemeClr val="tx1"/>
                </a:solidFill>
                <a:latin typeface="+mn-ea"/>
              </a:endParaRPr>
            </a:p>
            <a:p>
              <a:pPr algn="ctr"/>
              <a:endParaRPr kumimoji="1" lang="en-US" altLang="ja-JP" sz="1400" dirty="0">
                <a:solidFill>
                  <a:schemeClr val="tx1"/>
                </a:solidFill>
                <a:latin typeface="+mn-ea"/>
              </a:endParaRPr>
            </a:p>
            <a:p>
              <a:pPr algn="ctr"/>
              <a:r>
                <a:rPr kumimoji="1" lang="ja-JP" altLang="en-US" sz="1400" dirty="0">
                  <a:solidFill>
                    <a:schemeClr val="tx1"/>
                  </a:solidFill>
                  <a:latin typeface="+mn-ea"/>
                </a:rPr>
                <a:t>注文を</a:t>
              </a:r>
              <a:endParaRPr kumimoji="1" lang="en-US" altLang="ja-JP" sz="1400" dirty="0">
                <a:solidFill>
                  <a:schemeClr val="tx1"/>
                </a:solidFill>
                <a:latin typeface="+mn-ea"/>
              </a:endParaRPr>
            </a:p>
            <a:p>
              <a:pPr algn="ctr"/>
              <a:r>
                <a:rPr kumimoji="1" lang="ja-JP" altLang="en-US" sz="1400" dirty="0">
                  <a:solidFill>
                    <a:schemeClr val="tx1"/>
                  </a:solidFill>
                  <a:latin typeface="+mn-ea"/>
                </a:rPr>
                <a:t>承りました</a:t>
              </a:r>
              <a:endParaRPr kumimoji="1" lang="en-US" altLang="ja-JP" sz="1400" dirty="0">
                <a:solidFill>
                  <a:schemeClr val="tx1"/>
                </a:solidFill>
                <a:latin typeface="+mn-ea"/>
              </a:endParaRPr>
            </a:p>
          </p:txBody>
        </p:sp>
      </p:grpSp>
      <p:sp>
        <p:nvSpPr>
          <p:cNvPr id="33" name="矢印: 上 32">
            <a:extLst>
              <a:ext uri="{FF2B5EF4-FFF2-40B4-BE49-F238E27FC236}">
                <a16:creationId xmlns:a16="http://schemas.microsoft.com/office/drawing/2014/main" id="{1B0CE15E-AD1E-09E0-E8E7-0EB314AD8F43}"/>
              </a:ext>
            </a:extLst>
          </p:cNvPr>
          <p:cNvSpPr/>
          <p:nvPr/>
        </p:nvSpPr>
        <p:spPr>
          <a:xfrm rot="5400000">
            <a:off x="5944803" y="5435006"/>
            <a:ext cx="292492" cy="3084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38" name="グループ化 37">
            <a:extLst>
              <a:ext uri="{FF2B5EF4-FFF2-40B4-BE49-F238E27FC236}">
                <a16:creationId xmlns:a16="http://schemas.microsoft.com/office/drawing/2014/main" id="{C50A568B-9F0E-33D2-3735-BC2C357DD199}"/>
              </a:ext>
            </a:extLst>
          </p:cNvPr>
          <p:cNvGrpSpPr/>
          <p:nvPr/>
        </p:nvGrpSpPr>
        <p:grpSpPr>
          <a:xfrm>
            <a:off x="4174626" y="4317806"/>
            <a:ext cx="1714438" cy="2481939"/>
            <a:chOff x="4344892" y="1261386"/>
            <a:chExt cx="1989608" cy="3108908"/>
          </a:xfrm>
        </p:grpSpPr>
        <p:sp>
          <p:nvSpPr>
            <p:cNvPr id="39" name="四角形: 角を丸くする 38">
              <a:extLst>
                <a:ext uri="{FF2B5EF4-FFF2-40B4-BE49-F238E27FC236}">
                  <a16:creationId xmlns:a16="http://schemas.microsoft.com/office/drawing/2014/main" id="{C3EA817D-1DF9-41E0-3ED0-8E142A359291}"/>
                </a:ext>
              </a:extLst>
            </p:cNvPr>
            <p:cNvSpPr/>
            <p:nvPr/>
          </p:nvSpPr>
          <p:spPr>
            <a:xfrm>
              <a:off x="4344892" y="1261386"/>
              <a:ext cx="1989608" cy="3108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0" name="正方形/長方形 39">
              <a:extLst>
                <a:ext uri="{FF2B5EF4-FFF2-40B4-BE49-F238E27FC236}">
                  <a16:creationId xmlns:a16="http://schemas.microsoft.com/office/drawing/2014/main" id="{0E87EF0C-B33D-9770-B98A-F41BBA367E36}"/>
                </a:ext>
              </a:extLst>
            </p:cNvPr>
            <p:cNvSpPr/>
            <p:nvPr/>
          </p:nvSpPr>
          <p:spPr>
            <a:xfrm>
              <a:off x="4514434" y="1462167"/>
              <a:ext cx="1662293" cy="27467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chemeClr val="tx1"/>
                </a:solidFill>
                <a:latin typeface="+mn-ea"/>
              </a:endParaRPr>
            </a:p>
            <a:p>
              <a:pPr algn="ctr"/>
              <a:r>
                <a:rPr kumimoji="1" lang="ja-JP" altLang="en-US" sz="2000" b="1" dirty="0">
                  <a:solidFill>
                    <a:schemeClr val="tx1"/>
                  </a:solidFill>
                  <a:latin typeface="+mn-ea"/>
                </a:rPr>
                <a:t>申込画面</a:t>
              </a:r>
              <a:endParaRPr kumimoji="1" lang="en-US" altLang="ja-JP" sz="2000" b="1" dirty="0">
                <a:solidFill>
                  <a:schemeClr val="tx1"/>
                </a:solidFill>
                <a:latin typeface="+mn-ea"/>
              </a:endParaRPr>
            </a:p>
            <a:p>
              <a:pPr algn="ctr"/>
              <a:r>
                <a:rPr kumimoji="1" lang="ja-JP" altLang="en-US" sz="1200" dirty="0">
                  <a:solidFill>
                    <a:schemeClr val="tx1"/>
                  </a:solidFill>
                  <a:latin typeface="+mn-ea"/>
                </a:rPr>
                <a:t>スニーカー（赤）</a:t>
              </a:r>
              <a:endParaRPr kumimoji="1" lang="en-US" altLang="ja-JP" sz="1200" dirty="0">
                <a:solidFill>
                  <a:schemeClr val="tx1"/>
                </a:solidFill>
                <a:latin typeface="+mn-ea"/>
              </a:endParaRPr>
            </a:p>
            <a:p>
              <a:pPr algn="ctr"/>
              <a:r>
                <a:rPr kumimoji="1" lang="ja-JP" altLang="en-US" sz="1200" dirty="0">
                  <a:solidFill>
                    <a:schemeClr val="tx1"/>
                  </a:solidFill>
                  <a:latin typeface="+mn-ea"/>
                </a:rPr>
                <a:t>金額：</a:t>
              </a:r>
              <a:r>
                <a:rPr kumimoji="1" lang="en-US" altLang="ja-JP" sz="1200" dirty="0">
                  <a:solidFill>
                    <a:schemeClr val="tx1"/>
                  </a:solidFill>
                  <a:latin typeface="+mn-ea"/>
                </a:rPr>
                <a:t>23,000</a:t>
              </a:r>
              <a:r>
                <a:rPr kumimoji="1" lang="ja-JP" altLang="en-US" sz="1200" dirty="0">
                  <a:solidFill>
                    <a:schemeClr val="tx1"/>
                  </a:solidFill>
                  <a:latin typeface="+mn-ea"/>
                </a:rPr>
                <a:t>円</a:t>
              </a:r>
              <a:endParaRPr kumimoji="1" lang="en-US" altLang="ja-JP" sz="1200" dirty="0">
                <a:solidFill>
                  <a:schemeClr val="tx1"/>
                </a:solidFill>
                <a:latin typeface="+mn-ea"/>
              </a:endParaRPr>
            </a:p>
            <a:p>
              <a:pPr algn="ctr"/>
              <a:r>
                <a:rPr kumimoji="1" lang="en-US" altLang="ja-JP" sz="1400" dirty="0">
                  <a:solidFill>
                    <a:schemeClr val="tx1"/>
                  </a:solidFill>
                  <a:latin typeface="+mn-ea"/>
                </a:rPr>
                <a:t>…</a:t>
              </a:r>
              <a:r>
                <a:rPr kumimoji="1" lang="ja-JP" altLang="en-US" sz="1400" dirty="0">
                  <a:solidFill>
                    <a:schemeClr val="tx1"/>
                  </a:solidFill>
                  <a:latin typeface="+mn-ea"/>
                </a:rPr>
                <a:t>商品説明</a:t>
              </a:r>
              <a:endParaRPr kumimoji="1" lang="en-US" altLang="ja-JP" sz="1400" dirty="0">
                <a:solidFill>
                  <a:schemeClr val="tx1"/>
                </a:solidFill>
                <a:latin typeface="+mn-ea"/>
              </a:endParaRPr>
            </a:p>
            <a:p>
              <a:pPr algn="ctr"/>
              <a:endParaRPr kumimoji="1" lang="ja-JP" altLang="en-US" sz="1400" dirty="0">
                <a:solidFill>
                  <a:schemeClr val="tx1"/>
                </a:solidFill>
                <a:latin typeface="+mn-ea"/>
              </a:endParaRPr>
            </a:p>
          </p:txBody>
        </p:sp>
        <p:sp>
          <p:nvSpPr>
            <p:cNvPr id="43" name="四角形: 角を丸くする 42">
              <a:extLst>
                <a:ext uri="{FF2B5EF4-FFF2-40B4-BE49-F238E27FC236}">
                  <a16:creationId xmlns:a16="http://schemas.microsoft.com/office/drawing/2014/main" id="{C1E78319-4C90-4C6F-9A4F-61984377B821}"/>
                </a:ext>
              </a:extLst>
            </p:cNvPr>
            <p:cNvSpPr/>
            <p:nvPr/>
          </p:nvSpPr>
          <p:spPr>
            <a:xfrm>
              <a:off x="4691701" y="3299833"/>
              <a:ext cx="1410780" cy="378786"/>
            </a:xfrm>
            <a:prstGeom prst="roundRect">
              <a:avLst>
                <a:gd name="adj" fmla="val 47223"/>
              </a:avLst>
            </a:prstGeom>
            <a:solidFill>
              <a:srgbClr val="00B050"/>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n-ea"/>
                </a:rPr>
                <a:t>申し込み</a:t>
              </a:r>
            </a:p>
          </p:txBody>
        </p:sp>
        <p:grpSp>
          <p:nvGrpSpPr>
            <p:cNvPr id="48" name="グループ化 47">
              <a:extLst>
                <a:ext uri="{FF2B5EF4-FFF2-40B4-BE49-F238E27FC236}">
                  <a16:creationId xmlns:a16="http://schemas.microsoft.com/office/drawing/2014/main" id="{17B60170-C67C-3798-65F9-05989A44C2AC}"/>
                </a:ext>
              </a:extLst>
            </p:cNvPr>
            <p:cNvGrpSpPr/>
            <p:nvPr/>
          </p:nvGrpSpPr>
          <p:grpSpPr>
            <a:xfrm>
              <a:off x="5159347" y="3584347"/>
              <a:ext cx="475488" cy="624582"/>
              <a:chOff x="5226566" y="5723427"/>
              <a:chExt cx="611843" cy="798226"/>
            </a:xfrm>
          </p:grpSpPr>
          <p:sp>
            <p:nvSpPr>
              <p:cNvPr id="51" name="四角形: 角を丸くする 50">
                <a:extLst>
                  <a:ext uri="{FF2B5EF4-FFF2-40B4-BE49-F238E27FC236}">
                    <a16:creationId xmlns:a16="http://schemas.microsoft.com/office/drawing/2014/main" id="{AC0F97A0-F300-9568-5413-2BEEC1631BAD}"/>
                  </a:ext>
                </a:extLst>
              </p:cNvPr>
              <p:cNvSpPr/>
              <p:nvPr/>
            </p:nvSpPr>
            <p:spPr>
              <a:xfrm>
                <a:off x="5344228" y="5723427"/>
                <a:ext cx="188260" cy="628265"/>
              </a:xfrm>
              <a:prstGeom prst="roundRect">
                <a:avLst>
                  <a:gd name="adj" fmla="val 50000"/>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 name="楕円 54">
                <a:extLst>
                  <a:ext uri="{FF2B5EF4-FFF2-40B4-BE49-F238E27FC236}">
                    <a16:creationId xmlns:a16="http://schemas.microsoft.com/office/drawing/2014/main" id="{27E6DC36-0366-B7BB-24DB-6C9A36054C32}"/>
                  </a:ext>
                </a:extLst>
              </p:cNvPr>
              <p:cNvSpPr/>
              <p:nvPr/>
            </p:nvSpPr>
            <p:spPr>
              <a:xfrm>
                <a:off x="5226566" y="6037559"/>
                <a:ext cx="611843" cy="484094"/>
              </a:xfrm>
              <a:prstGeom prst="ellipse">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grpSp>
        <p:nvGrpSpPr>
          <p:cNvPr id="56" name="グループ化 55">
            <a:extLst>
              <a:ext uri="{FF2B5EF4-FFF2-40B4-BE49-F238E27FC236}">
                <a16:creationId xmlns:a16="http://schemas.microsoft.com/office/drawing/2014/main" id="{0F1E1F50-F46B-8358-D991-7F3A3F57D14C}"/>
              </a:ext>
            </a:extLst>
          </p:cNvPr>
          <p:cNvGrpSpPr/>
          <p:nvPr/>
        </p:nvGrpSpPr>
        <p:grpSpPr>
          <a:xfrm>
            <a:off x="8356668" y="1311841"/>
            <a:ext cx="1714438" cy="2481939"/>
            <a:chOff x="4344892" y="1261386"/>
            <a:chExt cx="1989608" cy="3108908"/>
          </a:xfrm>
        </p:grpSpPr>
        <p:sp>
          <p:nvSpPr>
            <p:cNvPr id="57" name="四角形: 角を丸くする 56">
              <a:extLst>
                <a:ext uri="{FF2B5EF4-FFF2-40B4-BE49-F238E27FC236}">
                  <a16:creationId xmlns:a16="http://schemas.microsoft.com/office/drawing/2014/main" id="{DC5E650D-70A8-FD59-2290-817AC1148C5A}"/>
                </a:ext>
              </a:extLst>
            </p:cNvPr>
            <p:cNvSpPr/>
            <p:nvPr/>
          </p:nvSpPr>
          <p:spPr>
            <a:xfrm>
              <a:off x="4344892" y="1261386"/>
              <a:ext cx="1989608" cy="3108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正方形/長方形 57">
              <a:extLst>
                <a:ext uri="{FF2B5EF4-FFF2-40B4-BE49-F238E27FC236}">
                  <a16:creationId xmlns:a16="http://schemas.microsoft.com/office/drawing/2014/main" id="{3FE4D905-9AC7-A12A-4654-68CC6B76FD24}"/>
                </a:ext>
              </a:extLst>
            </p:cNvPr>
            <p:cNvSpPr/>
            <p:nvPr/>
          </p:nvSpPr>
          <p:spPr>
            <a:xfrm>
              <a:off x="4541300" y="1462167"/>
              <a:ext cx="1606881" cy="2746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chemeClr val="tx1"/>
                </a:solidFill>
                <a:latin typeface="+mn-ea"/>
              </a:endParaRPr>
            </a:p>
            <a:p>
              <a:pPr algn="ctr"/>
              <a:r>
                <a:rPr kumimoji="1" lang="ja-JP" altLang="en-US" sz="2000" b="1" dirty="0">
                  <a:solidFill>
                    <a:schemeClr val="tx1"/>
                  </a:solidFill>
                  <a:latin typeface="+mn-ea"/>
                </a:rPr>
                <a:t>注文完了</a:t>
              </a:r>
              <a:endParaRPr kumimoji="1" lang="en-US" altLang="ja-JP" sz="2000" b="1" dirty="0">
                <a:solidFill>
                  <a:schemeClr val="tx1"/>
                </a:solidFill>
                <a:latin typeface="+mn-ea"/>
              </a:endParaRPr>
            </a:p>
            <a:p>
              <a:pPr algn="ctr"/>
              <a:endParaRPr kumimoji="1" lang="en-US" altLang="ja-JP" sz="1400" dirty="0">
                <a:solidFill>
                  <a:schemeClr val="tx1"/>
                </a:solidFill>
                <a:latin typeface="+mn-ea"/>
              </a:endParaRPr>
            </a:p>
            <a:p>
              <a:pPr algn="ctr"/>
              <a:r>
                <a:rPr kumimoji="1" lang="ja-JP" altLang="en-US" sz="1400" dirty="0">
                  <a:solidFill>
                    <a:schemeClr val="tx1"/>
                  </a:solidFill>
                  <a:latin typeface="+mn-ea"/>
                </a:rPr>
                <a:t>注文を</a:t>
              </a:r>
              <a:endParaRPr kumimoji="1" lang="en-US" altLang="ja-JP" sz="1400" dirty="0">
                <a:solidFill>
                  <a:schemeClr val="tx1"/>
                </a:solidFill>
                <a:latin typeface="+mn-ea"/>
              </a:endParaRPr>
            </a:p>
            <a:p>
              <a:pPr algn="ctr"/>
              <a:r>
                <a:rPr kumimoji="1" lang="ja-JP" altLang="en-US" sz="1400" dirty="0">
                  <a:solidFill>
                    <a:schemeClr val="tx1"/>
                  </a:solidFill>
                  <a:latin typeface="+mn-ea"/>
                </a:rPr>
                <a:t>承りました</a:t>
              </a:r>
              <a:endParaRPr kumimoji="1" lang="en-US" altLang="ja-JP" sz="1400" dirty="0">
                <a:solidFill>
                  <a:schemeClr val="tx1"/>
                </a:solidFill>
                <a:latin typeface="+mn-ea"/>
              </a:endParaRPr>
            </a:p>
          </p:txBody>
        </p:sp>
      </p:grpSp>
      <p:sp>
        <p:nvSpPr>
          <p:cNvPr id="63" name="正方形/長方形 62">
            <a:extLst>
              <a:ext uri="{FF2B5EF4-FFF2-40B4-BE49-F238E27FC236}">
                <a16:creationId xmlns:a16="http://schemas.microsoft.com/office/drawing/2014/main" id="{033CA8C4-BE0E-AC3F-790D-E40ECA1684D0}"/>
              </a:ext>
            </a:extLst>
          </p:cNvPr>
          <p:cNvSpPr/>
          <p:nvPr/>
        </p:nvSpPr>
        <p:spPr>
          <a:xfrm>
            <a:off x="2927211" y="1203189"/>
            <a:ext cx="553998" cy="2708434"/>
          </a:xfrm>
          <a:prstGeom prst="rect">
            <a:avLst/>
          </a:prstGeom>
          <a:noFill/>
        </p:spPr>
        <p:txBody>
          <a:bodyPr vert="eaVert" wrap="none" lIns="91440" tIns="45720" rIns="91440" bIns="45720">
            <a:spAutoFit/>
          </a:bodyPr>
          <a:lstStyle/>
          <a:p>
            <a:pPr algn="ctr"/>
            <a:r>
              <a:rPr lang="ja-JP" altLang="en-US" sz="2400" b="1" dirty="0">
                <a:ln w="0"/>
                <a:latin typeface="+mn-ea"/>
              </a:rPr>
              <a:t>事業者</a:t>
            </a:r>
            <a:r>
              <a:rPr lang="ja-JP" altLang="en-US" sz="2400" b="1" cap="none" spc="0" dirty="0">
                <a:ln w="0"/>
                <a:solidFill>
                  <a:schemeClr val="tx1"/>
                </a:solidFill>
                <a:latin typeface="+mn-ea"/>
              </a:rPr>
              <a:t>の</a:t>
            </a:r>
            <a:r>
              <a:rPr lang="en-US" altLang="ja-JP" sz="1200" b="1" cap="none" spc="0" dirty="0">
                <a:ln w="0"/>
                <a:solidFill>
                  <a:schemeClr val="tx1"/>
                </a:solidFill>
                <a:latin typeface="+mn-ea"/>
              </a:rPr>
              <a:t>※</a:t>
            </a:r>
            <a:r>
              <a:rPr lang="ja-JP" altLang="en-US" sz="2400" b="1" cap="none" spc="0" dirty="0">
                <a:ln w="0"/>
                <a:solidFill>
                  <a:schemeClr val="tx1"/>
                </a:solidFill>
                <a:latin typeface="+mn-ea"/>
              </a:rPr>
              <a:t>措置なし</a:t>
            </a:r>
            <a:endParaRPr lang="en-US" altLang="ja-JP" sz="2400" b="1" cap="none" spc="0" dirty="0">
              <a:ln w="0"/>
              <a:solidFill>
                <a:schemeClr val="tx1"/>
              </a:solidFill>
              <a:latin typeface="+mn-ea"/>
            </a:endParaRPr>
          </a:p>
        </p:txBody>
      </p:sp>
      <p:sp>
        <p:nvSpPr>
          <p:cNvPr id="42" name="正方形/長方形 41"/>
          <p:cNvSpPr/>
          <p:nvPr/>
        </p:nvSpPr>
        <p:spPr>
          <a:xfrm rot="678559">
            <a:off x="2320826" y="6433288"/>
            <a:ext cx="800219" cy="338554"/>
          </a:xfrm>
          <a:prstGeom prst="rect">
            <a:avLst/>
          </a:prstGeom>
        </p:spPr>
        <p:txBody>
          <a:bodyPr wrap="none">
            <a:spAutoFit/>
          </a:bodyPr>
          <a:lstStyle/>
          <a:p>
            <a:pPr algn="ctr"/>
            <a:r>
              <a:rPr kumimoji="1" lang="ja-JP" altLang="en-US" sz="1600" dirty="0">
                <a:ln>
                  <a:solidFill>
                    <a:schemeClr val="tx1">
                      <a:lumMod val="65000"/>
                      <a:lumOff val="35000"/>
                    </a:schemeClr>
                  </a:solidFill>
                </a:ln>
                <a:solidFill>
                  <a:schemeClr val="bg1"/>
                </a:solidFill>
                <a:latin typeface="+mn-ea"/>
              </a:rPr>
              <a:t>ポチッ</a:t>
            </a:r>
            <a:endParaRPr kumimoji="1" lang="en-US" altLang="ja-JP" sz="1600" dirty="0">
              <a:ln>
                <a:solidFill>
                  <a:schemeClr val="tx1">
                    <a:lumMod val="65000"/>
                    <a:lumOff val="35000"/>
                  </a:schemeClr>
                </a:solidFill>
              </a:ln>
              <a:solidFill>
                <a:schemeClr val="bg1"/>
              </a:solidFill>
              <a:latin typeface="+mn-ea"/>
            </a:endParaRPr>
          </a:p>
        </p:txBody>
      </p:sp>
      <p:sp>
        <p:nvSpPr>
          <p:cNvPr id="64" name="正方形/長方形 63">
            <a:extLst>
              <a:ext uri="{FF2B5EF4-FFF2-40B4-BE49-F238E27FC236}">
                <a16:creationId xmlns:a16="http://schemas.microsoft.com/office/drawing/2014/main" id="{124DB43D-E228-5858-2ABC-91975B19A627}"/>
              </a:ext>
            </a:extLst>
          </p:cNvPr>
          <p:cNvSpPr/>
          <p:nvPr/>
        </p:nvSpPr>
        <p:spPr>
          <a:xfrm>
            <a:off x="2927211" y="4199135"/>
            <a:ext cx="553998" cy="2554545"/>
          </a:xfrm>
          <a:prstGeom prst="rect">
            <a:avLst/>
          </a:prstGeom>
          <a:noFill/>
        </p:spPr>
        <p:txBody>
          <a:bodyPr vert="eaVert" wrap="none" lIns="91440" tIns="45720" rIns="91440" bIns="45720">
            <a:spAutoFit/>
          </a:bodyPr>
          <a:lstStyle/>
          <a:p>
            <a:pPr algn="ctr"/>
            <a:r>
              <a:rPr lang="ja-JP" altLang="en-US" sz="2400" b="1" dirty="0">
                <a:ln w="0"/>
                <a:latin typeface="+mn-ea"/>
              </a:rPr>
              <a:t>事業者</a:t>
            </a:r>
            <a:r>
              <a:rPr lang="ja-JP" altLang="en-US" sz="2400" b="1" cap="none" spc="0" dirty="0">
                <a:ln w="0"/>
                <a:solidFill>
                  <a:schemeClr val="tx1"/>
                </a:solidFill>
                <a:latin typeface="+mn-ea"/>
              </a:rPr>
              <a:t>の措置あり</a:t>
            </a:r>
            <a:endParaRPr lang="en-US" altLang="ja-JP" sz="2400" b="1" cap="none" spc="0" dirty="0">
              <a:ln w="0"/>
              <a:solidFill>
                <a:schemeClr val="tx1"/>
              </a:solidFill>
              <a:latin typeface="+mn-ea"/>
            </a:endParaRPr>
          </a:p>
        </p:txBody>
      </p:sp>
      <p:sp>
        <p:nvSpPr>
          <p:cNvPr id="65" name="正方形/長方形 64">
            <a:extLst>
              <a:ext uri="{FF2B5EF4-FFF2-40B4-BE49-F238E27FC236}">
                <a16:creationId xmlns:a16="http://schemas.microsoft.com/office/drawing/2014/main" id="{9B452D42-0353-DD97-F318-E978382D994F}"/>
              </a:ext>
            </a:extLst>
          </p:cNvPr>
          <p:cNvSpPr/>
          <p:nvPr/>
        </p:nvSpPr>
        <p:spPr>
          <a:xfrm>
            <a:off x="3542598" y="1746611"/>
            <a:ext cx="553998" cy="1996713"/>
          </a:xfrm>
          <a:prstGeom prst="rect">
            <a:avLst/>
          </a:prstGeom>
          <a:noFill/>
        </p:spPr>
        <p:txBody>
          <a:bodyPr vert="eaVert" wrap="square" lIns="91440" tIns="45720" rIns="91440" bIns="45720">
            <a:spAutoFit/>
          </a:bodyPr>
          <a:lstStyle/>
          <a:p>
            <a:pPr algn="ctr"/>
            <a:r>
              <a:rPr lang="ja-JP" altLang="en-US" sz="2400" b="1" cap="none" spc="0" dirty="0">
                <a:ln w="0"/>
                <a:solidFill>
                  <a:schemeClr val="tx1"/>
                </a:solidFill>
                <a:latin typeface="+mn-ea"/>
              </a:rPr>
              <a:t>取消の主張○</a:t>
            </a:r>
            <a:endParaRPr lang="en-US" altLang="ja-JP" sz="2400" b="1" cap="none" spc="0" dirty="0">
              <a:ln w="0"/>
              <a:solidFill>
                <a:schemeClr val="tx1"/>
              </a:solidFill>
              <a:latin typeface="+mn-ea"/>
            </a:endParaRPr>
          </a:p>
        </p:txBody>
      </p:sp>
      <p:sp>
        <p:nvSpPr>
          <p:cNvPr id="66" name="次の値と等しい 65">
            <a:extLst>
              <a:ext uri="{FF2B5EF4-FFF2-40B4-BE49-F238E27FC236}">
                <a16:creationId xmlns:a16="http://schemas.microsoft.com/office/drawing/2014/main" id="{3F21E178-FD12-7068-37E4-FEB364E55003}"/>
              </a:ext>
            </a:extLst>
          </p:cNvPr>
          <p:cNvSpPr/>
          <p:nvPr/>
        </p:nvSpPr>
        <p:spPr>
          <a:xfrm>
            <a:off x="3379809" y="2389757"/>
            <a:ext cx="259070" cy="535498"/>
          </a:xfrm>
          <a:prstGeom prst="mathEqual">
            <a:avLst>
              <a:gd name="adj1" fmla="val 3736"/>
              <a:gd name="adj2" fmla="val 117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grpSp>
        <p:nvGrpSpPr>
          <p:cNvPr id="67" name="グループ化 66">
            <a:extLst>
              <a:ext uri="{FF2B5EF4-FFF2-40B4-BE49-F238E27FC236}">
                <a16:creationId xmlns:a16="http://schemas.microsoft.com/office/drawing/2014/main" id="{D6ADEF8E-62E1-2275-2409-5E9FCBAB1260}"/>
              </a:ext>
            </a:extLst>
          </p:cNvPr>
          <p:cNvGrpSpPr/>
          <p:nvPr/>
        </p:nvGrpSpPr>
        <p:grpSpPr>
          <a:xfrm>
            <a:off x="6338253" y="1744715"/>
            <a:ext cx="1570247" cy="924284"/>
            <a:chOff x="2572294" y="6614289"/>
            <a:chExt cx="1570247" cy="924284"/>
          </a:xfrm>
        </p:grpSpPr>
        <p:sp>
          <p:nvSpPr>
            <p:cNvPr id="68" name="爆発 1 43">
              <a:extLst>
                <a:ext uri="{FF2B5EF4-FFF2-40B4-BE49-F238E27FC236}">
                  <a16:creationId xmlns:a16="http://schemas.microsoft.com/office/drawing/2014/main" id="{8ECE8A3F-B1EA-76D7-95CE-43B3B9A653E4}"/>
                </a:ext>
              </a:extLst>
            </p:cNvPr>
            <p:cNvSpPr/>
            <p:nvPr/>
          </p:nvSpPr>
          <p:spPr>
            <a:xfrm>
              <a:off x="2572294" y="6614289"/>
              <a:ext cx="1570247" cy="92428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9" name="テキスト ボックス 68">
              <a:extLst>
                <a:ext uri="{FF2B5EF4-FFF2-40B4-BE49-F238E27FC236}">
                  <a16:creationId xmlns:a16="http://schemas.microsoft.com/office/drawing/2014/main" id="{B20E2EC9-6997-58B5-7BB5-042904F0D6F5}"/>
                </a:ext>
              </a:extLst>
            </p:cNvPr>
            <p:cNvSpPr txBox="1"/>
            <p:nvPr/>
          </p:nvSpPr>
          <p:spPr>
            <a:xfrm>
              <a:off x="2803419" y="6904864"/>
              <a:ext cx="1107996" cy="276999"/>
            </a:xfrm>
            <a:prstGeom prst="rect">
              <a:avLst/>
            </a:prstGeom>
            <a:noFill/>
          </p:spPr>
          <p:txBody>
            <a:bodyPr wrap="none" rtlCol="0">
              <a:spAutoFit/>
            </a:bodyPr>
            <a:lstStyle/>
            <a:p>
              <a:r>
                <a:rPr kumimoji="1" lang="ja-JP" altLang="en-US" sz="1200" dirty="0">
                  <a:latin typeface="+mn-ea"/>
                </a:rPr>
                <a:t>確認画面なし</a:t>
              </a:r>
            </a:p>
          </p:txBody>
        </p:sp>
      </p:grpSp>
      <p:sp>
        <p:nvSpPr>
          <p:cNvPr id="70" name="テキスト ボックス 69">
            <a:extLst>
              <a:ext uri="{FF2B5EF4-FFF2-40B4-BE49-F238E27FC236}">
                <a16:creationId xmlns:a16="http://schemas.microsoft.com/office/drawing/2014/main" id="{B7B19571-DFC4-4047-AEE4-18B77C31B95B}"/>
              </a:ext>
            </a:extLst>
          </p:cNvPr>
          <p:cNvSpPr txBox="1"/>
          <p:nvPr/>
        </p:nvSpPr>
        <p:spPr>
          <a:xfrm>
            <a:off x="2397379" y="7207478"/>
            <a:ext cx="8192422" cy="276999"/>
          </a:xfrm>
          <a:prstGeom prst="rect">
            <a:avLst/>
          </a:prstGeom>
          <a:noFill/>
        </p:spPr>
        <p:txBody>
          <a:bodyPr wrap="square" rtlCol="0">
            <a:spAutoFit/>
          </a:bodyPr>
          <a:lstStyle/>
          <a:p>
            <a:r>
              <a:rPr kumimoji="1" lang="en-US" altLang="ja-JP" sz="1200" dirty="0">
                <a:latin typeface="+mn-ea"/>
              </a:rPr>
              <a:t>※</a:t>
            </a:r>
            <a:r>
              <a:rPr kumimoji="1" lang="ja-JP" altLang="en-US" sz="1200" dirty="0">
                <a:latin typeface="+mn-ea"/>
              </a:rPr>
              <a:t>「措置」は、</a:t>
            </a:r>
            <a:r>
              <a:rPr lang="ja-JP" altLang="en-US" sz="1200" dirty="0">
                <a:latin typeface="+mn-ea"/>
              </a:rPr>
              <a:t>利用者が申込みをした後、簡単に申込内容を確認・訂正できる画面が設けられていることを指します。</a:t>
            </a:r>
            <a:endParaRPr kumimoji="1" lang="en-US" altLang="ja-JP" sz="1200" dirty="0">
              <a:latin typeface="+mn-ea"/>
            </a:endParaRPr>
          </a:p>
        </p:txBody>
      </p:sp>
      <p:sp>
        <p:nvSpPr>
          <p:cNvPr id="71" name="矢印: 上 70">
            <a:extLst>
              <a:ext uri="{FF2B5EF4-FFF2-40B4-BE49-F238E27FC236}">
                <a16:creationId xmlns:a16="http://schemas.microsoft.com/office/drawing/2014/main" id="{8012E57A-30AB-44EA-9AD0-557324A122A9}"/>
              </a:ext>
            </a:extLst>
          </p:cNvPr>
          <p:cNvSpPr/>
          <p:nvPr/>
        </p:nvSpPr>
        <p:spPr>
          <a:xfrm rot="5400000">
            <a:off x="8053843" y="5379452"/>
            <a:ext cx="292492" cy="3084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Tree>
    <p:extLst>
      <p:ext uri="{BB962C8B-B14F-4D97-AF65-F5344CB8AC3E}">
        <p14:creationId xmlns:p14="http://schemas.microsoft.com/office/powerpoint/2010/main" val="27410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雲 26">
            <a:extLst>
              <a:ext uri="{FF2B5EF4-FFF2-40B4-BE49-F238E27FC236}">
                <a16:creationId xmlns:a16="http://schemas.microsoft.com/office/drawing/2014/main" id="{A1B730D1-F330-4A17-AE9F-B32A227DB8E9}"/>
              </a:ext>
            </a:extLst>
          </p:cNvPr>
          <p:cNvSpPr/>
          <p:nvPr/>
        </p:nvSpPr>
        <p:spPr>
          <a:xfrm>
            <a:off x="362485" y="2430424"/>
            <a:ext cx="4983421" cy="4142916"/>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24 10"/>
          <p:cNvSpPr/>
          <p:nvPr/>
        </p:nvSpPr>
        <p:spPr>
          <a:xfrm>
            <a:off x="5570842" y="2351601"/>
            <a:ext cx="4608815" cy="4708956"/>
          </a:xfrm>
          <a:prstGeom prst="star24">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p:cNvSpPr/>
          <p:nvPr/>
        </p:nvSpPr>
        <p:spPr>
          <a:xfrm rot="1076218">
            <a:off x="7459716" y="3578516"/>
            <a:ext cx="2157988" cy="1767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n w="0"/>
                <a:solidFill>
                  <a:schemeClr val="tx1"/>
                </a:solidFill>
                <a:latin typeface="+mn-ea"/>
              </a:rPr>
              <a:t>クレジット</a:t>
            </a:r>
            <a:endParaRPr lang="en-US" altLang="ja-JP" sz="2800" dirty="0">
              <a:ln w="0"/>
              <a:solidFill>
                <a:schemeClr val="tx1"/>
              </a:solidFill>
              <a:latin typeface="+mn-ea"/>
            </a:endParaRPr>
          </a:p>
          <a:p>
            <a:r>
              <a:rPr lang="ja-JP" altLang="en-US" sz="2800" dirty="0">
                <a:ln w="0"/>
                <a:solidFill>
                  <a:schemeClr val="tx1"/>
                </a:solidFill>
                <a:latin typeface="+mn-ea"/>
              </a:rPr>
              <a:t>カード滞納</a:t>
            </a:r>
            <a:endParaRPr lang="en-US" altLang="ja-JP" dirty="0">
              <a:ln w="0"/>
              <a:solidFill>
                <a:schemeClr val="tx1"/>
              </a:solidFill>
              <a:latin typeface="+mn-ea"/>
            </a:endParaRPr>
          </a:p>
          <a:p>
            <a:r>
              <a:rPr lang="ja-JP" altLang="en-US" dirty="0">
                <a:ln w="0"/>
                <a:solidFill>
                  <a:schemeClr val="tx1"/>
                </a:solidFill>
                <a:latin typeface="+mn-ea"/>
              </a:rPr>
              <a:t>信用情報に影響しますよ</a:t>
            </a:r>
            <a:endParaRPr lang="en-US" altLang="ja-JP" dirty="0">
              <a:ln w="0"/>
              <a:solidFill>
                <a:schemeClr val="tx1"/>
              </a:solidFill>
              <a:latin typeface="+mn-ea"/>
            </a:endParaRPr>
          </a:p>
        </p:txBody>
      </p:sp>
      <p:sp>
        <p:nvSpPr>
          <p:cNvPr id="2" name="タイトル 1">
            <a:extLst>
              <a:ext uri="{FF2B5EF4-FFF2-40B4-BE49-F238E27FC236}">
                <a16:creationId xmlns:a16="http://schemas.microsoft.com/office/drawing/2014/main" id="{86C4C430-D648-C41A-DD7B-8F47990AF00D}"/>
              </a:ext>
            </a:extLst>
          </p:cNvPr>
          <p:cNvSpPr>
            <a:spLocks noGrp="1"/>
          </p:cNvSpPr>
          <p:nvPr>
            <p:ph type="title"/>
          </p:nvPr>
        </p:nvSpPr>
        <p:spPr/>
        <p:txBody>
          <a:bodyPr/>
          <a:lstStyle/>
          <a:p>
            <a:r>
              <a:rPr kumimoji="1" lang="ja-JP" altLang="en-US" sz="2400" dirty="0"/>
              <a:t>契約をやめる</a:t>
            </a:r>
            <a:br>
              <a:rPr kumimoji="1" lang="en-US" altLang="ja-JP" dirty="0"/>
            </a:br>
            <a:r>
              <a:rPr kumimoji="1" lang="ja-JP" altLang="en-US" dirty="0"/>
              <a:t>放っておくと、</a:t>
            </a:r>
            <a:r>
              <a:rPr lang="ja-JP" altLang="en-US" dirty="0"/>
              <a:t>どうなるの？</a:t>
            </a:r>
            <a:endParaRPr kumimoji="1" lang="ja-JP" altLang="en-US" dirty="0"/>
          </a:p>
        </p:txBody>
      </p:sp>
      <p:sp>
        <p:nvSpPr>
          <p:cNvPr id="8" name="メモ 7"/>
          <p:cNvSpPr/>
          <p:nvPr/>
        </p:nvSpPr>
        <p:spPr>
          <a:xfrm rot="20681000">
            <a:off x="6526011" y="2476420"/>
            <a:ext cx="2102069" cy="1091443"/>
          </a:xfrm>
          <a:prstGeom prst="foldedCorner">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4000" dirty="0">
                <a:solidFill>
                  <a:schemeClr val="tx1"/>
                </a:solidFill>
                <a:latin typeface="+mn-ea"/>
              </a:rPr>
              <a:t>督促状</a:t>
            </a:r>
            <a:endParaRPr kumimoji="1" lang="en-US" altLang="ja-JP" sz="4000" dirty="0">
              <a:solidFill>
                <a:schemeClr val="tx1"/>
              </a:solidFill>
              <a:latin typeface="+mn-ea"/>
            </a:endParaRPr>
          </a:p>
          <a:p>
            <a:pPr algn="ctr"/>
            <a:r>
              <a:rPr kumimoji="1" lang="ja-JP" altLang="en-US" dirty="0">
                <a:solidFill>
                  <a:schemeClr val="tx1"/>
                </a:solidFill>
                <a:latin typeface="+mn-ea"/>
              </a:rPr>
              <a:t>早く支払って！</a:t>
            </a:r>
            <a:endParaRPr kumimoji="1" lang="en-US" altLang="ja-JP" sz="4000" dirty="0">
              <a:solidFill>
                <a:schemeClr val="tx1"/>
              </a:solidFill>
              <a:latin typeface="+mn-ea"/>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37475" y="4997502"/>
            <a:ext cx="2597428" cy="2360501"/>
          </a:xfrm>
          <a:prstGeom prst="rect">
            <a:avLst/>
          </a:prstGeom>
        </p:spPr>
      </p:pic>
      <p:sp>
        <p:nvSpPr>
          <p:cNvPr id="13" name="正方形/長方形 12">
            <a:extLst>
              <a:ext uri="{FF2B5EF4-FFF2-40B4-BE49-F238E27FC236}">
                <a16:creationId xmlns:a16="http://schemas.microsoft.com/office/drawing/2014/main" id="{A26FE0B1-741E-52AB-C366-30EC4789AEBA}"/>
              </a:ext>
            </a:extLst>
          </p:cNvPr>
          <p:cNvSpPr/>
          <p:nvPr/>
        </p:nvSpPr>
        <p:spPr>
          <a:xfrm>
            <a:off x="8392853" y="6230217"/>
            <a:ext cx="1512733" cy="461665"/>
          </a:xfrm>
          <a:prstGeom prst="rect">
            <a:avLst/>
          </a:prstGeom>
          <a:noFill/>
        </p:spPr>
        <p:txBody>
          <a:bodyPr wrap="square" lIns="91440" tIns="45720" rIns="91440" bIns="45720">
            <a:spAutoFit/>
          </a:bodyPr>
          <a:lstStyle/>
          <a:p>
            <a:r>
              <a:rPr lang="ja-JP" altLang="en-US" sz="2400" b="1" dirty="0">
                <a:ln w="0"/>
                <a:latin typeface="+mn-ea"/>
              </a:rPr>
              <a:t>裁判だ！</a:t>
            </a:r>
            <a:endParaRPr lang="en-US" altLang="ja-JP" b="1" dirty="0">
              <a:ln w="0"/>
              <a:latin typeface="+mn-ea"/>
            </a:endParaRPr>
          </a:p>
        </p:txBody>
      </p:sp>
      <mc:AlternateContent xmlns:mc="http://schemas.openxmlformats.org/markup-compatibility/2006" xmlns:p14="http://schemas.microsoft.com/office/powerpoint/2010/main">
        <mc:Choice Requires="p14">
          <p:contentPart p14:bwMode="auto" r:id="rId4">
            <p14:nvContentPartPr>
              <p14:cNvPr id="15" name="インク 14">
                <a:extLst>
                  <a:ext uri="{FF2B5EF4-FFF2-40B4-BE49-F238E27FC236}">
                    <a16:creationId xmlns:a16="http://schemas.microsoft.com/office/drawing/2014/main" id="{88BCDFAE-BA3D-4953-A441-3547C5D1F376}"/>
                  </a:ext>
                </a:extLst>
              </p14:cNvPr>
              <p14:cNvContentPartPr/>
              <p14:nvPr/>
            </p14:nvContentPartPr>
            <p14:xfrm>
              <a:off x="161932" y="3367864"/>
              <a:ext cx="360" cy="360"/>
            </p14:xfrm>
          </p:contentPart>
        </mc:Choice>
        <mc:Fallback xmlns="">
          <p:pic>
            <p:nvPicPr>
              <p:cNvPr id="15" name="インク 14">
                <a:extLst>
                  <a:ext uri="{FF2B5EF4-FFF2-40B4-BE49-F238E27FC236}">
                    <a16:creationId xmlns:a16="http://schemas.microsoft.com/office/drawing/2014/main" id="{88BCDFAE-BA3D-4953-A441-3547C5D1F376}"/>
                  </a:ext>
                </a:extLst>
              </p:cNvPr>
              <p:cNvPicPr/>
              <p:nvPr/>
            </p:nvPicPr>
            <p:blipFill>
              <a:blip r:embed="rId5"/>
              <a:stretch>
                <a:fillRect/>
              </a:stretch>
            </p:blipFill>
            <p:spPr>
              <a:xfrm>
                <a:off x="152932" y="33588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インク 19">
                <a:extLst>
                  <a:ext uri="{FF2B5EF4-FFF2-40B4-BE49-F238E27FC236}">
                    <a16:creationId xmlns:a16="http://schemas.microsoft.com/office/drawing/2014/main" id="{B510AA51-7BA4-406F-96D5-4466E09F0D7F}"/>
                  </a:ext>
                </a:extLst>
              </p14:cNvPr>
              <p14:cNvContentPartPr/>
              <p14:nvPr/>
            </p14:nvContentPartPr>
            <p14:xfrm>
              <a:off x="2719732" y="2430424"/>
              <a:ext cx="360" cy="360"/>
            </p14:xfrm>
          </p:contentPart>
        </mc:Choice>
        <mc:Fallback xmlns="">
          <p:pic>
            <p:nvPicPr>
              <p:cNvPr id="20" name="インク 19">
                <a:extLst>
                  <a:ext uri="{FF2B5EF4-FFF2-40B4-BE49-F238E27FC236}">
                    <a16:creationId xmlns:a16="http://schemas.microsoft.com/office/drawing/2014/main" id="{B510AA51-7BA4-406F-96D5-4466E09F0D7F}"/>
                  </a:ext>
                </a:extLst>
              </p:cNvPr>
              <p:cNvPicPr/>
              <p:nvPr/>
            </p:nvPicPr>
            <p:blipFill>
              <a:blip r:embed="rId5"/>
              <a:stretch>
                <a:fillRect/>
              </a:stretch>
            </p:blipFill>
            <p:spPr>
              <a:xfrm>
                <a:off x="2711092" y="2421784"/>
                <a:ext cx="18000" cy="18000"/>
              </a:xfrm>
              <a:prstGeom prst="rect">
                <a:avLst/>
              </a:prstGeom>
            </p:spPr>
          </p:pic>
        </mc:Fallback>
      </mc:AlternateContent>
      <p:pic>
        <p:nvPicPr>
          <p:cNvPr id="4" name="図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1292" y="2351601"/>
            <a:ext cx="2174886" cy="2418798"/>
          </a:xfrm>
          <a:prstGeom prst="rect">
            <a:avLst/>
          </a:prstGeom>
        </p:spPr>
      </p:pic>
      <p:sp>
        <p:nvSpPr>
          <p:cNvPr id="6" name="吹き出し: 角を丸めた四角形 26">
            <a:extLst>
              <a:ext uri="{FF2B5EF4-FFF2-40B4-BE49-F238E27FC236}">
                <a16:creationId xmlns:a16="http://schemas.microsoft.com/office/drawing/2014/main" id="{D9677C98-86DD-ADAB-B8E9-A9A1476C2EAA}"/>
              </a:ext>
            </a:extLst>
          </p:cNvPr>
          <p:cNvSpPr/>
          <p:nvPr/>
        </p:nvSpPr>
        <p:spPr>
          <a:xfrm>
            <a:off x="2625754" y="2654493"/>
            <a:ext cx="2209482" cy="1348794"/>
          </a:xfrm>
          <a:prstGeom prst="wedgeRoundRectCallout">
            <a:avLst>
              <a:gd name="adj1" fmla="val -76913"/>
              <a:gd name="adj2" fmla="val 21362"/>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0000"/>
              </a:lnSpc>
            </a:pPr>
            <a:r>
              <a:rPr kumimoji="1" lang="ja-JP" altLang="en-US" sz="1400" dirty="0">
                <a:solidFill>
                  <a:schemeClr val="tx1"/>
                </a:solidFill>
                <a:latin typeface="+mn-ea"/>
              </a:rPr>
              <a:t>私は定期購入を頼んだつもりもないし、</a:t>
            </a:r>
            <a:endParaRPr kumimoji="1" lang="en-US" altLang="ja-JP" sz="1400" dirty="0">
              <a:solidFill>
                <a:schemeClr val="tx1"/>
              </a:solidFill>
              <a:latin typeface="+mn-ea"/>
            </a:endParaRPr>
          </a:p>
          <a:p>
            <a:pPr>
              <a:lnSpc>
                <a:spcPct val="110000"/>
              </a:lnSpc>
            </a:pPr>
            <a:r>
              <a:rPr kumimoji="1" lang="ja-JP" altLang="en-US" sz="1400" dirty="0">
                <a:solidFill>
                  <a:schemeClr val="tx1"/>
                </a:solidFill>
                <a:latin typeface="+mn-ea"/>
              </a:rPr>
              <a:t>商品は送り返したからもう支払わなくて</a:t>
            </a:r>
            <a:endParaRPr kumimoji="1" lang="en-US" altLang="ja-JP" sz="1400" dirty="0">
              <a:solidFill>
                <a:schemeClr val="tx1"/>
              </a:solidFill>
              <a:latin typeface="+mn-ea"/>
            </a:endParaRPr>
          </a:p>
          <a:p>
            <a:pPr>
              <a:lnSpc>
                <a:spcPct val="110000"/>
              </a:lnSpc>
            </a:pPr>
            <a:r>
              <a:rPr kumimoji="1" lang="ja-JP" altLang="en-US" sz="1400" dirty="0">
                <a:solidFill>
                  <a:schemeClr val="tx1"/>
                </a:solidFill>
                <a:latin typeface="+mn-ea"/>
              </a:rPr>
              <a:t>いいわよね！</a:t>
            </a:r>
          </a:p>
        </p:txBody>
      </p:sp>
      <p:pic>
        <p:nvPicPr>
          <p:cNvPr id="5" name="図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25754" y="4289952"/>
            <a:ext cx="2201019" cy="2474555"/>
          </a:xfrm>
          <a:prstGeom prst="rect">
            <a:avLst/>
          </a:prstGeom>
        </p:spPr>
      </p:pic>
      <p:sp>
        <p:nvSpPr>
          <p:cNvPr id="7" name="吹き出し: 角を丸めた四角形 26">
            <a:extLst>
              <a:ext uri="{FF2B5EF4-FFF2-40B4-BE49-F238E27FC236}">
                <a16:creationId xmlns:a16="http://schemas.microsoft.com/office/drawing/2014/main" id="{D9677C98-86DD-ADAB-B8E9-A9A1476C2EAA}"/>
              </a:ext>
            </a:extLst>
          </p:cNvPr>
          <p:cNvSpPr/>
          <p:nvPr/>
        </p:nvSpPr>
        <p:spPr>
          <a:xfrm>
            <a:off x="775855" y="4748088"/>
            <a:ext cx="2216378" cy="1514168"/>
          </a:xfrm>
          <a:prstGeom prst="wedgeRoundRectCallout">
            <a:avLst>
              <a:gd name="adj1" fmla="val 65943"/>
              <a:gd name="adj2" fmla="val 34904"/>
              <a:gd name="adj3" fmla="val 16667"/>
            </a:avLst>
          </a:prstGeom>
          <a:solidFill>
            <a:schemeClr val="bg1"/>
          </a:solidFill>
          <a:ln>
            <a:solidFill>
              <a:srgbClr val="FF66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n-ea"/>
              </a:rPr>
              <a:t>お金がないから</a:t>
            </a:r>
            <a:endParaRPr kumimoji="1" lang="en-US" altLang="ja-JP" sz="1400" dirty="0">
              <a:solidFill>
                <a:schemeClr val="tx1"/>
              </a:solidFill>
              <a:latin typeface="+mn-ea"/>
            </a:endParaRPr>
          </a:p>
          <a:p>
            <a:r>
              <a:rPr kumimoji="1" lang="ja-JP" altLang="en-US" sz="1400" dirty="0">
                <a:solidFill>
                  <a:schemeClr val="tx1"/>
                </a:solidFill>
                <a:latin typeface="+mn-ea"/>
              </a:rPr>
              <a:t>払えないや</a:t>
            </a:r>
            <a:r>
              <a:rPr kumimoji="1" lang="en-US" altLang="ja-JP" sz="1400" dirty="0">
                <a:solidFill>
                  <a:schemeClr val="tx1"/>
                </a:solidFill>
                <a:latin typeface="+mn-ea"/>
              </a:rPr>
              <a:t>…</a:t>
            </a:r>
          </a:p>
          <a:p>
            <a:r>
              <a:rPr kumimoji="1" lang="ja-JP" altLang="en-US" sz="1400" dirty="0">
                <a:solidFill>
                  <a:schemeClr val="tx1"/>
                </a:solidFill>
                <a:latin typeface="+mn-ea"/>
              </a:rPr>
              <a:t>ネットに「支払いは</a:t>
            </a:r>
            <a:endParaRPr kumimoji="1" lang="en-US" altLang="ja-JP" sz="1400" dirty="0">
              <a:solidFill>
                <a:schemeClr val="tx1"/>
              </a:solidFill>
              <a:latin typeface="+mn-ea"/>
            </a:endParaRPr>
          </a:p>
          <a:p>
            <a:r>
              <a:rPr kumimoji="1" lang="ja-JP" altLang="en-US" sz="1400" dirty="0">
                <a:solidFill>
                  <a:schemeClr val="tx1"/>
                </a:solidFill>
                <a:latin typeface="+mn-ea"/>
              </a:rPr>
              <a:t>無視すればいい」って</a:t>
            </a:r>
            <a:endParaRPr kumimoji="1" lang="en-US" altLang="ja-JP" sz="1400" dirty="0">
              <a:solidFill>
                <a:schemeClr val="tx1"/>
              </a:solidFill>
              <a:latin typeface="+mn-ea"/>
            </a:endParaRPr>
          </a:p>
          <a:p>
            <a:r>
              <a:rPr kumimoji="1" lang="ja-JP" altLang="en-US" sz="1400" dirty="0">
                <a:solidFill>
                  <a:schemeClr val="tx1"/>
                </a:solidFill>
                <a:latin typeface="+mn-ea"/>
              </a:rPr>
              <a:t>書いてあるから、</a:t>
            </a:r>
            <a:endParaRPr kumimoji="1" lang="en-US" altLang="ja-JP" sz="1400" dirty="0">
              <a:solidFill>
                <a:schemeClr val="tx1"/>
              </a:solidFill>
              <a:latin typeface="+mn-ea"/>
            </a:endParaRPr>
          </a:p>
          <a:p>
            <a:r>
              <a:rPr kumimoji="1" lang="ja-JP" altLang="en-US" sz="1400" dirty="0">
                <a:solidFill>
                  <a:schemeClr val="tx1"/>
                </a:solidFill>
                <a:latin typeface="+mn-ea"/>
              </a:rPr>
              <a:t>放っておいていいよね</a:t>
            </a:r>
          </a:p>
        </p:txBody>
      </p:sp>
      <p:sp>
        <p:nvSpPr>
          <p:cNvPr id="29" name="正方形/長方形 28">
            <a:extLst>
              <a:ext uri="{FF2B5EF4-FFF2-40B4-BE49-F238E27FC236}">
                <a16:creationId xmlns:a16="http://schemas.microsoft.com/office/drawing/2014/main" id="{F1DBB961-CDD9-4EA4-B63B-3DD3DC59EF67}"/>
              </a:ext>
            </a:extLst>
          </p:cNvPr>
          <p:cNvSpPr/>
          <p:nvPr/>
        </p:nvSpPr>
        <p:spPr>
          <a:xfrm>
            <a:off x="1659130" y="6860005"/>
            <a:ext cx="2390129" cy="461665"/>
          </a:xfrm>
          <a:prstGeom prst="rect">
            <a:avLst/>
          </a:prstGeom>
          <a:noFill/>
        </p:spPr>
        <p:txBody>
          <a:bodyPr wrap="square" lIns="91440" tIns="45720" rIns="91440" bIns="45720">
            <a:spAutoFit/>
          </a:bodyPr>
          <a:lstStyle/>
          <a:p>
            <a:r>
              <a:rPr lang="ja-JP" altLang="en-US" sz="2400" b="1" dirty="0">
                <a:ln w="0"/>
                <a:latin typeface="+mn-ea"/>
              </a:rPr>
              <a:t>放っておくと</a:t>
            </a:r>
            <a:r>
              <a:rPr lang="en-US" altLang="ja-JP" sz="2400" b="1" dirty="0">
                <a:ln w="0"/>
                <a:latin typeface="+mn-ea"/>
              </a:rPr>
              <a:t>…</a:t>
            </a:r>
          </a:p>
        </p:txBody>
      </p:sp>
      <p:sp>
        <p:nvSpPr>
          <p:cNvPr id="31" name="矢印: 右 30">
            <a:extLst>
              <a:ext uri="{FF2B5EF4-FFF2-40B4-BE49-F238E27FC236}">
                <a16:creationId xmlns:a16="http://schemas.microsoft.com/office/drawing/2014/main" id="{C738CEBC-4F48-46A9-B812-B4528EE619BE}"/>
              </a:ext>
            </a:extLst>
          </p:cNvPr>
          <p:cNvSpPr/>
          <p:nvPr/>
        </p:nvSpPr>
        <p:spPr>
          <a:xfrm rot="19611003">
            <a:off x="3783347" y="5687251"/>
            <a:ext cx="3077405" cy="808749"/>
          </a:xfrm>
          <a:custGeom>
            <a:avLst/>
            <a:gdLst>
              <a:gd name="connsiteX0" fmla="*/ 0 w 3738623"/>
              <a:gd name="connsiteY0" fmla="*/ 202187 h 808749"/>
              <a:gd name="connsiteX1" fmla="*/ 2564708 w 3738623"/>
              <a:gd name="connsiteY1" fmla="*/ 202187 h 808749"/>
              <a:gd name="connsiteX2" fmla="*/ 2564708 w 3738623"/>
              <a:gd name="connsiteY2" fmla="*/ 0 h 808749"/>
              <a:gd name="connsiteX3" fmla="*/ 3738623 w 3738623"/>
              <a:gd name="connsiteY3" fmla="*/ 404375 h 808749"/>
              <a:gd name="connsiteX4" fmla="*/ 2564708 w 3738623"/>
              <a:gd name="connsiteY4" fmla="*/ 808749 h 808749"/>
              <a:gd name="connsiteX5" fmla="*/ 2564708 w 3738623"/>
              <a:gd name="connsiteY5" fmla="*/ 606562 h 808749"/>
              <a:gd name="connsiteX6" fmla="*/ 0 w 3738623"/>
              <a:gd name="connsiteY6" fmla="*/ 606562 h 808749"/>
              <a:gd name="connsiteX7" fmla="*/ 0 w 3738623"/>
              <a:gd name="connsiteY7" fmla="*/ 202187 h 808749"/>
              <a:gd name="connsiteX0" fmla="*/ 0 w 3738623"/>
              <a:gd name="connsiteY0" fmla="*/ 606562 h 808749"/>
              <a:gd name="connsiteX1" fmla="*/ 2564708 w 3738623"/>
              <a:gd name="connsiteY1" fmla="*/ 202187 h 808749"/>
              <a:gd name="connsiteX2" fmla="*/ 2564708 w 3738623"/>
              <a:gd name="connsiteY2" fmla="*/ 0 h 808749"/>
              <a:gd name="connsiteX3" fmla="*/ 3738623 w 3738623"/>
              <a:gd name="connsiteY3" fmla="*/ 404375 h 808749"/>
              <a:gd name="connsiteX4" fmla="*/ 2564708 w 3738623"/>
              <a:gd name="connsiteY4" fmla="*/ 808749 h 808749"/>
              <a:gd name="connsiteX5" fmla="*/ 2564708 w 3738623"/>
              <a:gd name="connsiteY5" fmla="*/ 606562 h 808749"/>
              <a:gd name="connsiteX6" fmla="*/ 0 w 3738623"/>
              <a:gd name="connsiteY6" fmla="*/ 606562 h 808749"/>
              <a:gd name="connsiteX0" fmla="*/ 0 w 3738623"/>
              <a:gd name="connsiteY0" fmla="*/ 606562 h 808749"/>
              <a:gd name="connsiteX1" fmla="*/ 2941075 w 3738623"/>
              <a:gd name="connsiteY1" fmla="*/ 282109 h 808749"/>
              <a:gd name="connsiteX2" fmla="*/ 2564708 w 3738623"/>
              <a:gd name="connsiteY2" fmla="*/ 0 h 808749"/>
              <a:gd name="connsiteX3" fmla="*/ 3738623 w 3738623"/>
              <a:gd name="connsiteY3" fmla="*/ 404375 h 808749"/>
              <a:gd name="connsiteX4" fmla="*/ 2564708 w 3738623"/>
              <a:gd name="connsiteY4" fmla="*/ 808749 h 808749"/>
              <a:gd name="connsiteX5" fmla="*/ 2564708 w 3738623"/>
              <a:gd name="connsiteY5" fmla="*/ 606562 h 808749"/>
              <a:gd name="connsiteX6" fmla="*/ 0 w 3738623"/>
              <a:gd name="connsiteY6" fmla="*/ 606562 h 808749"/>
              <a:gd name="connsiteX0" fmla="*/ 0 w 3738623"/>
              <a:gd name="connsiteY0" fmla="*/ 606562 h 808749"/>
              <a:gd name="connsiteX1" fmla="*/ 2941075 w 3738623"/>
              <a:gd name="connsiteY1" fmla="*/ 282109 h 808749"/>
              <a:gd name="connsiteX2" fmla="*/ 2564708 w 3738623"/>
              <a:gd name="connsiteY2" fmla="*/ 0 h 808749"/>
              <a:gd name="connsiteX3" fmla="*/ 3738623 w 3738623"/>
              <a:gd name="connsiteY3" fmla="*/ 404375 h 808749"/>
              <a:gd name="connsiteX4" fmla="*/ 2564708 w 3738623"/>
              <a:gd name="connsiteY4" fmla="*/ 808749 h 808749"/>
              <a:gd name="connsiteX5" fmla="*/ 2929417 w 3738623"/>
              <a:gd name="connsiteY5" fmla="*/ 471498 h 808749"/>
              <a:gd name="connsiteX6" fmla="*/ 0 w 3738623"/>
              <a:gd name="connsiteY6" fmla="*/ 606562 h 80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8623" h="808749">
                <a:moveTo>
                  <a:pt x="0" y="606562"/>
                </a:moveTo>
                <a:lnTo>
                  <a:pt x="2941075" y="282109"/>
                </a:lnTo>
                <a:lnTo>
                  <a:pt x="2564708" y="0"/>
                </a:lnTo>
                <a:lnTo>
                  <a:pt x="3738623" y="404375"/>
                </a:lnTo>
                <a:lnTo>
                  <a:pt x="2564708" y="808749"/>
                </a:lnTo>
                <a:lnTo>
                  <a:pt x="2929417" y="471498"/>
                </a:lnTo>
                <a:lnTo>
                  <a:pt x="0" y="606562"/>
                </a:lnTo>
                <a:close/>
              </a:path>
            </a:pathLst>
          </a:custGeom>
          <a:solidFill>
            <a:srgbClr val="FFFF99"/>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3111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32816" y="757813"/>
            <a:ext cx="9342184" cy="1194170"/>
          </a:xfrm>
        </p:spPr>
        <p:txBody>
          <a:bodyPr/>
          <a:lstStyle/>
          <a:p>
            <a:r>
              <a:rPr kumimoji="1" lang="ja-JP" altLang="en-US" dirty="0"/>
              <a:t>困った時は、すぐ相談！</a:t>
            </a:r>
          </a:p>
        </p:txBody>
      </p:sp>
      <p:pic>
        <p:nvPicPr>
          <p:cNvPr id="3" name="Picture 2" descr="https://www.caa.go.jp/policies/policy/local_cooperation/local_consumer_administration/hotline/img/hotline_iyayan.jpg">
            <a:extLst>
              <a:ext uri="{FF2B5EF4-FFF2-40B4-BE49-F238E27FC236}">
                <a16:creationId xmlns:a16="http://schemas.microsoft.com/office/drawing/2014/main" id="{36CE112B-7DE8-5A48-59E3-711497793B9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12618" y="2652185"/>
            <a:ext cx="9632111" cy="318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207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F28D9E-795D-5D37-6E16-654E5F53C836}"/>
              </a:ext>
            </a:extLst>
          </p:cNvPr>
          <p:cNvSpPr>
            <a:spLocks noGrp="1"/>
          </p:cNvSpPr>
          <p:nvPr>
            <p:ph type="title"/>
          </p:nvPr>
        </p:nvSpPr>
        <p:spPr/>
        <p:txBody>
          <a:bodyPr/>
          <a:lstStyle/>
          <a:p>
            <a:r>
              <a:rPr kumimoji="1" lang="ja-JP" altLang="en-US" dirty="0"/>
              <a:t>おまけ</a:t>
            </a:r>
          </a:p>
        </p:txBody>
      </p:sp>
      <p:sp>
        <p:nvSpPr>
          <p:cNvPr id="3" name="コンテンツ プレースホルダー 2">
            <a:extLst>
              <a:ext uri="{FF2B5EF4-FFF2-40B4-BE49-F238E27FC236}">
                <a16:creationId xmlns:a16="http://schemas.microsoft.com/office/drawing/2014/main" id="{EA1C1E6D-F157-4B8A-5977-FC8BB142C4B6}"/>
              </a:ext>
            </a:extLst>
          </p:cNvPr>
          <p:cNvSpPr>
            <a:spLocks noGrp="1"/>
          </p:cNvSpPr>
          <p:nvPr>
            <p:ph idx="1"/>
          </p:nvPr>
        </p:nvSpPr>
        <p:spPr>
          <a:xfrm>
            <a:off x="528625" y="2568130"/>
            <a:ext cx="9493130" cy="4940745"/>
          </a:xfrm>
        </p:spPr>
        <p:txBody>
          <a:bodyPr anchor="t">
            <a:normAutofit fontScale="92500" lnSpcReduction="10000"/>
          </a:bodyPr>
          <a:lstStyle/>
          <a:p>
            <a:r>
              <a:rPr kumimoji="1" lang="ja-JP" altLang="en-US" sz="1800" b="1" dirty="0">
                <a:latin typeface="+mn-ea"/>
              </a:rPr>
              <a:t>無</a:t>
            </a:r>
            <a:r>
              <a:rPr lang="ja-JP" altLang="en-US" sz="1800" b="1" dirty="0">
                <a:latin typeface="+mn-ea"/>
              </a:rPr>
              <a:t>　</a:t>
            </a:r>
            <a:r>
              <a:rPr kumimoji="1" lang="ja-JP" altLang="en-US" sz="1800" b="1" dirty="0">
                <a:latin typeface="+mn-ea"/>
              </a:rPr>
              <a:t>効：</a:t>
            </a:r>
            <a:r>
              <a:rPr kumimoji="1" lang="ja-JP" altLang="en-US" sz="1800" dirty="0">
                <a:latin typeface="+mn-ea"/>
              </a:rPr>
              <a:t>契約が初めからなかったことになること</a:t>
            </a:r>
            <a:endParaRPr kumimoji="1" lang="en-US" altLang="ja-JP" sz="1800" dirty="0">
              <a:latin typeface="+mn-ea"/>
            </a:endParaRPr>
          </a:p>
          <a:p>
            <a:r>
              <a:rPr lang="ja-JP" altLang="en-US" sz="1800" b="1" dirty="0">
                <a:latin typeface="+mn-ea"/>
              </a:rPr>
              <a:t>取消し：</a:t>
            </a:r>
            <a:r>
              <a:rPr lang="ja-JP" altLang="en-US" sz="1800" dirty="0">
                <a:latin typeface="+mn-ea"/>
              </a:rPr>
              <a:t>一旦成立した契約を遡って無効にすること</a:t>
            </a:r>
            <a:endParaRPr lang="en-US" altLang="ja-JP" sz="1800" b="0" i="0" dirty="0">
              <a:solidFill>
                <a:srgbClr val="202124"/>
              </a:solidFill>
              <a:effectLst/>
              <a:latin typeface="+mn-ea"/>
            </a:endParaRPr>
          </a:p>
          <a:p>
            <a:r>
              <a:rPr kumimoji="1" lang="ja-JP" altLang="en-US" sz="1800" b="1" dirty="0">
                <a:latin typeface="+mn-ea"/>
              </a:rPr>
              <a:t>解　除：</a:t>
            </a:r>
            <a:r>
              <a:rPr lang="ja-JP" altLang="en-US" sz="1800" b="0" i="0" dirty="0">
                <a:solidFill>
                  <a:srgbClr val="4D5156"/>
                </a:solidFill>
                <a:effectLst/>
                <a:latin typeface="+mn-ea"/>
              </a:rPr>
              <a:t>契約当事者の意思表示によって契約の効力をさかのぼって消滅させること</a:t>
            </a:r>
            <a:endParaRPr lang="en-US" altLang="ja-JP" sz="1800" b="0" i="0" dirty="0">
              <a:solidFill>
                <a:srgbClr val="4D5156"/>
              </a:solidFill>
              <a:effectLst/>
              <a:latin typeface="+mn-ea"/>
            </a:endParaRPr>
          </a:p>
          <a:p>
            <a:r>
              <a:rPr lang="ja-JP" altLang="en-US" sz="1800" b="1" dirty="0">
                <a:solidFill>
                  <a:srgbClr val="4D5156"/>
                </a:solidFill>
                <a:latin typeface="+mn-ea"/>
              </a:rPr>
              <a:t>追　認：</a:t>
            </a:r>
            <a:r>
              <a:rPr lang="ja-JP" altLang="en-US" sz="1800" dirty="0">
                <a:solidFill>
                  <a:srgbClr val="4D5156"/>
                </a:solidFill>
                <a:latin typeface="+mn-ea"/>
              </a:rPr>
              <a:t>取消しできる行為を、取り消さないとして契約を確定させること</a:t>
            </a:r>
            <a:endParaRPr lang="en-US" altLang="ja-JP" sz="1800" dirty="0">
              <a:solidFill>
                <a:srgbClr val="4D5156"/>
              </a:solidFill>
              <a:latin typeface="+mn-ea"/>
            </a:endParaRPr>
          </a:p>
          <a:p>
            <a:r>
              <a:rPr lang="ja-JP" altLang="en-US" sz="1800" b="1" dirty="0">
                <a:latin typeface="+mn-ea"/>
              </a:rPr>
              <a:t>錯　誤：</a:t>
            </a:r>
            <a:r>
              <a:rPr lang="ja-JP" altLang="en-US" sz="1800" dirty="0">
                <a:latin typeface="+mn-ea"/>
              </a:rPr>
              <a:t>勘違い、言い間違いなどで本心とは違ったことを意思表示したが、本人がその</a:t>
            </a:r>
            <a:br>
              <a:rPr lang="en-US" altLang="ja-JP" sz="1800" dirty="0">
                <a:latin typeface="+mn-ea"/>
              </a:rPr>
            </a:br>
            <a:r>
              <a:rPr lang="ja-JP" altLang="en-US" sz="1800" dirty="0">
                <a:latin typeface="+mn-ea"/>
              </a:rPr>
              <a:t>　　　　間違いに気づいていないこと</a:t>
            </a:r>
            <a:endParaRPr lang="en-US" altLang="ja-JP" sz="1800" dirty="0">
              <a:latin typeface="+mn-ea"/>
            </a:endParaRPr>
          </a:p>
          <a:p>
            <a:r>
              <a:rPr lang="ja-JP" altLang="en-US" sz="1800" b="1" dirty="0">
                <a:latin typeface="+mn-ea"/>
              </a:rPr>
              <a:t>誤　認：</a:t>
            </a:r>
            <a:r>
              <a:rPr lang="ja-JP" altLang="en-US" sz="1800" dirty="0">
                <a:latin typeface="+mn-ea"/>
              </a:rPr>
              <a:t>違うものを、そうだと誤って認めること</a:t>
            </a:r>
            <a:endParaRPr lang="en-US" altLang="ja-JP" sz="1800" b="1" dirty="0">
              <a:latin typeface="+mn-ea"/>
            </a:endParaRPr>
          </a:p>
          <a:p>
            <a:r>
              <a:rPr lang="ja-JP" altLang="en-US" sz="1800" b="1" dirty="0">
                <a:latin typeface="+mn-ea"/>
              </a:rPr>
              <a:t>重過失：</a:t>
            </a:r>
            <a:r>
              <a:rPr lang="ja-JP" altLang="en-US" sz="1800" dirty="0">
                <a:latin typeface="+mn-ea"/>
              </a:rPr>
              <a:t>わずかな注意をすれば気付けたにもかかわらず、気付けなかった著しい落ち度の</a:t>
            </a:r>
            <a:br>
              <a:rPr lang="en-US" altLang="ja-JP" sz="1800" dirty="0">
                <a:latin typeface="+mn-ea"/>
              </a:rPr>
            </a:br>
            <a:r>
              <a:rPr lang="ja-JP" altLang="en-US" sz="1800" dirty="0">
                <a:latin typeface="+mn-ea"/>
              </a:rPr>
              <a:t>　　　　こと</a:t>
            </a:r>
            <a:endParaRPr lang="en-US" altLang="ja-JP" sz="1800" dirty="0">
              <a:latin typeface="+mn-ea"/>
            </a:endParaRPr>
          </a:p>
          <a:p>
            <a:r>
              <a:rPr lang="ja-JP" altLang="en-US" sz="1800" b="1" dirty="0">
                <a:latin typeface="+mn-ea"/>
              </a:rPr>
              <a:t>故　意：</a:t>
            </a:r>
            <a:r>
              <a:rPr lang="ja-JP" altLang="en-US" sz="1800" dirty="0">
                <a:latin typeface="+mn-ea"/>
              </a:rPr>
              <a:t>わざと</a:t>
            </a:r>
            <a:endParaRPr lang="en-US" altLang="ja-JP" sz="1800" dirty="0">
              <a:latin typeface="+mn-ea"/>
            </a:endParaRPr>
          </a:p>
          <a:p>
            <a:r>
              <a:rPr lang="ja-JP" altLang="en-US" sz="1800" b="1" dirty="0">
                <a:latin typeface="+mn-ea"/>
              </a:rPr>
              <a:t>心裡留保：</a:t>
            </a:r>
            <a:r>
              <a:rPr lang="ja-JP" altLang="en-US" sz="1800" dirty="0">
                <a:latin typeface="+mn-ea"/>
              </a:rPr>
              <a:t>表意者が、自分の本心とは違うことを自覚していながら、相手にその違うことを</a:t>
            </a:r>
            <a:br>
              <a:rPr lang="en-US" altLang="ja-JP" sz="1800" dirty="0">
                <a:latin typeface="+mn-ea"/>
              </a:rPr>
            </a:br>
            <a:r>
              <a:rPr lang="ja-JP" altLang="en-US" sz="1800" dirty="0">
                <a:latin typeface="+mn-ea"/>
              </a:rPr>
              <a:t>　　　　　表示すること</a:t>
            </a:r>
            <a:endParaRPr lang="en-US" altLang="ja-JP" sz="1800" dirty="0">
              <a:latin typeface="+mn-ea"/>
            </a:endParaRPr>
          </a:p>
          <a:p>
            <a:r>
              <a:rPr lang="ja-JP" altLang="en-US" sz="1800" b="1" dirty="0">
                <a:latin typeface="+mn-ea"/>
              </a:rPr>
              <a:t>通謀虚偽表示</a:t>
            </a:r>
            <a:r>
              <a:rPr lang="ja-JP" altLang="en-US" sz="1800" dirty="0">
                <a:latin typeface="+mn-ea"/>
              </a:rPr>
              <a:t>：当事者同士が通じてする虚偽の意思表示</a:t>
            </a:r>
            <a:endParaRPr lang="en-US" altLang="ja-JP" sz="1800" dirty="0">
              <a:latin typeface="+mn-ea"/>
            </a:endParaRPr>
          </a:p>
          <a:p>
            <a:r>
              <a:rPr lang="ja-JP" altLang="en-US" sz="1800" b="1" dirty="0">
                <a:latin typeface="+mn-ea"/>
              </a:rPr>
              <a:t>善意の第三者</a:t>
            </a:r>
            <a:r>
              <a:rPr lang="ja-JP" altLang="en-US" sz="1800" dirty="0">
                <a:latin typeface="+mn-ea"/>
              </a:rPr>
              <a:t>：</a:t>
            </a:r>
            <a:r>
              <a:rPr lang="ja-JP" altLang="en-US" sz="1800" dirty="0"/>
              <a:t>法律上関わりのある当事者間で、特定の事情を知らない第三者のこと</a:t>
            </a:r>
            <a:endParaRPr lang="en-US" altLang="ja-JP" sz="1800" b="1" dirty="0"/>
          </a:p>
        </p:txBody>
      </p:sp>
      <p:sp>
        <p:nvSpPr>
          <p:cNvPr id="5" name="正方形/長方形 4"/>
          <p:cNvSpPr/>
          <p:nvPr/>
        </p:nvSpPr>
        <p:spPr>
          <a:xfrm>
            <a:off x="422580" y="2095710"/>
            <a:ext cx="1620957" cy="523220"/>
          </a:xfrm>
          <a:prstGeom prst="rect">
            <a:avLst/>
          </a:prstGeom>
        </p:spPr>
        <p:txBody>
          <a:bodyPr wrap="none">
            <a:spAutoFit/>
          </a:bodyPr>
          <a:lstStyle/>
          <a:p>
            <a:r>
              <a:rPr lang="ja-JP" altLang="en-US" sz="2800" b="1" dirty="0">
                <a:latin typeface="+mn-ea"/>
              </a:rPr>
              <a:t>用語解説</a:t>
            </a:r>
          </a:p>
        </p:txBody>
      </p:sp>
    </p:spTree>
    <p:extLst>
      <p:ext uri="{BB962C8B-B14F-4D97-AF65-F5344CB8AC3E}">
        <p14:creationId xmlns:p14="http://schemas.microsoft.com/office/powerpoint/2010/main" val="196774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下矢印吹き出し 33"/>
          <p:cNvSpPr/>
          <p:nvPr/>
        </p:nvSpPr>
        <p:spPr>
          <a:xfrm>
            <a:off x="446949" y="1193881"/>
            <a:ext cx="9817100" cy="3177573"/>
          </a:xfrm>
          <a:prstGeom prst="downArrowCallout">
            <a:avLst>
              <a:gd name="adj1" fmla="val 12849"/>
              <a:gd name="adj2" fmla="val 14264"/>
              <a:gd name="adj3" fmla="val 7619"/>
              <a:gd name="adj4" fmla="val 879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 name="星 32 1"/>
          <p:cNvSpPr/>
          <p:nvPr/>
        </p:nvSpPr>
        <p:spPr>
          <a:xfrm>
            <a:off x="4178934" y="1197466"/>
            <a:ext cx="2345438" cy="2215426"/>
          </a:xfrm>
          <a:prstGeom prst="star32">
            <a:avLst/>
          </a:pr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 name="正方形/長方形 2">
            <a:extLst>
              <a:ext uri="{FF2B5EF4-FFF2-40B4-BE49-F238E27FC236}">
                <a16:creationId xmlns:a16="http://schemas.microsoft.com/office/drawing/2014/main" id="{28EDC432-7C49-A5EF-FD64-654933E67167}"/>
              </a:ext>
            </a:extLst>
          </p:cNvPr>
          <p:cNvSpPr/>
          <p:nvPr/>
        </p:nvSpPr>
        <p:spPr>
          <a:xfrm>
            <a:off x="7074094" y="2557499"/>
            <a:ext cx="2646879" cy="1077218"/>
          </a:xfrm>
          <a:prstGeom prst="rect">
            <a:avLst/>
          </a:prstGeom>
          <a:noFill/>
        </p:spPr>
        <p:txBody>
          <a:bodyPr wrap="none" lIns="91440" tIns="45720" rIns="91440" bIns="45720">
            <a:spAutoFit/>
          </a:bodyPr>
          <a:lstStyle/>
          <a:p>
            <a:pPr algn="ctr"/>
            <a:r>
              <a:rPr kumimoji="1" lang="ja-JP" altLang="en-US" sz="3200" b="1" dirty="0">
                <a:latin typeface="+mn-ea"/>
              </a:rPr>
              <a:t>承諾</a:t>
            </a:r>
            <a:endParaRPr kumimoji="1" lang="en-US" altLang="ja-JP" sz="3200" b="1" dirty="0">
              <a:latin typeface="+mn-ea"/>
            </a:endParaRPr>
          </a:p>
          <a:p>
            <a:pPr algn="ctr"/>
            <a:r>
              <a:rPr kumimoji="1" lang="ja-JP" altLang="en-US" sz="3200" dirty="0">
                <a:latin typeface="+mn-ea"/>
              </a:rPr>
              <a:t>（売ります）</a:t>
            </a:r>
            <a:endParaRPr kumimoji="1" lang="en-US" altLang="ja-JP" sz="3200" dirty="0">
              <a:latin typeface="+mn-ea"/>
            </a:endParaRPr>
          </a:p>
        </p:txBody>
      </p:sp>
      <p:sp>
        <p:nvSpPr>
          <p:cNvPr id="4" name="正方形/長方形 3">
            <a:extLst>
              <a:ext uri="{FF2B5EF4-FFF2-40B4-BE49-F238E27FC236}">
                <a16:creationId xmlns:a16="http://schemas.microsoft.com/office/drawing/2014/main" id="{44E220B6-1442-7504-265C-DE5D264315CB}"/>
              </a:ext>
            </a:extLst>
          </p:cNvPr>
          <p:cNvSpPr/>
          <p:nvPr/>
        </p:nvSpPr>
        <p:spPr>
          <a:xfrm>
            <a:off x="977900" y="2564615"/>
            <a:ext cx="2769124" cy="1077218"/>
          </a:xfrm>
          <a:prstGeom prst="rect">
            <a:avLst/>
          </a:prstGeom>
          <a:noFill/>
        </p:spPr>
        <p:txBody>
          <a:bodyPr wrap="square" lIns="91440" tIns="45720" rIns="91440" bIns="45720">
            <a:spAutoFit/>
          </a:bodyPr>
          <a:lstStyle/>
          <a:p>
            <a:pPr algn="ctr"/>
            <a:r>
              <a:rPr kumimoji="1" lang="ja-JP" altLang="en-US" sz="3200" b="1" dirty="0">
                <a:latin typeface="+mn-ea"/>
              </a:rPr>
              <a:t>申込み</a:t>
            </a:r>
            <a:endParaRPr kumimoji="1" lang="en-US" altLang="ja-JP" sz="3200" b="1" dirty="0">
              <a:latin typeface="+mn-ea"/>
            </a:endParaRPr>
          </a:p>
          <a:p>
            <a:pPr algn="ctr"/>
            <a:r>
              <a:rPr kumimoji="1" lang="ja-JP" altLang="en-US" sz="3200" dirty="0">
                <a:latin typeface="+mn-ea"/>
              </a:rPr>
              <a:t>（買います）</a:t>
            </a:r>
            <a:endParaRPr kumimoji="1" lang="en-US" altLang="ja-JP" sz="3200" dirty="0">
              <a:latin typeface="+mn-ea"/>
            </a:endParaRPr>
          </a:p>
        </p:txBody>
      </p:sp>
      <p:sp>
        <p:nvSpPr>
          <p:cNvPr id="5" name="スマイル 4">
            <a:extLst>
              <a:ext uri="{FF2B5EF4-FFF2-40B4-BE49-F238E27FC236}">
                <a16:creationId xmlns:a16="http://schemas.microsoft.com/office/drawing/2014/main" id="{BC0D5CCB-8668-1764-5821-DD6BCEAD9FF1}"/>
              </a:ext>
            </a:extLst>
          </p:cNvPr>
          <p:cNvSpPr/>
          <p:nvPr/>
        </p:nvSpPr>
        <p:spPr>
          <a:xfrm>
            <a:off x="1816431" y="1440662"/>
            <a:ext cx="1272989" cy="1085922"/>
          </a:xfrm>
          <a:prstGeom prst="smileyFace">
            <a:avLst/>
          </a:prstGeom>
          <a:solidFill>
            <a:srgbClr val="6BD9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スマイル 10">
            <a:extLst>
              <a:ext uri="{FF2B5EF4-FFF2-40B4-BE49-F238E27FC236}">
                <a16:creationId xmlns:a16="http://schemas.microsoft.com/office/drawing/2014/main" id="{BC0D5CCB-8668-1764-5821-DD6BCEAD9FF1}"/>
              </a:ext>
            </a:extLst>
          </p:cNvPr>
          <p:cNvSpPr/>
          <p:nvPr/>
        </p:nvSpPr>
        <p:spPr>
          <a:xfrm>
            <a:off x="7673958" y="1424264"/>
            <a:ext cx="1272989" cy="1085922"/>
          </a:xfrm>
          <a:prstGeom prst="smileyFac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右矢印 11"/>
          <p:cNvSpPr/>
          <p:nvPr/>
        </p:nvSpPr>
        <p:spPr>
          <a:xfrm>
            <a:off x="3220461" y="1741380"/>
            <a:ext cx="1272990" cy="271049"/>
          </a:xfrm>
          <a:prstGeom prst="rightArrow">
            <a:avLst/>
          </a:prstGeom>
          <a:solidFill>
            <a:srgbClr val="6BD9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右矢印 12"/>
          <p:cNvSpPr/>
          <p:nvPr/>
        </p:nvSpPr>
        <p:spPr>
          <a:xfrm flipH="1">
            <a:off x="6200879" y="1741380"/>
            <a:ext cx="1342011" cy="288558"/>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正方形/長方形 13">
            <a:extLst>
              <a:ext uri="{FF2B5EF4-FFF2-40B4-BE49-F238E27FC236}">
                <a16:creationId xmlns:a16="http://schemas.microsoft.com/office/drawing/2014/main" id="{44E220B6-1442-7504-265C-DE5D264315CB}"/>
              </a:ext>
            </a:extLst>
          </p:cNvPr>
          <p:cNvSpPr/>
          <p:nvPr/>
        </p:nvSpPr>
        <p:spPr>
          <a:xfrm>
            <a:off x="4708054" y="1606713"/>
            <a:ext cx="1313180" cy="769441"/>
          </a:xfrm>
          <a:prstGeom prst="rect">
            <a:avLst/>
          </a:prstGeom>
          <a:noFill/>
        </p:spPr>
        <p:txBody>
          <a:bodyPr wrap="none" lIns="91440" tIns="45720" rIns="91440" bIns="45720">
            <a:spAutoFit/>
          </a:bodyPr>
          <a:lstStyle/>
          <a:p>
            <a:pPr algn="ctr"/>
            <a:r>
              <a:rPr kumimoji="1" lang="ja-JP" altLang="en-US" sz="4400" b="1" dirty="0">
                <a:solidFill>
                  <a:srgbClr val="FF0000"/>
                </a:solidFill>
                <a:latin typeface="+mn-ea"/>
              </a:rPr>
              <a:t>合致</a:t>
            </a:r>
            <a:endParaRPr kumimoji="1" lang="en-US" altLang="ja-JP" sz="4400" b="1" dirty="0">
              <a:solidFill>
                <a:srgbClr val="FF0000"/>
              </a:solidFill>
              <a:latin typeface="+mn-ea"/>
            </a:endParaRPr>
          </a:p>
        </p:txBody>
      </p:sp>
      <p:grpSp>
        <p:nvGrpSpPr>
          <p:cNvPr id="27" name="グループ化 26"/>
          <p:cNvGrpSpPr/>
          <p:nvPr/>
        </p:nvGrpSpPr>
        <p:grpSpPr>
          <a:xfrm>
            <a:off x="597721" y="5466203"/>
            <a:ext cx="2159566" cy="1757370"/>
            <a:chOff x="608836" y="4791747"/>
            <a:chExt cx="2587585" cy="2155620"/>
          </a:xfrm>
        </p:grpSpPr>
        <p:sp>
          <p:nvSpPr>
            <p:cNvPr id="6" name="正方形/長方形 5">
              <a:extLst>
                <a:ext uri="{FF2B5EF4-FFF2-40B4-BE49-F238E27FC236}">
                  <a16:creationId xmlns:a16="http://schemas.microsoft.com/office/drawing/2014/main" id="{00A524C2-6FBC-CF8B-FA4F-279E8E9CBC9F}"/>
                </a:ext>
              </a:extLst>
            </p:cNvPr>
            <p:cNvSpPr/>
            <p:nvPr/>
          </p:nvSpPr>
          <p:spPr>
            <a:xfrm>
              <a:off x="608836" y="6569843"/>
              <a:ext cx="2587585" cy="377524"/>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mn-ea"/>
                </a:rPr>
                <a:t>コンビニで</a:t>
              </a:r>
              <a:r>
                <a:rPr lang="ja-JP" altLang="en-US" sz="1400" dirty="0">
                  <a:ln w="0"/>
                  <a:latin typeface="+mn-ea"/>
                </a:rPr>
                <a:t>飲み物</a:t>
              </a:r>
              <a:r>
                <a:rPr lang="ja-JP" altLang="en-US" sz="1400" b="0" cap="none" spc="0" dirty="0">
                  <a:ln w="0"/>
                  <a:solidFill>
                    <a:schemeClr val="tx1"/>
                  </a:solidFill>
                  <a:latin typeface="+mn-ea"/>
                </a:rPr>
                <a:t>を買う</a:t>
              </a: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042" y="4791747"/>
              <a:ext cx="1842287" cy="1718112"/>
            </a:xfrm>
            <a:prstGeom prst="roundRect">
              <a:avLst>
                <a:gd name="adj" fmla="val 23703"/>
              </a:avLst>
            </a:prstGeom>
          </p:spPr>
        </p:pic>
      </p:grpSp>
      <p:grpSp>
        <p:nvGrpSpPr>
          <p:cNvPr id="26" name="グループ化 25"/>
          <p:cNvGrpSpPr/>
          <p:nvPr/>
        </p:nvGrpSpPr>
        <p:grpSpPr>
          <a:xfrm>
            <a:off x="6069430" y="5407393"/>
            <a:ext cx="2025955" cy="1771579"/>
            <a:chOff x="5398882" y="4252993"/>
            <a:chExt cx="2378108" cy="2134110"/>
          </a:xfrm>
        </p:grpSpPr>
        <p:sp>
          <p:nvSpPr>
            <p:cNvPr id="8" name="正方形/長方形 7">
              <a:extLst>
                <a:ext uri="{FF2B5EF4-FFF2-40B4-BE49-F238E27FC236}">
                  <a16:creationId xmlns:a16="http://schemas.microsoft.com/office/drawing/2014/main" id="{D20690AA-B884-63BB-E413-CEA57EB42508}"/>
                </a:ext>
              </a:extLst>
            </p:cNvPr>
            <p:cNvSpPr/>
            <p:nvPr/>
          </p:nvSpPr>
          <p:spPr>
            <a:xfrm>
              <a:off x="5445263" y="6016343"/>
              <a:ext cx="2331727" cy="370760"/>
            </a:xfrm>
            <a:prstGeom prst="rect">
              <a:avLst/>
            </a:prstGeom>
            <a:noFill/>
          </p:spPr>
          <p:txBody>
            <a:bodyPr wrap="none" lIns="91440" tIns="45720" rIns="91440" bIns="45720">
              <a:spAutoFit/>
            </a:bodyPr>
            <a:lstStyle/>
            <a:p>
              <a:pPr algn="ctr"/>
              <a:r>
                <a:rPr lang="en-US" altLang="ja-JP" sz="1400" b="0" cap="none" spc="0" dirty="0">
                  <a:ln w="0"/>
                  <a:solidFill>
                    <a:schemeClr val="tx1"/>
                  </a:solidFill>
                  <a:latin typeface="+mn-ea"/>
                </a:rPr>
                <a:t>IC</a:t>
              </a:r>
              <a:r>
                <a:rPr lang="ja-JP" altLang="en-US" sz="1400" b="0" cap="none" spc="0" dirty="0">
                  <a:ln w="0"/>
                  <a:solidFill>
                    <a:schemeClr val="tx1"/>
                  </a:solidFill>
                  <a:latin typeface="+mn-ea"/>
                </a:rPr>
                <a:t>カードで電車に乗る</a:t>
              </a:r>
            </a:p>
          </p:txBody>
        </p:sp>
        <p:pic>
          <p:nvPicPr>
            <p:cNvPr id="17" name="図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98882" y="4252993"/>
              <a:ext cx="2334507" cy="1424538"/>
            </a:xfrm>
            <a:prstGeom prst="rect">
              <a:avLst/>
            </a:prstGeom>
          </p:spPr>
        </p:pic>
        <p:pic>
          <p:nvPicPr>
            <p:cNvPr id="18" name="図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716200">
              <a:off x="5729459" y="5069239"/>
              <a:ext cx="1083071" cy="727742"/>
            </a:xfrm>
            <a:prstGeom prst="rect">
              <a:avLst/>
            </a:prstGeom>
          </p:spPr>
        </p:pic>
      </p:grpSp>
      <p:sp>
        <p:nvSpPr>
          <p:cNvPr id="19" name="正方形/長方形 18"/>
          <p:cNvSpPr/>
          <p:nvPr/>
        </p:nvSpPr>
        <p:spPr>
          <a:xfrm>
            <a:off x="480641" y="669627"/>
            <a:ext cx="1980029" cy="523220"/>
          </a:xfrm>
          <a:prstGeom prst="rect">
            <a:avLst/>
          </a:prstGeom>
        </p:spPr>
        <p:txBody>
          <a:bodyPr wrap="none">
            <a:spAutoFit/>
          </a:bodyPr>
          <a:lstStyle/>
          <a:p>
            <a:r>
              <a:rPr lang="ja-JP" altLang="en-US" sz="2800" b="1" dirty="0"/>
              <a:t>契約の成立</a:t>
            </a:r>
          </a:p>
        </p:txBody>
      </p:sp>
      <p:sp>
        <p:nvSpPr>
          <p:cNvPr id="20" name="正方形/長方形 19">
            <a:extLst>
              <a:ext uri="{FF2B5EF4-FFF2-40B4-BE49-F238E27FC236}">
                <a16:creationId xmlns:a16="http://schemas.microsoft.com/office/drawing/2014/main" id="{44E220B6-1442-7504-265C-DE5D264315CB}"/>
              </a:ext>
            </a:extLst>
          </p:cNvPr>
          <p:cNvSpPr/>
          <p:nvPr/>
        </p:nvSpPr>
        <p:spPr>
          <a:xfrm>
            <a:off x="3107308" y="2012429"/>
            <a:ext cx="1421101" cy="400110"/>
          </a:xfrm>
          <a:prstGeom prst="rect">
            <a:avLst/>
          </a:prstGeom>
          <a:noFill/>
        </p:spPr>
        <p:txBody>
          <a:bodyPr wrap="square" lIns="91440" tIns="45720" rIns="91440" bIns="45720">
            <a:spAutoFit/>
          </a:bodyPr>
          <a:lstStyle/>
          <a:p>
            <a:r>
              <a:rPr kumimoji="1" lang="ja-JP" altLang="en-US" sz="2000" dirty="0">
                <a:latin typeface="+mn-ea"/>
              </a:rPr>
              <a:t>意思表示</a:t>
            </a:r>
            <a:endParaRPr kumimoji="1" lang="en-US" altLang="ja-JP" sz="3200" dirty="0">
              <a:latin typeface="+mn-ea"/>
            </a:endParaRPr>
          </a:p>
        </p:txBody>
      </p:sp>
      <p:sp>
        <p:nvSpPr>
          <p:cNvPr id="21" name="正方形/長方形 20">
            <a:extLst>
              <a:ext uri="{FF2B5EF4-FFF2-40B4-BE49-F238E27FC236}">
                <a16:creationId xmlns:a16="http://schemas.microsoft.com/office/drawing/2014/main" id="{44E220B6-1442-7504-265C-DE5D264315CB}"/>
              </a:ext>
            </a:extLst>
          </p:cNvPr>
          <p:cNvSpPr/>
          <p:nvPr/>
        </p:nvSpPr>
        <p:spPr>
          <a:xfrm>
            <a:off x="6413626" y="2077251"/>
            <a:ext cx="1421101" cy="400110"/>
          </a:xfrm>
          <a:prstGeom prst="rect">
            <a:avLst/>
          </a:prstGeom>
          <a:noFill/>
        </p:spPr>
        <p:txBody>
          <a:bodyPr wrap="square" lIns="91440" tIns="45720" rIns="91440" bIns="45720">
            <a:spAutoFit/>
          </a:bodyPr>
          <a:lstStyle/>
          <a:p>
            <a:r>
              <a:rPr kumimoji="1" lang="ja-JP" altLang="en-US" sz="2000" dirty="0">
                <a:latin typeface="+mn-ea"/>
              </a:rPr>
              <a:t>意思表示</a:t>
            </a:r>
            <a:endParaRPr kumimoji="1" lang="en-US" altLang="ja-JP" sz="3200" dirty="0">
              <a:latin typeface="+mn-ea"/>
            </a:endParaRPr>
          </a:p>
        </p:txBody>
      </p:sp>
      <p:sp>
        <p:nvSpPr>
          <p:cNvPr id="22" name="正方形/長方形 21"/>
          <p:cNvSpPr/>
          <p:nvPr/>
        </p:nvSpPr>
        <p:spPr>
          <a:xfrm rot="5400000">
            <a:off x="5050093" y="2106592"/>
            <a:ext cx="543739" cy="523220"/>
          </a:xfrm>
          <a:prstGeom prst="rect">
            <a:avLst/>
          </a:prstGeom>
          <a:noFill/>
        </p:spPr>
        <p:txBody>
          <a:bodyPr wrap="none" lIns="91440" tIns="45720" rIns="91440" bIns="45720">
            <a:spAutoFit/>
          </a:bodyPr>
          <a:lstStyle/>
          <a:p>
            <a:pPr algn="ctr"/>
            <a:r>
              <a:rPr lang="ja-JP" altLang="en-US" sz="2800" b="0" cap="none" spc="0" dirty="0">
                <a:ln w="0"/>
                <a:solidFill>
                  <a:srgbClr val="FF0000"/>
                </a:solidFill>
                <a:latin typeface="+mn-ea"/>
              </a:rPr>
              <a:t>＝</a:t>
            </a:r>
          </a:p>
        </p:txBody>
      </p:sp>
      <p:sp>
        <p:nvSpPr>
          <p:cNvPr id="23" name="正方形/長方形 22">
            <a:extLst>
              <a:ext uri="{FF2B5EF4-FFF2-40B4-BE49-F238E27FC236}">
                <a16:creationId xmlns:a16="http://schemas.microsoft.com/office/drawing/2014/main" id="{44E220B6-1442-7504-265C-DE5D264315CB}"/>
              </a:ext>
            </a:extLst>
          </p:cNvPr>
          <p:cNvSpPr/>
          <p:nvPr/>
        </p:nvSpPr>
        <p:spPr>
          <a:xfrm>
            <a:off x="4725035" y="2544300"/>
            <a:ext cx="1313180" cy="769441"/>
          </a:xfrm>
          <a:prstGeom prst="rect">
            <a:avLst/>
          </a:prstGeom>
          <a:noFill/>
        </p:spPr>
        <p:txBody>
          <a:bodyPr wrap="none" lIns="91440" tIns="45720" rIns="91440" bIns="45720">
            <a:spAutoFit/>
          </a:bodyPr>
          <a:lstStyle/>
          <a:p>
            <a:pPr algn="ctr"/>
            <a:r>
              <a:rPr kumimoji="1" lang="ja-JP" altLang="en-US" sz="4400" b="1" dirty="0">
                <a:solidFill>
                  <a:srgbClr val="FF0000"/>
                </a:solidFill>
                <a:latin typeface="+mn-ea"/>
              </a:rPr>
              <a:t>契約</a:t>
            </a:r>
            <a:endParaRPr kumimoji="1" lang="en-US" altLang="ja-JP" sz="4400" b="1" dirty="0">
              <a:solidFill>
                <a:srgbClr val="FF0000"/>
              </a:solidFill>
              <a:latin typeface="+mn-ea"/>
            </a:endParaRPr>
          </a:p>
        </p:txBody>
      </p:sp>
      <p:grpSp>
        <p:nvGrpSpPr>
          <p:cNvPr id="32" name="グループ化 31"/>
          <p:cNvGrpSpPr/>
          <p:nvPr/>
        </p:nvGrpSpPr>
        <p:grpSpPr>
          <a:xfrm>
            <a:off x="8141047" y="5247091"/>
            <a:ext cx="1666520" cy="2001299"/>
            <a:chOff x="8282000" y="4407977"/>
            <a:chExt cx="1908965" cy="2347160"/>
          </a:xfrm>
        </p:grpSpPr>
        <p:sp>
          <p:nvSpPr>
            <p:cNvPr id="7" name="正方形/長方形 6">
              <a:extLst>
                <a:ext uri="{FF2B5EF4-FFF2-40B4-BE49-F238E27FC236}">
                  <a16:creationId xmlns:a16="http://schemas.microsoft.com/office/drawing/2014/main" id="{E46F1448-6977-D4FB-79D1-CF8C6280E722}"/>
                </a:ext>
              </a:extLst>
            </p:cNvPr>
            <p:cNvSpPr/>
            <p:nvPr/>
          </p:nvSpPr>
          <p:spPr>
            <a:xfrm>
              <a:off x="8282000" y="6141495"/>
              <a:ext cx="1856774" cy="613642"/>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mn-ea"/>
                </a:rPr>
                <a:t>スマホに音楽を</a:t>
              </a:r>
              <a:endParaRPr lang="en-US" altLang="ja-JP" sz="1400" b="0" cap="none" spc="0" dirty="0">
                <a:ln w="0"/>
                <a:solidFill>
                  <a:schemeClr val="tx1"/>
                </a:solidFill>
                <a:latin typeface="+mn-ea"/>
              </a:endParaRPr>
            </a:p>
            <a:p>
              <a:pPr algn="ctr"/>
              <a:r>
                <a:rPr lang="ja-JP" altLang="en-US" sz="1400" b="0" cap="none" spc="0" dirty="0">
                  <a:ln w="0"/>
                  <a:solidFill>
                    <a:schemeClr val="tx1"/>
                  </a:solidFill>
                  <a:latin typeface="+mn-ea"/>
                </a:rPr>
                <a:t>ダウンロードする</a:t>
              </a:r>
            </a:p>
          </p:txBody>
        </p:sp>
        <p:grpSp>
          <p:nvGrpSpPr>
            <p:cNvPr id="29" name="グループ化 28"/>
            <p:cNvGrpSpPr/>
            <p:nvPr/>
          </p:nvGrpSpPr>
          <p:grpSpPr>
            <a:xfrm>
              <a:off x="8410831" y="4407977"/>
              <a:ext cx="1780134" cy="1386964"/>
              <a:chOff x="8347387" y="4336339"/>
              <a:chExt cx="1780134" cy="1386964"/>
            </a:xfrm>
          </p:grpSpPr>
          <p:pic>
            <p:nvPicPr>
              <p:cNvPr id="15" name="図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47387" y="4336339"/>
                <a:ext cx="1545165" cy="1386964"/>
              </a:xfrm>
              <a:prstGeom prst="roundRect">
                <a:avLst/>
              </a:prstGeom>
            </p:spPr>
          </p:pic>
          <p:sp>
            <p:nvSpPr>
              <p:cNvPr id="25" name="円形吹き出し 24"/>
              <p:cNvSpPr/>
              <p:nvPr/>
            </p:nvSpPr>
            <p:spPr>
              <a:xfrm>
                <a:off x="9639644" y="4774452"/>
                <a:ext cx="435687" cy="428981"/>
              </a:xfrm>
              <a:prstGeom prst="wedgeEllipseCallout">
                <a:avLst/>
              </a:prstGeom>
              <a:solidFill>
                <a:srgbClr val="FF5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正方形/長方形 23"/>
              <p:cNvSpPr/>
              <p:nvPr/>
            </p:nvSpPr>
            <p:spPr>
              <a:xfrm rot="905440">
                <a:off x="9587452" y="4684180"/>
                <a:ext cx="540069" cy="609523"/>
              </a:xfrm>
              <a:prstGeom prst="roundRect">
                <a:avLst>
                  <a:gd name="adj" fmla="val 21178"/>
                </a:avLst>
              </a:prstGeom>
              <a:noFill/>
            </p:spPr>
            <p:txBody>
              <a:bodyPr wrap="square" lIns="91440" tIns="45720" rIns="91440" bIns="45720">
                <a:spAutoFit/>
              </a:bodyPr>
              <a:lstStyle/>
              <a:p>
                <a:pPr algn="ctr"/>
                <a:r>
                  <a:rPr lang="ja-JP" altLang="en-US" sz="2400" b="0" cap="none" spc="0" dirty="0">
                    <a:ln w="0"/>
                    <a:solidFill>
                      <a:schemeClr val="bg1"/>
                    </a:solidFill>
                    <a:latin typeface="+mn-ea"/>
                  </a:rPr>
                  <a:t>♪</a:t>
                </a:r>
              </a:p>
            </p:txBody>
          </p:sp>
        </p:grpSp>
      </p:grpSp>
      <p:sp>
        <p:nvSpPr>
          <p:cNvPr id="33" name="正方形/長方形 32">
            <a:extLst>
              <a:ext uri="{FF2B5EF4-FFF2-40B4-BE49-F238E27FC236}">
                <a16:creationId xmlns:a16="http://schemas.microsoft.com/office/drawing/2014/main" id="{00A524C2-6FBC-CF8B-FA4F-279E8E9CBC9F}"/>
              </a:ext>
            </a:extLst>
          </p:cNvPr>
          <p:cNvSpPr/>
          <p:nvPr/>
        </p:nvSpPr>
        <p:spPr>
          <a:xfrm>
            <a:off x="2211526" y="4442588"/>
            <a:ext cx="6340197" cy="584775"/>
          </a:xfrm>
          <a:prstGeom prst="rect">
            <a:avLst/>
          </a:prstGeom>
          <a:noFill/>
        </p:spPr>
        <p:txBody>
          <a:bodyPr wrap="none" lIns="91440" tIns="45720" rIns="91440" bIns="45720">
            <a:spAutoFit/>
          </a:bodyPr>
          <a:lstStyle/>
          <a:p>
            <a:pPr algn="ctr"/>
            <a:r>
              <a:rPr lang="ja-JP" altLang="en-US" sz="3200" b="1" cap="none" spc="0" dirty="0">
                <a:ln w="0"/>
                <a:solidFill>
                  <a:schemeClr val="tx1"/>
                </a:solidFill>
                <a:latin typeface="+mn-ea"/>
              </a:rPr>
              <a:t>日常生活は「契約」でいっぱい！</a:t>
            </a:r>
          </a:p>
        </p:txBody>
      </p:sp>
      <p:sp>
        <p:nvSpPr>
          <p:cNvPr id="35" name="正方形/長方形 34">
            <a:extLst>
              <a:ext uri="{FF2B5EF4-FFF2-40B4-BE49-F238E27FC236}">
                <a16:creationId xmlns:a16="http://schemas.microsoft.com/office/drawing/2014/main" id="{00A524C2-6FBC-CF8B-FA4F-279E8E9CBC9F}"/>
              </a:ext>
            </a:extLst>
          </p:cNvPr>
          <p:cNvSpPr/>
          <p:nvPr/>
        </p:nvSpPr>
        <p:spPr>
          <a:xfrm>
            <a:off x="3375469" y="6915796"/>
            <a:ext cx="1980030" cy="307777"/>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mn-ea"/>
              </a:rPr>
              <a:t>ネット通販で服を買う</a:t>
            </a:r>
          </a:p>
        </p:txBody>
      </p:sp>
      <p:pic>
        <p:nvPicPr>
          <p:cNvPr id="37" name="図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4931" y="5290927"/>
            <a:ext cx="1473740" cy="1514535"/>
          </a:xfrm>
          <a:prstGeom prst="rect">
            <a:avLst/>
          </a:prstGeom>
        </p:spPr>
      </p:pic>
      <p:sp>
        <p:nvSpPr>
          <p:cNvPr id="38" name="四角形吹き出し 37"/>
          <p:cNvSpPr/>
          <p:nvPr/>
        </p:nvSpPr>
        <p:spPr>
          <a:xfrm>
            <a:off x="4772648" y="5620647"/>
            <a:ext cx="1101506" cy="809035"/>
          </a:xfrm>
          <a:prstGeom prst="wedgeRectCallout">
            <a:avLst>
              <a:gd name="adj1" fmla="val -90133"/>
              <a:gd name="adj2" fmla="val 67891"/>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n-ea"/>
              </a:rPr>
              <a:t>ショップサイト●●</a:t>
            </a:r>
            <a:endParaRPr kumimoji="1" lang="en-US" altLang="ja-JP" sz="800" dirty="0">
              <a:solidFill>
                <a:schemeClr val="tx1"/>
              </a:solidFill>
              <a:latin typeface="+mn-ea"/>
            </a:endParaRPr>
          </a:p>
          <a:p>
            <a:endParaRPr kumimoji="1" lang="en-US" altLang="ja-JP" sz="800" dirty="0">
              <a:solidFill>
                <a:schemeClr val="tx1"/>
              </a:solidFill>
              <a:latin typeface="+mn-ea"/>
            </a:endParaRPr>
          </a:p>
          <a:p>
            <a:r>
              <a:rPr kumimoji="1" lang="ja-JP" altLang="en-US" sz="800" dirty="0">
                <a:solidFill>
                  <a:schemeClr val="tx1"/>
                </a:solidFill>
                <a:latin typeface="+mn-ea"/>
              </a:rPr>
              <a:t>ご注文、ありがとうございました。</a:t>
            </a:r>
          </a:p>
        </p:txBody>
      </p:sp>
    </p:spTree>
    <p:extLst>
      <p:ext uri="{BB962C8B-B14F-4D97-AF65-F5344CB8AC3E}">
        <p14:creationId xmlns:p14="http://schemas.microsoft.com/office/powerpoint/2010/main" val="422784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下矢印吹き出し 11"/>
          <p:cNvSpPr/>
          <p:nvPr/>
        </p:nvSpPr>
        <p:spPr>
          <a:xfrm>
            <a:off x="449038" y="1418286"/>
            <a:ext cx="9817100" cy="4872355"/>
          </a:xfrm>
          <a:prstGeom prst="downArrowCallout">
            <a:avLst>
              <a:gd name="adj1" fmla="val 7538"/>
              <a:gd name="adj2" fmla="val 12142"/>
              <a:gd name="adj3" fmla="val 7666"/>
              <a:gd name="adj4" fmla="val 8924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 name="正方形/長方形 1"/>
          <p:cNvSpPr/>
          <p:nvPr/>
        </p:nvSpPr>
        <p:spPr>
          <a:xfrm>
            <a:off x="391721" y="681841"/>
            <a:ext cx="3057247" cy="523220"/>
          </a:xfrm>
          <a:prstGeom prst="rect">
            <a:avLst/>
          </a:prstGeom>
        </p:spPr>
        <p:txBody>
          <a:bodyPr wrap="none">
            <a:spAutoFit/>
          </a:bodyPr>
          <a:lstStyle/>
          <a:p>
            <a:r>
              <a:rPr lang="ja-JP" altLang="en-US" sz="2800" b="1" dirty="0"/>
              <a:t>権利と義務の発生</a:t>
            </a:r>
          </a:p>
        </p:txBody>
      </p:sp>
      <p:sp>
        <p:nvSpPr>
          <p:cNvPr id="3" name="正方形/長方形 2">
            <a:extLst>
              <a:ext uri="{FF2B5EF4-FFF2-40B4-BE49-F238E27FC236}">
                <a16:creationId xmlns:a16="http://schemas.microsoft.com/office/drawing/2014/main" id="{626B3752-9B37-438C-340C-B295E2D6F5A5}"/>
              </a:ext>
            </a:extLst>
          </p:cNvPr>
          <p:cNvSpPr/>
          <p:nvPr/>
        </p:nvSpPr>
        <p:spPr>
          <a:xfrm>
            <a:off x="2612821" y="6334496"/>
            <a:ext cx="5929828" cy="584775"/>
          </a:xfrm>
          <a:prstGeom prst="rect">
            <a:avLst/>
          </a:prstGeom>
          <a:noFill/>
        </p:spPr>
        <p:txBody>
          <a:bodyPr wrap="none" lIns="91440" tIns="45720" rIns="91440" bIns="45720">
            <a:spAutoFit/>
          </a:bodyPr>
          <a:lstStyle/>
          <a:p>
            <a:pPr algn="ctr"/>
            <a:r>
              <a:rPr lang="ja-JP" altLang="en-US" sz="3200" b="1" dirty="0">
                <a:latin typeface="+mn-ea"/>
              </a:rPr>
              <a:t>契約＝法的な責任が生じる約束</a:t>
            </a:r>
            <a:endParaRPr lang="ja-JP" altLang="en-US" sz="3200" b="1" cap="none" spc="0" dirty="0">
              <a:ln w="0"/>
              <a:solidFill>
                <a:schemeClr val="tx1"/>
              </a:solidFill>
              <a:effectLst>
                <a:outerShdw blurRad="38100" dist="19050" dir="2700000" algn="tl" rotWithShape="0">
                  <a:schemeClr val="dk1">
                    <a:alpha val="40000"/>
                  </a:schemeClr>
                </a:outerShdw>
              </a:effectLst>
              <a:latin typeface="+mn-ea"/>
            </a:endParaRPr>
          </a:p>
        </p:txBody>
      </p:sp>
      <p:sp>
        <p:nvSpPr>
          <p:cNvPr id="4" name="スマイル 3">
            <a:extLst>
              <a:ext uri="{FF2B5EF4-FFF2-40B4-BE49-F238E27FC236}">
                <a16:creationId xmlns:a16="http://schemas.microsoft.com/office/drawing/2014/main" id="{BC0D5CCB-8668-1764-5821-DD6BCEAD9FF1}"/>
              </a:ext>
            </a:extLst>
          </p:cNvPr>
          <p:cNvSpPr/>
          <p:nvPr/>
        </p:nvSpPr>
        <p:spPr>
          <a:xfrm>
            <a:off x="1113539" y="2625236"/>
            <a:ext cx="1272989" cy="1085922"/>
          </a:xfrm>
          <a:prstGeom prst="smileyFace">
            <a:avLst/>
          </a:prstGeom>
          <a:solidFill>
            <a:srgbClr val="6BD9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スマイル 4">
            <a:extLst>
              <a:ext uri="{FF2B5EF4-FFF2-40B4-BE49-F238E27FC236}">
                <a16:creationId xmlns:a16="http://schemas.microsoft.com/office/drawing/2014/main" id="{BC0D5CCB-8668-1764-5821-DD6BCEAD9FF1}"/>
              </a:ext>
            </a:extLst>
          </p:cNvPr>
          <p:cNvSpPr/>
          <p:nvPr/>
        </p:nvSpPr>
        <p:spPr>
          <a:xfrm>
            <a:off x="8272467" y="2621785"/>
            <a:ext cx="1272989" cy="1085922"/>
          </a:xfrm>
          <a:prstGeom prst="smileyFace">
            <a:avLst/>
          </a:prstGeom>
          <a:solidFill>
            <a:srgbClr val="F1C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 name="右矢印 5"/>
          <p:cNvSpPr/>
          <p:nvPr/>
        </p:nvSpPr>
        <p:spPr>
          <a:xfrm>
            <a:off x="2973014" y="2116528"/>
            <a:ext cx="5209444" cy="288000"/>
          </a:xfrm>
          <a:prstGeom prst="rightArrow">
            <a:avLst>
              <a:gd name="adj1" fmla="val 50000"/>
              <a:gd name="adj2" fmla="val 111290"/>
            </a:avLst>
          </a:prstGeom>
          <a:solidFill>
            <a:srgbClr val="6BD9E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正方形/長方形 7">
            <a:extLst>
              <a:ext uri="{FF2B5EF4-FFF2-40B4-BE49-F238E27FC236}">
                <a16:creationId xmlns:a16="http://schemas.microsoft.com/office/drawing/2014/main" id="{00A524C2-6FBC-CF8B-FA4F-279E8E9CBC9F}"/>
              </a:ext>
            </a:extLst>
          </p:cNvPr>
          <p:cNvSpPr/>
          <p:nvPr/>
        </p:nvSpPr>
        <p:spPr>
          <a:xfrm>
            <a:off x="4874469" y="2024727"/>
            <a:ext cx="2646878" cy="461665"/>
          </a:xfrm>
          <a:prstGeom prst="rect">
            <a:avLst/>
          </a:prstGeom>
          <a:solidFill>
            <a:schemeClr val="bg1"/>
          </a:solidFill>
          <a:ln w="28575">
            <a:solidFill>
              <a:srgbClr val="6BD9EF"/>
            </a:solidFill>
          </a:ln>
        </p:spPr>
        <p:txBody>
          <a:bodyPr wrap="none" lIns="91440" tIns="45720" rIns="91440" bIns="45720">
            <a:spAutoFit/>
          </a:bodyPr>
          <a:lstStyle/>
          <a:p>
            <a:r>
              <a:rPr lang="ja-JP" altLang="en-US" sz="2400" b="0" cap="none" spc="0" dirty="0">
                <a:ln w="0"/>
                <a:solidFill>
                  <a:schemeClr val="tx1"/>
                </a:solidFill>
                <a:latin typeface="+mn-ea"/>
              </a:rPr>
              <a:t>代金を支払う義務</a:t>
            </a:r>
            <a:endParaRPr lang="en-US" altLang="ja-JP" sz="2400" b="0" cap="none" spc="0" dirty="0">
              <a:ln w="0"/>
              <a:solidFill>
                <a:schemeClr val="tx1"/>
              </a:solidFill>
              <a:latin typeface="+mn-ea"/>
            </a:endParaRPr>
          </a:p>
        </p:txBody>
      </p:sp>
      <p:sp>
        <p:nvSpPr>
          <p:cNvPr id="9" name="正方形/長方形 8">
            <a:extLst>
              <a:ext uri="{FF2B5EF4-FFF2-40B4-BE49-F238E27FC236}">
                <a16:creationId xmlns:a16="http://schemas.microsoft.com/office/drawing/2014/main" id="{44E220B6-1442-7504-265C-DE5D264315CB}"/>
              </a:ext>
            </a:extLst>
          </p:cNvPr>
          <p:cNvSpPr/>
          <p:nvPr/>
        </p:nvSpPr>
        <p:spPr>
          <a:xfrm>
            <a:off x="633030" y="3809178"/>
            <a:ext cx="2236510" cy="1077218"/>
          </a:xfrm>
          <a:prstGeom prst="rect">
            <a:avLst/>
          </a:prstGeom>
          <a:noFill/>
        </p:spPr>
        <p:txBody>
          <a:bodyPr wrap="none" lIns="91440" tIns="45720" rIns="91440" bIns="45720">
            <a:spAutoFit/>
          </a:bodyPr>
          <a:lstStyle/>
          <a:p>
            <a:pPr algn="ctr"/>
            <a:r>
              <a:rPr kumimoji="1" lang="ja-JP" altLang="en-US" sz="3200" dirty="0">
                <a:latin typeface="+mn-ea"/>
              </a:rPr>
              <a:t>買主</a:t>
            </a:r>
            <a:endParaRPr kumimoji="1" lang="en-US" altLang="ja-JP" sz="3200" dirty="0">
              <a:latin typeface="+mn-ea"/>
            </a:endParaRPr>
          </a:p>
          <a:p>
            <a:pPr algn="ctr"/>
            <a:r>
              <a:rPr kumimoji="1" lang="ja-JP" altLang="en-US" sz="3200" dirty="0">
                <a:latin typeface="+mn-ea"/>
              </a:rPr>
              <a:t>（申込み）</a:t>
            </a:r>
            <a:endParaRPr kumimoji="1" lang="en-US" altLang="ja-JP" sz="3200" dirty="0">
              <a:latin typeface="+mn-ea"/>
            </a:endParaRPr>
          </a:p>
        </p:txBody>
      </p:sp>
      <p:sp>
        <p:nvSpPr>
          <p:cNvPr id="10" name="正方形/長方形 9">
            <a:extLst>
              <a:ext uri="{FF2B5EF4-FFF2-40B4-BE49-F238E27FC236}">
                <a16:creationId xmlns:a16="http://schemas.microsoft.com/office/drawing/2014/main" id="{44E220B6-1442-7504-265C-DE5D264315CB}"/>
              </a:ext>
            </a:extLst>
          </p:cNvPr>
          <p:cNvSpPr/>
          <p:nvPr/>
        </p:nvSpPr>
        <p:spPr>
          <a:xfrm>
            <a:off x="8078059" y="3837631"/>
            <a:ext cx="1826141" cy="1077218"/>
          </a:xfrm>
          <a:prstGeom prst="rect">
            <a:avLst/>
          </a:prstGeom>
          <a:noFill/>
        </p:spPr>
        <p:txBody>
          <a:bodyPr wrap="none" lIns="91440" tIns="45720" rIns="91440" bIns="45720">
            <a:spAutoFit/>
          </a:bodyPr>
          <a:lstStyle/>
          <a:p>
            <a:pPr algn="ctr"/>
            <a:r>
              <a:rPr kumimoji="1" lang="ja-JP" altLang="en-US" sz="3200" dirty="0">
                <a:latin typeface="+mn-ea"/>
              </a:rPr>
              <a:t>売主</a:t>
            </a:r>
            <a:endParaRPr kumimoji="1" lang="en-US" altLang="ja-JP" sz="3200" dirty="0">
              <a:latin typeface="+mn-ea"/>
            </a:endParaRPr>
          </a:p>
          <a:p>
            <a:pPr algn="ctr"/>
            <a:r>
              <a:rPr kumimoji="1" lang="ja-JP" altLang="en-US" sz="3200" dirty="0">
                <a:latin typeface="+mn-ea"/>
              </a:rPr>
              <a:t>（承諾）</a:t>
            </a:r>
            <a:endParaRPr kumimoji="1" lang="en-US" altLang="ja-JP" sz="3200" dirty="0">
              <a:latin typeface="+mn-ea"/>
            </a:endParaRPr>
          </a:p>
        </p:txBody>
      </p:sp>
      <p:sp>
        <p:nvSpPr>
          <p:cNvPr id="13" name="右矢印 12"/>
          <p:cNvSpPr/>
          <p:nvPr/>
        </p:nvSpPr>
        <p:spPr>
          <a:xfrm flipH="1">
            <a:off x="3005373" y="4001408"/>
            <a:ext cx="5160456" cy="288000"/>
          </a:xfrm>
          <a:prstGeom prst="rightArrow">
            <a:avLst>
              <a:gd name="adj1" fmla="val 50000"/>
              <a:gd name="adj2" fmla="val 111290"/>
            </a:avLst>
          </a:prstGeom>
          <a:solidFill>
            <a:schemeClr val="accent5">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 name="右矢印 35"/>
          <p:cNvSpPr/>
          <p:nvPr/>
        </p:nvSpPr>
        <p:spPr>
          <a:xfrm flipH="1">
            <a:off x="2947215" y="2790118"/>
            <a:ext cx="5117016" cy="289348"/>
          </a:xfrm>
          <a:prstGeom prst="rightArrow">
            <a:avLst>
              <a:gd name="adj1" fmla="val 50000"/>
              <a:gd name="adj2" fmla="val 111290"/>
            </a:avLst>
          </a:prstGeom>
          <a:solidFill>
            <a:srgbClr val="6BD9E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7" name="正方形/長方形 36">
            <a:extLst>
              <a:ext uri="{FF2B5EF4-FFF2-40B4-BE49-F238E27FC236}">
                <a16:creationId xmlns:a16="http://schemas.microsoft.com/office/drawing/2014/main" id="{00A524C2-6FBC-CF8B-FA4F-279E8E9CBC9F}"/>
              </a:ext>
            </a:extLst>
          </p:cNvPr>
          <p:cNvSpPr/>
          <p:nvPr/>
        </p:nvSpPr>
        <p:spPr>
          <a:xfrm>
            <a:off x="4597130" y="2681692"/>
            <a:ext cx="2954655" cy="461665"/>
          </a:xfrm>
          <a:prstGeom prst="rect">
            <a:avLst/>
          </a:prstGeom>
          <a:solidFill>
            <a:schemeClr val="bg1"/>
          </a:solidFill>
          <a:ln w="19050">
            <a:solidFill>
              <a:srgbClr val="6BD9EF"/>
            </a:solidFill>
          </a:ln>
        </p:spPr>
        <p:txBody>
          <a:bodyPr wrap="none" lIns="91440" tIns="45720" rIns="91440" bIns="45720">
            <a:spAutoFit/>
          </a:bodyPr>
          <a:lstStyle/>
          <a:p>
            <a:r>
              <a:rPr lang="ja-JP" altLang="en-US" sz="2400" dirty="0">
                <a:ln w="0"/>
                <a:latin typeface="+mn-ea"/>
              </a:rPr>
              <a:t>商品を受け取る権利</a:t>
            </a:r>
            <a:endParaRPr lang="ja-JP" altLang="en-US" sz="2400" b="0" cap="none" spc="0" dirty="0">
              <a:ln w="0"/>
              <a:solidFill>
                <a:schemeClr val="tx1"/>
              </a:solidFill>
              <a:latin typeface="+mn-ea"/>
            </a:endParaRPr>
          </a:p>
        </p:txBody>
      </p:sp>
      <p:grpSp>
        <p:nvGrpSpPr>
          <p:cNvPr id="67" name="グループ化 66"/>
          <p:cNvGrpSpPr/>
          <p:nvPr/>
        </p:nvGrpSpPr>
        <p:grpSpPr>
          <a:xfrm rot="20130841">
            <a:off x="3207159" y="1648547"/>
            <a:ext cx="816249" cy="881253"/>
            <a:chOff x="1369062" y="2728584"/>
            <a:chExt cx="1156455" cy="1368325"/>
          </a:xfrm>
        </p:grpSpPr>
        <p:sp>
          <p:nvSpPr>
            <p:cNvPr id="68" name="四角形: 角を丸くする 100">
              <a:extLst>
                <a:ext uri="{FF2B5EF4-FFF2-40B4-BE49-F238E27FC236}">
                  <a16:creationId xmlns:a16="http://schemas.microsoft.com/office/drawing/2014/main" id="{F7FB2936-0F3F-1881-7AC8-61037CCAF891}"/>
                </a:ext>
              </a:extLst>
            </p:cNvPr>
            <p:cNvSpPr/>
            <p:nvPr/>
          </p:nvSpPr>
          <p:spPr>
            <a:xfrm rot="5400000">
              <a:off x="1244476" y="3029538"/>
              <a:ext cx="1368325" cy="766418"/>
            </a:xfrm>
            <a:prstGeom prst="roundRect">
              <a:avLst/>
            </a:prstGeom>
            <a:solidFill>
              <a:schemeClr val="bg1"/>
            </a:solid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9" name="片側の 2 つの角を丸めた四角形 68">
              <a:extLst>
                <a:ext uri="{FF2B5EF4-FFF2-40B4-BE49-F238E27FC236}">
                  <a16:creationId xmlns:a16="http://schemas.microsoft.com/office/drawing/2014/main" id="{48D929B3-1565-A58F-7070-FDA42024B108}"/>
                </a:ext>
              </a:extLst>
            </p:cNvPr>
            <p:cNvSpPr/>
            <p:nvPr/>
          </p:nvSpPr>
          <p:spPr>
            <a:xfrm>
              <a:off x="1571960" y="2751932"/>
              <a:ext cx="710589" cy="282632"/>
            </a:xfrm>
            <a:prstGeom prst="round2SameRect">
              <a:avLst>
                <a:gd name="adj1" fmla="val 34850"/>
                <a:gd name="adj2" fmla="val 0"/>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0" name="正方形/長方形 69">
              <a:extLst>
                <a:ext uri="{FF2B5EF4-FFF2-40B4-BE49-F238E27FC236}">
                  <a16:creationId xmlns:a16="http://schemas.microsoft.com/office/drawing/2014/main" id="{1B59620A-4D1B-9BC2-32F9-1586E16B9697}"/>
                </a:ext>
              </a:extLst>
            </p:cNvPr>
            <p:cNvSpPr/>
            <p:nvPr/>
          </p:nvSpPr>
          <p:spPr>
            <a:xfrm>
              <a:off x="1731958" y="3121963"/>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1" name="正方形/長方形 70">
              <a:extLst>
                <a:ext uri="{FF2B5EF4-FFF2-40B4-BE49-F238E27FC236}">
                  <a16:creationId xmlns:a16="http://schemas.microsoft.com/office/drawing/2014/main" id="{E6A77C42-3099-F15D-D036-AD296E998AF3}"/>
                </a:ext>
              </a:extLst>
            </p:cNvPr>
            <p:cNvSpPr/>
            <p:nvPr/>
          </p:nvSpPr>
          <p:spPr>
            <a:xfrm>
              <a:off x="2011169" y="3123170"/>
              <a:ext cx="3931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2" name="正方形/長方形 71">
              <a:extLst>
                <a:ext uri="{FF2B5EF4-FFF2-40B4-BE49-F238E27FC236}">
                  <a16:creationId xmlns:a16="http://schemas.microsoft.com/office/drawing/2014/main" id="{32E3D110-B6A6-7F4C-796F-26C6B4E9B51D}"/>
                </a:ext>
              </a:extLst>
            </p:cNvPr>
            <p:cNvSpPr/>
            <p:nvPr/>
          </p:nvSpPr>
          <p:spPr>
            <a:xfrm>
              <a:off x="2072255" y="3121898"/>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3" name="正方形/長方形 72">
              <a:extLst>
                <a:ext uri="{FF2B5EF4-FFF2-40B4-BE49-F238E27FC236}">
                  <a16:creationId xmlns:a16="http://schemas.microsoft.com/office/drawing/2014/main" id="{3A35A94E-EF81-2625-E02C-8CD27234DD9E}"/>
                </a:ext>
              </a:extLst>
            </p:cNvPr>
            <p:cNvSpPr/>
            <p:nvPr/>
          </p:nvSpPr>
          <p:spPr>
            <a:xfrm>
              <a:off x="2096739" y="3123761"/>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4" name="正方形/長方形 73">
              <a:extLst>
                <a:ext uri="{FF2B5EF4-FFF2-40B4-BE49-F238E27FC236}">
                  <a16:creationId xmlns:a16="http://schemas.microsoft.com/office/drawing/2014/main" id="{3B47A22C-14FB-183F-6B90-5A1D6FB3B183}"/>
                </a:ext>
              </a:extLst>
            </p:cNvPr>
            <p:cNvSpPr/>
            <p:nvPr/>
          </p:nvSpPr>
          <p:spPr>
            <a:xfrm>
              <a:off x="2135883" y="3123485"/>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5" name="正方形/長方形 74">
              <a:extLst>
                <a:ext uri="{FF2B5EF4-FFF2-40B4-BE49-F238E27FC236}">
                  <a16:creationId xmlns:a16="http://schemas.microsoft.com/office/drawing/2014/main" id="{60CF099B-720F-BF45-C852-BF2C902D927F}"/>
                </a:ext>
              </a:extLst>
            </p:cNvPr>
            <p:cNvSpPr/>
            <p:nvPr/>
          </p:nvSpPr>
          <p:spPr>
            <a:xfrm>
              <a:off x="2177737" y="3122722"/>
              <a:ext cx="34072"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6" name="正方形/長方形 75">
              <a:extLst>
                <a:ext uri="{FF2B5EF4-FFF2-40B4-BE49-F238E27FC236}">
                  <a16:creationId xmlns:a16="http://schemas.microsoft.com/office/drawing/2014/main" id="{1F68D661-02D9-213A-6153-860D2B7AB6B3}"/>
                </a:ext>
              </a:extLst>
            </p:cNvPr>
            <p:cNvSpPr/>
            <p:nvPr/>
          </p:nvSpPr>
          <p:spPr>
            <a:xfrm>
              <a:off x="2221205" y="3122722"/>
              <a:ext cx="20489"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7" name="正方形/長方形 76">
              <a:extLst>
                <a:ext uri="{FF2B5EF4-FFF2-40B4-BE49-F238E27FC236}">
                  <a16:creationId xmlns:a16="http://schemas.microsoft.com/office/drawing/2014/main" id="{9B2CF268-D530-A74A-7479-86B81A7DCB8E}"/>
                </a:ext>
              </a:extLst>
            </p:cNvPr>
            <p:cNvSpPr/>
            <p:nvPr/>
          </p:nvSpPr>
          <p:spPr>
            <a:xfrm>
              <a:off x="1698234" y="3122193"/>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8" name="正方形/長方形 77">
              <a:extLst>
                <a:ext uri="{FF2B5EF4-FFF2-40B4-BE49-F238E27FC236}">
                  <a16:creationId xmlns:a16="http://schemas.microsoft.com/office/drawing/2014/main" id="{8269F443-6F14-552D-009C-8210D0001245}"/>
                </a:ext>
              </a:extLst>
            </p:cNvPr>
            <p:cNvSpPr/>
            <p:nvPr/>
          </p:nvSpPr>
          <p:spPr>
            <a:xfrm>
              <a:off x="1769218" y="3121648"/>
              <a:ext cx="34072"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9" name="正方形/長方形 78">
              <a:extLst>
                <a:ext uri="{FF2B5EF4-FFF2-40B4-BE49-F238E27FC236}">
                  <a16:creationId xmlns:a16="http://schemas.microsoft.com/office/drawing/2014/main" id="{69112D5F-783D-8AA6-82BE-900392118F0B}"/>
                </a:ext>
              </a:extLst>
            </p:cNvPr>
            <p:cNvSpPr/>
            <p:nvPr/>
          </p:nvSpPr>
          <p:spPr>
            <a:xfrm>
              <a:off x="1666817" y="3123546"/>
              <a:ext cx="15726"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0" name="正方形/長方形 79">
              <a:extLst>
                <a:ext uri="{FF2B5EF4-FFF2-40B4-BE49-F238E27FC236}">
                  <a16:creationId xmlns:a16="http://schemas.microsoft.com/office/drawing/2014/main" id="{0DDE4E5C-FCD9-2BC3-5C38-B855ED05264E}"/>
                </a:ext>
              </a:extLst>
            </p:cNvPr>
            <p:cNvSpPr/>
            <p:nvPr/>
          </p:nvSpPr>
          <p:spPr>
            <a:xfrm>
              <a:off x="1829894" y="3122722"/>
              <a:ext cx="36693"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1" name="正方形/長方形 80">
              <a:extLst>
                <a:ext uri="{FF2B5EF4-FFF2-40B4-BE49-F238E27FC236}">
                  <a16:creationId xmlns:a16="http://schemas.microsoft.com/office/drawing/2014/main" id="{6F334B80-F421-CA4A-9592-74D61CD874DD}"/>
                </a:ext>
              </a:extLst>
            </p:cNvPr>
            <p:cNvSpPr/>
            <p:nvPr/>
          </p:nvSpPr>
          <p:spPr>
            <a:xfrm>
              <a:off x="1889844" y="3121683"/>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2" name="正方形/長方形 81">
              <a:extLst>
                <a:ext uri="{FF2B5EF4-FFF2-40B4-BE49-F238E27FC236}">
                  <a16:creationId xmlns:a16="http://schemas.microsoft.com/office/drawing/2014/main" id="{C20656B5-8E1A-85AF-E8DE-153CA0F176AE}"/>
                </a:ext>
              </a:extLst>
            </p:cNvPr>
            <p:cNvSpPr/>
            <p:nvPr/>
          </p:nvSpPr>
          <p:spPr>
            <a:xfrm>
              <a:off x="1908299" y="3123761"/>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3" name="正方形/長方形 82">
              <a:extLst>
                <a:ext uri="{FF2B5EF4-FFF2-40B4-BE49-F238E27FC236}">
                  <a16:creationId xmlns:a16="http://schemas.microsoft.com/office/drawing/2014/main" id="{01C54F5E-1DBD-A66F-1438-4CB14478E73E}"/>
                </a:ext>
              </a:extLst>
            </p:cNvPr>
            <p:cNvSpPr/>
            <p:nvPr/>
          </p:nvSpPr>
          <p:spPr>
            <a:xfrm>
              <a:off x="1947289" y="3123170"/>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4" name="正方形/長方形 83">
              <a:extLst>
                <a:ext uri="{FF2B5EF4-FFF2-40B4-BE49-F238E27FC236}">
                  <a16:creationId xmlns:a16="http://schemas.microsoft.com/office/drawing/2014/main" id="{A97F1250-82CF-587B-82B7-F850328E479E}"/>
                </a:ext>
              </a:extLst>
            </p:cNvPr>
            <p:cNvSpPr/>
            <p:nvPr/>
          </p:nvSpPr>
          <p:spPr>
            <a:xfrm>
              <a:off x="1875360" y="3121683"/>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5" name="正方形/長方形 84">
              <a:extLst>
                <a:ext uri="{FF2B5EF4-FFF2-40B4-BE49-F238E27FC236}">
                  <a16:creationId xmlns:a16="http://schemas.microsoft.com/office/drawing/2014/main" id="{1016911B-A826-2D64-9FB6-4198DC2CCBF1}"/>
                </a:ext>
              </a:extLst>
            </p:cNvPr>
            <p:cNvSpPr/>
            <p:nvPr/>
          </p:nvSpPr>
          <p:spPr>
            <a:xfrm>
              <a:off x="1617208" y="3123170"/>
              <a:ext cx="3931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6" name="正方形/長方形 85">
              <a:extLst>
                <a:ext uri="{FF2B5EF4-FFF2-40B4-BE49-F238E27FC236}">
                  <a16:creationId xmlns:a16="http://schemas.microsoft.com/office/drawing/2014/main" id="{58C832B1-2995-3C94-046D-50A45BE9B941}"/>
                </a:ext>
              </a:extLst>
            </p:cNvPr>
            <p:cNvSpPr/>
            <p:nvPr/>
          </p:nvSpPr>
          <p:spPr>
            <a:xfrm>
              <a:off x="1705904" y="3395250"/>
              <a:ext cx="429096" cy="375043"/>
            </a:xfrm>
            <a:prstGeom prst="rect">
              <a:avLst/>
            </a:prstGeom>
            <a:pattFill prst="solidDmnd">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87" name="正方形/長方形 86">
              <a:extLst>
                <a:ext uri="{FF2B5EF4-FFF2-40B4-BE49-F238E27FC236}">
                  <a16:creationId xmlns:a16="http://schemas.microsoft.com/office/drawing/2014/main" id="{8DCF39AD-93D4-B184-89BB-B8C2CA0EA2BD}"/>
                </a:ext>
              </a:extLst>
            </p:cNvPr>
            <p:cNvSpPr/>
            <p:nvPr/>
          </p:nvSpPr>
          <p:spPr>
            <a:xfrm>
              <a:off x="1369062" y="3728468"/>
              <a:ext cx="1156455" cy="334521"/>
            </a:xfrm>
            <a:prstGeom prst="rect">
              <a:avLst/>
            </a:prstGeom>
            <a:noFill/>
          </p:spPr>
          <p:txBody>
            <a:bodyPr wrap="none" lIns="91440" tIns="45720" rIns="91440" bIns="45720">
              <a:spAutoFit/>
            </a:bodyPr>
            <a:lstStyle/>
            <a:p>
              <a:pPr algn="ctr"/>
              <a:r>
                <a:rPr lang="en-US" altLang="ja-JP" sz="800" b="1" dirty="0">
                  <a:ln w="0"/>
                  <a:solidFill>
                    <a:srgbClr val="FF6D6D"/>
                  </a:solidFill>
                  <a:latin typeface="+mn-ea"/>
                </a:rPr>
                <a:t>PEPEPEPAY</a:t>
              </a:r>
              <a:endParaRPr lang="ja-JP" altLang="en-US" sz="800" b="1" cap="none" spc="0" dirty="0">
                <a:ln w="0"/>
                <a:solidFill>
                  <a:srgbClr val="FF6D6D"/>
                </a:solidFill>
                <a:latin typeface="+mn-ea"/>
              </a:endParaRPr>
            </a:p>
          </p:txBody>
        </p:sp>
        <p:sp>
          <p:nvSpPr>
            <p:cNvPr id="88" name="楕円 87"/>
            <p:cNvSpPr/>
            <p:nvPr/>
          </p:nvSpPr>
          <p:spPr>
            <a:xfrm>
              <a:off x="1664953" y="2817079"/>
              <a:ext cx="96820" cy="94341"/>
            </a:xfrm>
            <a:prstGeom prst="ellipse">
              <a:avLst/>
            </a:prstGeom>
            <a:solidFill>
              <a:schemeClr val="bg1"/>
            </a:solidFill>
            <a:ln>
              <a:solidFill>
                <a:srgbClr val="FFF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9" name="楕円 88"/>
            <p:cNvSpPr/>
            <p:nvPr/>
          </p:nvSpPr>
          <p:spPr>
            <a:xfrm>
              <a:off x="1822116" y="2820077"/>
              <a:ext cx="96820" cy="94341"/>
            </a:xfrm>
            <a:prstGeom prst="ellipse">
              <a:avLst/>
            </a:prstGeom>
            <a:solidFill>
              <a:schemeClr val="bg1"/>
            </a:solidFill>
            <a:ln>
              <a:solidFill>
                <a:srgbClr val="FFF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42" name="グループ化 41"/>
          <p:cNvGrpSpPr/>
          <p:nvPr/>
        </p:nvGrpSpPr>
        <p:grpSpPr>
          <a:xfrm rot="500061">
            <a:off x="3679513" y="1943292"/>
            <a:ext cx="569387" cy="539594"/>
            <a:chOff x="586552" y="3391661"/>
            <a:chExt cx="733242" cy="720000"/>
          </a:xfrm>
        </p:grpSpPr>
        <p:grpSp>
          <p:nvGrpSpPr>
            <p:cNvPr id="43" name="グループ化 42"/>
            <p:cNvGrpSpPr/>
            <p:nvPr/>
          </p:nvGrpSpPr>
          <p:grpSpPr>
            <a:xfrm>
              <a:off x="586552" y="3391661"/>
              <a:ext cx="733242" cy="720000"/>
              <a:chOff x="2035250" y="3887195"/>
              <a:chExt cx="1223827" cy="1360840"/>
            </a:xfrm>
          </p:grpSpPr>
          <p:sp>
            <p:nvSpPr>
              <p:cNvPr id="61" name="ドーナツ 60">
                <a:extLst>
                  <a:ext uri="{FF2B5EF4-FFF2-40B4-BE49-F238E27FC236}">
                    <a16:creationId xmlns:a16="http://schemas.microsoft.com/office/drawing/2014/main" id="{C5602D11-871C-EF27-D49F-88CCEC6ACF52}"/>
                  </a:ext>
                </a:extLst>
              </p:cNvPr>
              <p:cNvSpPr/>
              <p:nvPr/>
            </p:nvSpPr>
            <p:spPr>
              <a:xfrm>
                <a:off x="2036021" y="3887195"/>
                <a:ext cx="1201725" cy="1360840"/>
              </a:xfrm>
              <a:prstGeom prst="donut">
                <a:avLst/>
              </a:prstGeom>
              <a:gradFill>
                <a:gsLst>
                  <a:gs pos="49000">
                    <a:schemeClr val="bg1"/>
                  </a:gs>
                  <a:gs pos="7246">
                    <a:srgbClr val="F8BD52"/>
                  </a:gs>
                  <a:gs pos="62000">
                    <a:srgbClr val="F8D8AE"/>
                  </a:gs>
                  <a:gs pos="96000">
                    <a:srgbClr val="F8BD52"/>
                  </a:gs>
                </a:gsLst>
                <a:lin ang="13800000" scaled="0"/>
              </a:gradFill>
              <a:ln w="6350"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2" name="正方形/長方形 61">
                <a:extLst>
                  <a:ext uri="{FF2B5EF4-FFF2-40B4-BE49-F238E27FC236}">
                    <a16:creationId xmlns:a16="http://schemas.microsoft.com/office/drawing/2014/main" id="{899D793C-8177-750B-5504-8BB1DF0BF45D}"/>
                  </a:ext>
                </a:extLst>
              </p:cNvPr>
              <p:cNvSpPr/>
              <p:nvPr/>
            </p:nvSpPr>
            <p:spPr>
              <a:xfrm>
                <a:off x="2335753" y="4894256"/>
                <a:ext cx="639673" cy="217245"/>
              </a:xfrm>
              <a:prstGeom prst="rect">
                <a:avLst/>
              </a:prstGeom>
              <a:noFill/>
            </p:spPr>
            <p:txBody>
              <a:bodyPr wrap="none" lIns="91440" tIns="45720" rIns="91440" bIns="45720">
                <a:prstTxWarp prst="textArchDown">
                  <a:avLst>
                    <a:gd name="adj" fmla="val 20603672"/>
                  </a:avLst>
                </a:prstTxWarp>
                <a:spAutoFit/>
              </a:bodyPr>
              <a:lstStyle/>
              <a:p>
                <a:pPr algn="ctr"/>
                <a:r>
                  <a:rPr lang="ja-JP" altLang="en-US" sz="1200" b="1" dirty="0">
                    <a:ln w="0">
                      <a:solidFill>
                        <a:schemeClr val="bg1"/>
                      </a:solidFill>
                    </a:ln>
                    <a:solidFill>
                      <a:srgbClr val="F1B059"/>
                    </a:solidFill>
                    <a:latin typeface="+mn-ea"/>
                  </a:rPr>
                  <a:t>令　和　五　年</a:t>
                </a:r>
                <a:endParaRPr lang="ja-JP" altLang="en-US" sz="1200" b="1" cap="none" spc="0" dirty="0">
                  <a:ln w="0">
                    <a:solidFill>
                      <a:schemeClr val="bg1"/>
                    </a:solidFill>
                  </a:ln>
                  <a:solidFill>
                    <a:srgbClr val="F1B059"/>
                  </a:solidFill>
                  <a:latin typeface="+mn-ea"/>
                </a:endParaRPr>
              </a:p>
            </p:txBody>
          </p:sp>
          <p:sp>
            <p:nvSpPr>
              <p:cNvPr id="63" name="星: 12 pt 9">
                <a:extLst>
                  <a:ext uri="{FF2B5EF4-FFF2-40B4-BE49-F238E27FC236}">
                    <a16:creationId xmlns:a16="http://schemas.microsoft.com/office/drawing/2014/main" id="{406BC804-06F8-06DD-4A67-B402A697A804}"/>
                  </a:ext>
                </a:extLst>
              </p:cNvPr>
              <p:cNvSpPr/>
              <p:nvPr/>
            </p:nvSpPr>
            <p:spPr>
              <a:xfrm>
                <a:off x="2376990" y="3965988"/>
                <a:ext cx="557200" cy="182598"/>
              </a:xfrm>
              <a:custGeom>
                <a:avLst/>
                <a:gdLst>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6476941 w 10848109"/>
                  <a:gd name="connsiteY7" fmla="*/ 647100 h 4696691"/>
                  <a:gd name="connsiteX8" fmla="*/ 8136082 w 10848109"/>
                  <a:gd name="connsiteY8" fmla="*/ 314619 h 4696691"/>
                  <a:gd name="connsiteX9" fmla="*/ 8300594 w 10848109"/>
                  <a:gd name="connsiteY9" fmla="*/ 1102947 h 4696691"/>
                  <a:gd name="connsiteX10" fmla="*/ 10121423 w 10848109"/>
                  <a:gd name="connsiteY10" fmla="*/ 1174173 h 4696691"/>
                  <a:gd name="connsiteX11" fmla="*/ 9353480 w 10848109"/>
                  <a:gd name="connsiteY11" fmla="*/ 1892498 h 4696691"/>
                  <a:gd name="connsiteX12" fmla="*/ 10848109 w 10848109"/>
                  <a:gd name="connsiteY12" fmla="*/ 2348346 h 4696691"/>
                  <a:gd name="connsiteX13" fmla="*/ 9353480 w 10848109"/>
                  <a:gd name="connsiteY13" fmla="*/ 2804193 h 4696691"/>
                  <a:gd name="connsiteX14" fmla="*/ 10121423 w 10848109"/>
                  <a:gd name="connsiteY14" fmla="*/ 3522518 h 4696691"/>
                  <a:gd name="connsiteX15" fmla="*/ 8300594 w 10848109"/>
                  <a:gd name="connsiteY15" fmla="*/ 3593744 h 4696691"/>
                  <a:gd name="connsiteX16" fmla="*/ 8136082 w 10848109"/>
                  <a:gd name="connsiteY16" fmla="*/ 4382072 h 4696691"/>
                  <a:gd name="connsiteX17" fmla="*/ 6476941 w 10848109"/>
                  <a:gd name="connsiteY17" fmla="*/ 4049591 h 4696691"/>
                  <a:gd name="connsiteX18" fmla="*/ 5424055 w 10848109"/>
                  <a:gd name="connsiteY18" fmla="*/ 4696691 h 4696691"/>
                  <a:gd name="connsiteX19" fmla="*/ 4371168 w 10848109"/>
                  <a:gd name="connsiteY19" fmla="*/ 4049591 h 4696691"/>
                  <a:gd name="connsiteX20" fmla="*/ 2712027 w 10848109"/>
                  <a:gd name="connsiteY20" fmla="*/ 4382072 h 4696691"/>
                  <a:gd name="connsiteX21" fmla="*/ 2547515 w 10848109"/>
                  <a:gd name="connsiteY21" fmla="*/ 3593744 h 4696691"/>
                  <a:gd name="connsiteX22" fmla="*/ 726686 w 10848109"/>
                  <a:gd name="connsiteY22" fmla="*/ 3522518 h 4696691"/>
                  <a:gd name="connsiteX23" fmla="*/ 1494629 w 10848109"/>
                  <a:gd name="connsiteY23" fmla="*/ 2804193 h 4696691"/>
                  <a:gd name="connsiteX24" fmla="*/ 0 w 10848109"/>
                  <a:gd name="connsiteY24"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8136082 w 10848109"/>
                  <a:gd name="connsiteY7" fmla="*/ 314619 h 4696691"/>
                  <a:gd name="connsiteX8" fmla="*/ 8300594 w 10848109"/>
                  <a:gd name="connsiteY8" fmla="*/ 1102947 h 4696691"/>
                  <a:gd name="connsiteX9" fmla="*/ 10121423 w 10848109"/>
                  <a:gd name="connsiteY9" fmla="*/ 1174173 h 4696691"/>
                  <a:gd name="connsiteX10" fmla="*/ 9353480 w 10848109"/>
                  <a:gd name="connsiteY10" fmla="*/ 1892498 h 4696691"/>
                  <a:gd name="connsiteX11" fmla="*/ 10848109 w 10848109"/>
                  <a:gd name="connsiteY11" fmla="*/ 2348346 h 4696691"/>
                  <a:gd name="connsiteX12" fmla="*/ 9353480 w 10848109"/>
                  <a:gd name="connsiteY12" fmla="*/ 2804193 h 4696691"/>
                  <a:gd name="connsiteX13" fmla="*/ 10121423 w 10848109"/>
                  <a:gd name="connsiteY13" fmla="*/ 3522518 h 4696691"/>
                  <a:gd name="connsiteX14" fmla="*/ 8300594 w 10848109"/>
                  <a:gd name="connsiteY14" fmla="*/ 3593744 h 4696691"/>
                  <a:gd name="connsiteX15" fmla="*/ 8136082 w 10848109"/>
                  <a:gd name="connsiteY15" fmla="*/ 4382072 h 4696691"/>
                  <a:gd name="connsiteX16" fmla="*/ 6476941 w 10848109"/>
                  <a:gd name="connsiteY16" fmla="*/ 4049591 h 4696691"/>
                  <a:gd name="connsiteX17" fmla="*/ 5424055 w 10848109"/>
                  <a:gd name="connsiteY17" fmla="*/ 4696691 h 4696691"/>
                  <a:gd name="connsiteX18" fmla="*/ 4371168 w 10848109"/>
                  <a:gd name="connsiteY18" fmla="*/ 4049591 h 4696691"/>
                  <a:gd name="connsiteX19" fmla="*/ 2712027 w 10848109"/>
                  <a:gd name="connsiteY19" fmla="*/ 4382072 h 4696691"/>
                  <a:gd name="connsiteX20" fmla="*/ 2547515 w 10848109"/>
                  <a:gd name="connsiteY20" fmla="*/ 3593744 h 4696691"/>
                  <a:gd name="connsiteX21" fmla="*/ 726686 w 10848109"/>
                  <a:gd name="connsiteY21" fmla="*/ 3522518 h 4696691"/>
                  <a:gd name="connsiteX22" fmla="*/ 1494629 w 10848109"/>
                  <a:gd name="connsiteY22" fmla="*/ 2804193 h 4696691"/>
                  <a:gd name="connsiteX23" fmla="*/ 0 w 10848109"/>
                  <a:gd name="connsiteY23"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8300594 w 10848109"/>
                  <a:gd name="connsiteY7" fmla="*/ 1102947 h 4696691"/>
                  <a:gd name="connsiteX8" fmla="*/ 10121423 w 10848109"/>
                  <a:gd name="connsiteY8" fmla="*/ 1174173 h 4696691"/>
                  <a:gd name="connsiteX9" fmla="*/ 9353480 w 10848109"/>
                  <a:gd name="connsiteY9" fmla="*/ 1892498 h 4696691"/>
                  <a:gd name="connsiteX10" fmla="*/ 10848109 w 10848109"/>
                  <a:gd name="connsiteY10" fmla="*/ 2348346 h 4696691"/>
                  <a:gd name="connsiteX11" fmla="*/ 9353480 w 10848109"/>
                  <a:gd name="connsiteY11" fmla="*/ 2804193 h 4696691"/>
                  <a:gd name="connsiteX12" fmla="*/ 10121423 w 10848109"/>
                  <a:gd name="connsiteY12" fmla="*/ 3522518 h 4696691"/>
                  <a:gd name="connsiteX13" fmla="*/ 8300594 w 10848109"/>
                  <a:gd name="connsiteY13" fmla="*/ 3593744 h 4696691"/>
                  <a:gd name="connsiteX14" fmla="*/ 8136082 w 10848109"/>
                  <a:gd name="connsiteY14" fmla="*/ 4382072 h 4696691"/>
                  <a:gd name="connsiteX15" fmla="*/ 6476941 w 10848109"/>
                  <a:gd name="connsiteY15" fmla="*/ 4049591 h 4696691"/>
                  <a:gd name="connsiteX16" fmla="*/ 5424055 w 10848109"/>
                  <a:gd name="connsiteY16" fmla="*/ 4696691 h 4696691"/>
                  <a:gd name="connsiteX17" fmla="*/ 4371168 w 10848109"/>
                  <a:gd name="connsiteY17" fmla="*/ 4049591 h 4696691"/>
                  <a:gd name="connsiteX18" fmla="*/ 2712027 w 10848109"/>
                  <a:gd name="connsiteY18" fmla="*/ 4382072 h 4696691"/>
                  <a:gd name="connsiteX19" fmla="*/ 2547515 w 10848109"/>
                  <a:gd name="connsiteY19" fmla="*/ 3593744 h 4696691"/>
                  <a:gd name="connsiteX20" fmla="*/ 726686 w 10848109"/>
                  <a:gd name="connsiteY20" fmla="*/ 3522518 h 4696691"/>
                  <a:gd name="connsiteX21" fmla="*/ 1494629 w 10848109"/>
                  <a:gd name="connsiteY21" fmla="*/ 2804193 h 4696691"/>
                  <a:gd name="connsiteX22" fmla="*/ 0 w 10848109"/>
                  <a:gd name="connsiteY22"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10121423 w 10848109"/>
                  <a:gd name="connsiteY7" fmla="*/ 1174173 h 4696691"/>
                  <a:gd name="connsiteX8" fmla="*/ 9353480 w 10848109"/>
                  <a:gd name="connsiteY8" fmla="*/ 1892498 h 4696691"/>
                  <a:gd name="connsiteX9" fmla="*/ 10848109 w 10848109"/>
                  <a:gd name="connsiteY9" fmla="*/ 2348346 h 4696691"/>
                  <a:gd name="connsiteX10" fmla="*/ 9353480 w 10848109"/>
                  <a:gd name="connsiteY10" fmla="*/ 2804193 h 4696691"/>
                  <a:gd name="connsiteX11" fmla="*/ 10121423 w 10848109"/>
                  <a:gd name="connsiteY11" fmla="*/ 3522518 h 4696691"/>
                  <a:gd name="connsiteX12" fmla="*/ 8300594 w 10848109"/>
                  <a:gd name="connsiteY12" fmla="*/ 3593744 h 4696691"/>
                  <a:gd name="connsiteX13" fmla="*/ 8136082 w 10848109"/>
                  <a:gd name="connsiteY13" fmla="*/ 4382072 h 4696691"/>
                  <a:gd name="connsiteX14" fmla="*/ 6476941 w 10848109"/>
                  <a:gd name="connsiteY14" fmla="*/ 4049591 h 4696691"/>
                  <a:gd name="connsiteX15" fmla="*/ 5424055 w 10848109"/>
                  <a:gd name="connsiteY15" fmla="*/ 4696691 h 4696691"/>
                  <a:gd name="connsiteX16" fmla="*/ 4371168 w 10848109"/>
                  <a:gd name="connsiteY16" fmla="*/ 4049591 h 4696691"/>
                  <a:gd name="connsiteX17" fmla="*/ 2712027 w 10848109"/>
                  <a:gd name="connsiteY17" fmla="*/ 4382072 h 4696691"/>
                  <a:gd name="connsiteX18" fmla="*/ 2547515 w 10848109"/>
                  <a:gd name="connsiteY18" fmla="*/ 3593744 h 4696691"/>
                  <a:gd name="connsiteX19" fmla="*/ 726686 w 10848109"/>
                  <a:gd name="connsiteY19" fmla="*/ 3522518 h 4696691"/>
                  <a:gd name="connsiteX20" fmla="*/ 1494629 w 10848109"/>
                  <a:gd name="connsiteY20" fmla="*/ 2804193 h 4696691"/>
                  <a:gd name="connsiteX21" fmla="*/ 0 w 10848109"/>
                  <a:gd name="connsiteY21"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9353480 w 10848109"/>
                  <a:gd name="connsiteY7" fmla="*/ 1892498 h 4696691"/>
                  <a:gd name="connsiteX8" fmla="*/ 10848109 w 10848109"/>
                  <a:gd name="connsiteY8" fmla="*/ 2348346 h 4696691"/>
                  <a:gd name="connsiteX9" fmla="*/ 9353480 w 10848109"/>
                  <a:gd name="connsiteY9" fmla="*/ 2804193 h 4696691"/>
                  <a:gd name="connsiteX10" fmla="*/ 10121423 w 10848109"/>
                  <a:gd name="connsiteY10" fmla="*/ 3522518 h 4696691"/>
                  <a:gd name="connsiteX11" fmla="*/ 8300594 w 10848109"/>
                  <a:gd name="connsiteY11" fmla="*/ 3593744 h 4696691"/>
                  <a:gd name="connsiteX12" fmla="*/ 8136082 w 10848109"/>
                  <a:gd name="connsiteY12" fmla="*/ 4382072 h 4696691"/>
                  <a:gd name="connsiteX13" fmla="*/ 6476941 w 10848109"/>
                  <a:gd name="connsiteY13" fmla="*/ 4049591 h 4696691"/>
                  <a:gd name="connsiteX14" fmla="*/ 5424055 w 10848109"/>
                  <a:gd name="connsiteY14" fmla="*/ 4696691 h 4696691"/>
                  <a:gd name="connsiteX15" fmla="*/ 4371168 w 10848109"/>
                  <a:gd name="connsiteY15" fmla="*/ 4049591 h 4696691"/>
                  <a:gd name="connsiteX16" fmla="*/ 2712027 w 10848109"/>
                  <a:gd name="connsiteY16" fmla="*/ 4382072 h 4696691"/>
                  <a:gd name="connsiteX17" fmla="*/ 2547515 w 10848109"/>
                  <a:gd name="connsiteY17" fmla="*/ 3593744 h 4696691"/>
                  <a:gd name="connsiteX18" fmla="*/ 726686 w 10848109"/>
                  <a:gd name="connsiteY18" fmla="*/ 3522518 h 4696691"/>
                  <a:gd name="connsiteX19" fmla="*/ 1494629 w 10848109"/>
                  <a:gd name="connsiteY19" fmla="*/ 2804193 h 4696691"/>
                  <a:gd name="connsiteX20" fmla="*/ 0 w 10848109"/>
                  <a:gd name="connsiteY20"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10848109 w 10848109"/>
                  <a:gd name="connsiteY7" fmla="*/ 2348346 h 4696691"/>
                  <a:gd name="connsiteX8" fmla="*/ 9353480 w 10848109"/>
                  <a:gd name="connsiteY8" fmla="*/ 2804193 h 4696691"/>
                  <a:gd name="connsiteX9" fmla="*/ 10121423 w 10848109"/>
                  <a:gd name="connsiteY9" fmla="*/ 3522518 h 4696691"/>
                  <a:gd name="connsiteX10" fmla="*/ 8300594 w 10848109"/>
                  <a:gd name="connsiteY10" fmla="*/ 3593744 h 4696691"/>
                  <a:gd name="connsiteX11" fmla="*/ 8136082 w 10848109"/>
                  <a:gd name="connsiteY11" fmla="*/ 4382072 h 4696691"/>
                  <a:gd name="connsiteX12" fmla="*/ 6476941 w 10848109"/>
                  <a:gd name="connsiteY12" fmla="*/ 4049591 h 4696691"/>
                  <a:gd name="connsiteX13" fmla="*/ 5424055 w 10848109"/>
                  <a:gd name="connsiteY13" fmla="*/ 4696691 h 4696691"/>
                  <a:gd name="connsiteX14" fmla="*/ 4371168 w 10848109"/>
                  <a:gd name="connsiteY14" fmla="*/ 4049591 h 4696691"/>
                  <a:gd name="connsiteX15" fmla="*/ 2712027 w 10848109"/>
                  <a:gd name="connsiteY15" fmla="*/ 4382072 h 4696691"/>
                  <a:gd name="connsiteX16" fmla="*/ 2547515 w 10848109"/>
                  <a:gd name="connsiteY16" fmla="*/ 3593744 h 4696691"/>
                  <a:gd name="connsiteX17" fmla="*/ 726686 w 10848109"/>
                  <a:gd name="connsiteY17" fmla="*/ 3522518 h 4696691"/>
                  <a:gd name="connsiteX18" fmla="*/ 1494629 w 10848109"/>
                  <a:gd name="connsiteY18" fmla="*/ 2804193 h 4696691"/>
                  <a:gd name="connsiteX19" fmla="*/ 0 w 10848109"/>
                  <a:gd name="connsiteY19" fmla="*/ 2348346 h 4696691"/>
                  <a:gd name="connsiteX0" fmla="*/ 0 w 10848109"/>
                  <a:gd name="connsiteY0" fmla="*/ 2033727 h 4382072"/>
                  <a:gd name="connsiteX1" fmla="*/ 1494629 w 10848109"/>
                  <a:gd name="connsiteY1" fmla="*/ 1577879 h 4382072"/>
                  <a:gd name="connsiteX2" fmla="*/ 726686 w 10848109"/>
                  <a:gd name="connsiteY2" fmla="*/ 859554 h 4382072"/>
                  <a:gd name="connsiteX3" fmla="*/ 2547515 w 10848109"/>
                  <a:gd name="connsiteY3" fmla="*/ 788328 h 4382072"/>
                  <a:gd name="connsiteX4" fmla="*/ 2712027 w 10848109"/>
                  <a:gd name="connsiteY4" fmla="*/ 0 h 4382072"/>
                  <a:gd name="connsiteX5" fmla="*/ 4371168 w 10848109"/>
                  <a:gd name="connsiteY5" fmla="*/ 332481 h 4382072"/>
                  <a:gd name="connsiteX6" fmla="*/ 10848109 w 10848109"/>
                  <a:gd name="connsiteY6" fmla="*/ 2033727 h 4382072"/>
                  <a:gd name="connsiteX7" fmla="*/ 9353480 w 10848109"/>
                  <a:gd name="connsiteY7" fmla="*/ 2489574 h 4382072"/>
                  <a:gd name="connsiteX8" fmla="*/ 10121423 w 10848109"/>
                  <a:gd name="connsiteY8" fmla="*/ 3207899 h 4382072"/>
                  <a:gd name="connsiteX9" fmla="*/ 8300594 w 10848109"/>
                  <a:gd name="connsiteY9" fmla="*/ 3279125 h 4382072"/>
                  <a:gd name="connsiteX10" fmla="*/ 8136082 w 10848109"/>
                  <a:gd name="connsiteY10" fmla="*/ 4067453 h 4382072"/>
                  <a:gd name="connsiteX11" fmla="*/ 6476941 w 10848109"/>
                  <a:gd name="connsiteY11" fmla="*/ 3734972 h 4382072"/>
                  <a:gd name="connsiteX12" fmla="*/ 5424055 w 10848109"/>
                  <a:gd name="connsiteY12" fmla="*/ 4382072 h 4382072"/>
                  <a:gd name="connsiteX13" fmla="*/ 4371168 w 10848109"/>
                  <a:gd name="connsiteY13" fmla="*/ 3734972 h 4382072"/>
                  <a:gd name="connsiteX14" fmla="*/ 2712027 w 10848109"/>
                  <a:gd name="connsiteY14" fmla="*/ 4067453 h 4382072"/>
                  <a:gd name="connsiteX15" fmla="*/ 2547515 w 10848109"/>
                  <a:gd name="connsiteY15" fmla="*/ 3279125 h 4382072"/>
                  <a:gd name="connsiteX16" fmla="*/ 726686 w 10848109"/>
                  <a:gd name="connsiteY16" fmla="*/ 3207899 h 4382072"/>
                  <a:gd name="connsiteX17" fmla="*/ 1494629 w 10848109"/>
                  <a:gd name="connsiteY17" fmla="*/ 2489574 h 4382072"/>
                  <a:gd name="connsiteX18" fmla="*/ 0 w 10848109"/>
                  <a:gd name="connsiteY18" fmla="*/ 2033727 h 4382072"/>
                  <a:gd name="connsiteX0" fmla="*/ 0 w 10848109"/>
                  <a:gd name="connsiteY0" fmla="*/ 2033727 h 4382072"/>
                  <a:gd name="connsiteX1" fmla="*/ 1494629 w 10848109"/>
                  <a:gd name="connsiteY1" fmla="*/ 1577879 h 4382072"/>
                  <a:gd name="connsiteX2" fmla="*/ 726686 w 10848109"/>
                  <a:gd name="connsiteY2" fmla="*/ 859554 h 4382072"/>
                  <a:gd name="connsiteX3" fmla="*/ 2547515 w 10848109"/>
                  <a:gd name="connsiteY3" fmla="*/ 788328 h 4382072"/>
                  <a:gd name="connsiteX4" fmla="*/ 2712027 w 10848109"/>
                  <a:gd name="connsiteY4" fmla="*/ 0 h 4382072"/>
                  <a:gd name="connsiteX5" fmla="*/ 10848109 w 10848109"/>
                  <a:gd name="connsiteY5" fmla="*/ 2033727 h 4382072"/>
                  <a:gd name="connsiteX6" fmla="*/ 9353480 w 10848109"/>
                  <a:gd name="connsiteY6" fmla="*/ 2489574 h 4382072"/>
                  <a:gd name="connsiteX7" fmla="*/ 10121423 w 10848109"/>
                  <a:gd name="connsiteY7" fmla="*/ 3207899 h 4382072"/>
                  <a:gd name="connsiteX8" fmla="*/ 8300594 w 10848109"/>
                  <a:gd name="connsiteY8" fmla="*/ 3279125 h 4382072"/>
                  <a:gd name="connsiteX9" fmla="*/ 8136082 w 10848109"/>
                  <a:gd name="connsiteY9" fmla="*/ 4067453 h 4382072"/>
                  <a:gd name="connsiteX10" fmla="*/ 6476941 w 10848109"/>
                  <a:gd name="connsiteY10" fmla="*/ 3734972 h 4382072"/>
                  <a:gd name="connsiteX11" fmla="*/ 5424055 w 10848109"/>
                  <a:gd name="connsiteY11" fmla="*/ 4382072 h 4382072"/>
                  <a:gd name="connsiteX12" fmla="*/ 4371168 w 10848109"/>
                  <a:gd name="connsiteY12" fmla="*/ 3734972 h 4382072"/>
                  <a:gd name="connsiteX13" fmla="*/ 2712027 w 10848109"/>
                  <a:gd name="connsiteY13" fmla="*/ 4067453 h 4382072"/>
                  <a:gd name="connsiteX14" fmla="*/ 2547515 w 10848109"/>
                  <a:gd name="connsiteY14" fmla="*/ 3279125 h 4382072"/>
                  <a:gd name="connsiteX15" fmla="*/ 726686 w 10848109"/>
                  <a:gd name="connsiteY15" fmla="*/ 3207899 h 4382072"/>
                  <a:gd name="connsiteX16" fmla="*/ 1494629 w 10848109"/>
                  <a:gd name="connsiteY16" fmla="*/ 2489574 h 4382072"/>
                  <a:gd name="connsiteX17" fmla="*/ 0 w 10848109"/>
                  <a:gd name="connsiteY17" fmla="*/ 2033727 h 4382072"/>
                  <a:gd name="connsiteX0" fmla="*/ 0 w 10848109"/>
                  <a:gd name="connsiteY0" fmla="*/ 1245399 h 3593744"/>
                  <a:gd name="connsiteX1" fmla="*/ 1494629 w 10848109"/>
                  <a:gd name="connsiteY1" fmla="*/ 789551 h 3593744"/>
                  <a:gd name="connsiteX2" fmla="*/ 726686 w 10848109"/>
                  <a:gd name="connsiteY2" fmla="*/ 71226 h 3593744"/>
                  <a:gd name="connsiteX3" fmla="*/ 2547515 w 10848109"/>
                  <a:gd name="connsiteY3" fmla="*/ 0 h 3593744"/>
                  <a:gd name="connsiteX4" fmla="*/ 10848109 w 10848109"/>
                  <a:gd name="connsiteY4" fmla="*/ 1245399 h 3593744"/>
                  <a:gd name="connsiteX5" fmla="*/ 9353480 w 10848109"/>
                  <a:gd name="connsiteY5" fmla="*/ 1701246 h 3593744"/>
                  <a:gd name="connsiteX6" fmla="*/ 10121423 w 10848109"/>
                  <a:gd name="connsiteY6" fmla="*/ 2419571 h 3593744"/>
                  <a:gd name="connsiteX7" fmla="*/ 8300594 w 10848109"/>
                  <a:gd name="connsiteY7" fmla="*/ 2490797 h 3593744"/>
                  <a:gd name="connsiteX8" fmla="*/ 8136082 w 10848109"/>
                  <a:gd name="connsiteY8" fmla="*/ 3279125 h 3593744"/>
                  <a:gd name="connsiteX9" fmla="*/ 6476941 w 10848109"/>
                  <a:gd name="connsiteY9" fmla="*/ 2946644 h 3593744"/>
                  <a:gd name="connsiteX10" fmla="*/ 5424055 w 10848109"/>
                  <a:gd name="connsiteY10" fmla="*/ 3593744 h 3593744"/>
                  <a:gd name="connsiteX11" fmla="*/ 4371168 w 10848109"/>
                  <a:gd name="connsiteY11" fmla="*/ 2946644 h 3593744"/>
                  <a:gd name="connsiteX12" fmla="*/ 2712027 w 10848109"/>
                  <a:gd name="connsiteY12" fmla="*/ 3279125 h 3593744"/>
                  <a:gd name="connsiteX13" fmla="*/ 2547515 w 10848109"/>
                  <a:gd name="connsiteY13" fmla="*/ 2490797 h 3593744"/>
                  <a:gd name="connsiteX14" fmla="*/ 726686 w 10848109"/>
                  <a:gd name="connsiteY14" fmla="*/ 2419571 h 3593744"/>
                  <a:gd name="connsiteX15" fmla="*/ 1494629 w 10848109"/>
                  <a:gd name="connsiteY15" fmla="*/ 1701246 h 3593744"/>
                  <a:gd name="connsiteX16" fmla="*/ 0 w 10848109"/>
                  <a:gd name="connsiteY16" fmla="*/ 1245399 h 3593744"/>
                  <a:gd name="connsiteX0" fmla="*/ 0 w 10848109"/>
                  <a:gd name="connsiteY0" fmla="*/ 1174173 h 3522518"/>
                  <a:gd name="connsiteX1" fmla="*/ 1494629 w 10848109"/>
                  <a:gd name="connsiteY1" fmla="*/ 718325 h 3522518"/>
                  <a:gd name="connsiteX2" fmla="*/ 726686 w 10848109"/>
                  <a:gd name="connsiteY2" fmla="*/ 0 h 3522518"/>
                  <a:gd name="connsiteX3" fmla="*/ 10848109 w 10848109"/>
                  <a:gd name="connsiteY3" fmla="*/ 1174173 h 3522518"/>
                  <a:gd name="connsiteX4" fmla="*/ 9353480 w 10848109"/>
                  <a:gd name="connsiteY4" fmla="*/ 1630020 h 3522518"/>
                  <a:gd name="connsiteX5" fmla="*/ 10121423 w 10848109"/>
                  <a:gd name="connsiteY5" fmla="*/ 2348345 h 3522518"/>
                  <a:gd name="connsiteX6" fmla="*/ 8300594 w 10848109"/>
                  <a:gd name="connsiteY6" fmla="*/ 2419571 h 3522518"/>
                  <a:gd name="connsiteX7" fmla="*/ 8136082 w 10848109"/>
                  <a:gd name="connsiteY7" fmla="*/ 3207899 h 3522518"/>
                  <a:gd name="connsiteX8" fmla="*/ 6476941 w 10848109"/>
                  <a:gd name="connsiteY8" fmla="*/ 2875418 h 3522518"/>
                  <a:gd name="connsiteX9" fmla="*/ 5424055 w 10848109"/>
                  <a:gd name="connsiteY9" fmla="*/ 3522518 h 3522518"/>
                  <a:gd name="connsiteX10" fmla="*/ 4371168 w 10848109"/>
                  <a:gd name="connsiteY10" fmla="*/ 2875418 h 3522518"/>
                  <a:gd name="connsiteX11" fmla="*/ 2712027 w 10848109"/>
                  <a:gd name="connsiteY11" fmla="*/ 3207899 h 3522518"/>
                  <a:gd name="connsiteX12" fmla="*/ 2547515 w 10848109"/>
                  <a:gd name="connsiteY12" fmla="*/ 2419571 h 3522518"/>
                  <a:gd name="connsiteX13" fmla="*/ 726686 w 10848109"/>
                  <a:gd name="connsiteY13" fmla="*/ 2348345 h 3522518"/>
                  <a:gd name="connsiteX14" fmla="*/ 1494629 w 10848109"/>
                  <a:gd name="connsiteY14" fmla="*/ 1630020 h 3522518"/>
                  <a:gd name="connsiteX15" fmla="*/ 0 w 10848109"/>
                  <a:gd name="connsiteY15" fmla="*/ 1174173 h 3522518"/>
                  <a:gd name="connsiteX0" fmla="*/ 0 w 10848109"/>
                  <a:gd name="connsiteY0" fmla="*/ 455848 h 2804193"/>
                  <a:gd name="connsiteX1" fmla="*/ 1494629 w 10848109"/>
                  <a:gd name="connsiteY1" fmla="*/ 0 h 2804193"/>
                  <a:gd name="connsiteX2" fmla="*/ 10848109 w 10848109"/>
                  <a:gd name="connsiteY2" fmla="*/ 455848 h 2804193"/>
                  <a:gd name="connsiteX3" fmla="*/ 9353480 w 10848109"/>
                  <a:gd name="connsiteY3" fmla="*/ 911695 h 2804193"/>
                  <a:gd name="connsiteX4" fmla="*/ 10121423 w 10848109"/>
                  <a:gd name="connsiteY4" fmla="*/ 1630020 h 2804193"/>
                  <a:gd name="connsiteX5" fmla="*/ 8300594 w 10848109"/>
                  <a:gd name="connsiteY5" fmla="*/ 1701246 h 2804193"/>
                  <a:gd name="connsiteX6" fmla="*/ 8136082 w 10848109"/>
                  <a:gd name="connsiteY6" fmla="*/ 2489574 h 2804193"/>
                  <a:gd name="connsiteX7" fmla="*/ 6476941 w 10848109"/>
                  <a:gd name="connsiteY7" fmla="*/ 2157093 h 2804193"/>
                  <a:gd name="connsiteX8" fmla="*/ 5424055 w 10848109"/>
                  <a:gd name="connsiteY8" fmla="*/ 2804193 h 2804193"/>
                  <a:gd name="connsiteX9" fmla="*/ 4371168 w 10848109"/>
                  <a:gd name="connsiteY9" fmla="*/ 2157093 h 2804193"/>
                  <a:gd name="connsiteX10" fmla="*/ 2712027 w 10848109"/>
                  <a:gd name="connsiteY10" fmla="*/ 2489574 h 2804193"/>
                  <a:gd name="connsiteX11" fmla="*/ 2547515 w 10848109"/>
                  <a:gd name="connsiteY11" fmla="*/ 1701246 h 2804193"/>
                  <a:gd name="connsiteX12" fmla="*/ 726686 w 10848109"/>
                  <a:gd name="connsiteY12" fmla="*/ 1630020 h 2804193"/>
                  <a:gd name="connsiteX13" fmla="*/ 1494629 w 10848109"/>
                  <a:gd name="connsiteY13" fmla="*/ 911695 h 2804193"/>
                  <a:gd name="connsiteX14" fmla="*/ 0 w 10848109"/>
                  <a:gd name="connsiteY14" fmla="*/ 455848 h 2804193"/>
                  <a:gd name="connsiteX0" fmla="*/ 0 w 10848109"/>
                  <a:gd name="connsiteY0" fmla="*/ 455848 h 2804193"/>
                  <a:gd name="connsiteX1" fmla="*/ 3406556 w 10848109"/>
                  <a:gd name="connsiteY1" fmla="*/ 0 h 2804193"/>
                  <a:gd name="connsiteX2" fmla="*/ 10848109 w 10848109"/>
                  <a:gd name="connsiteY2" fmla="*/ 455848 h 2804193"/>
                  <a:gd name="connsiteX3" fmla="*/ 9353480 w 10848109"/>
                  <a:gd name="connsiteY3" fmla="*/ 911695 h 2804193"/>
                  <a:gd name="connsiteX4" fmla="*/ 10121423 w 10848109"/>
                  <a:gd name="connsiteY4" fmla="*/ 1630020 h 2804193"/>
                  <a:gd name="connsiteX5" fmla="*/ 8300594 w 10848109"/>
                  <a:gd name="connsiteY5" fmla="*/ 1701246 h 2804193"/>
                  <a:gd name="connsiteX6" fmla="*/ 8136082 w 10848109"/>
                  <a:gd name="connsiteY6" fmla="*/ 2489574 h 2804193"/>
                  <a:gd name="connsiteX7" fmla="*/ 6476941 w 10848109"/>
                  <a:gd name="connsiteY7" fmla="*/ 2157093 h 2804193"/>
                  <a:gd name="connsiteX8" fmla="*/ 5424055 w 10848109"/>
                  <a:gd name="connsiteY8" fmla="*/ 2804193 h 2804193"/>
                  <a:gd name="connsiteX9" fmla="*/ 4371168 w 10848109"/>
                  <a:gd name="connsiteY9" fmla="*/ 2157093 h 2804193"/>
                  <a:gd name="connsiteX10" fmla="*/ 2712027 w 10848109"/>
                  <a:gd name="connsiteY10" fmla="*/ 2489574 h 2804193"/>
                  <a:gd name="connsiteX11" fmla="*/ 2547515 w 10848109"/>
                  <a:gd name="connsiteY11" fmla="*/ 1701246 h 2804193"/>
                  <a:gd name="connsiteX12" fmla="*/ 726686 w 10848109"/>
                  <a:gd name="connsiteY12" fmla="*/ 1630020 h 2804193"/>
                  <a:gd name="connsiteX13" fmla="*/ 1494629 w 10848109"/>
                  <a:gd name="connsiteY13" fmla="*/ 911695 h 2804193"/>
                  <a:gd name="connsiteX14" fmla="*/ 0 w 10848109"/>
                  <a:gd name="connsiteY14" fmla="*/ 455848 h 2804193"/>
                  <a:gd name="connsiteX0" fmla="*/ 0 w 10848109"/>
                  <a:gd name="connsiteY0" fmla="*/ 455848 h 2804193"/>
                  <a:gd name="connsiteX1" fmla="*/ 3406556 w 10848109"/>
                  <a:gd name="connsiteY1" fmla="*/ 0 h 2804193"/>
                  <a:gd name="connsiteX2" fmla="*/ 6733309 w 10848109"/>
                  <a:gd name="connsiteY2" fmla="*/ 102557 h 2804193"/>
                  <a:gd name="connsiteX3" fmla="*/ 10848109 w 10848109"/>
                  <a:gd name="connsiteY3" fmla="*/ 455848 h 2804193"/>
                  <a:gd name="connsiteX4" fmla="*/ 9353480 w 10848109"/>
                  <a:gd name="connsiteY4" fmla="*/ 911695 h 2804193"/>
                  <a:gd name="connsiteX5" fmla="*/ 10121423 w 10848109"/>
                  <a:gd name="connsiteY5" fmla="*/ 1630020 h 2804193"/>
                  <a:gd name="connsiteX6" fmla="*/ 8300594 w 10848109"/>
                  <a:gd name="connsiteY6" fmla="*/ 1701246 h 2804193"/>
                  <a:gd name="connsiteX7" fmla="*/ 8136082 w 10848109"/>
                  <a:gd name="connsiteY7" fmla="*/ 2489574 h 2804193"/>
                  <a:gd name="connsiteX8" fmla="*/ 6476941 w 10848109"/>
                  <a:gd name="connsiteY8" fmla="*/ 2157093 h 2804193"/>
                  <a:gd name="connsiteX9" fmla="*/ 5424055 w 10848109"/>
                  <a:gd name="connsiteY9" fmla="*/ 2804193 h 2804193"/>
                  <a:gd name="connsiteX10" fmla="*/ 4371168 w 10848109"/>
                  <a:gd name="connsiteY10" fmla="*/ 2157093 h 2804193"/>
                  <a:gd name="connsiteX11" fmla="*/ 2712027 w 10848109"/>
                  <a:gd name="connsiteY11" fmla="*/ 2489574 h 2804193"/>
                  <a:gd name="connsiteX12" fmla="*/ 2547515 w 10848109"/>
                  <a:gd name="connsiteY12" fmla="*/ 1701246 h 2804193"/>
                  <a:gd name="connsiteX13" fmla="*/ 726686 w 10848109"/>
                  <a:gd name="connsiteY13" fmla="*/ 1630020 h 2804193"/>
                  <a:gd name="connsiteX14" fmla="*/ 1494629 w 10848109"/>
                  <a:gd name="connsiteY14" fmla="*/ 911695 h 2804193"/>
                  <a:gd name="connsiteX15" fmla="*/ 0 w 10848109"/>
                  <a:gd name="connsiteY15" fmla="*/ 455848 h 2804193"/>
                  <a:gd name="connsiteX0" fmla="*/ 0 w 10848109"/>
                  <a:gd name="connsiteY0" fmla="*/ 455848 h 2804193"/>
                  <a:gd name="connsiteX1" fmla="*/ 3406556 w 10848109"/>
                  <a:gd name="connsiteY1" fmla="*/ 0 h 2804193"/>
                  <a:gd name="connsiteX2" fmla="*/ 4862945 w 10848109"/>
                  <a:gd name="connsiteY2" fmla="*/ 19429 h 2804193"/>
                  <a:gd name="connsiteX3" fmla="*/ 6733309 w 10848109"/>
                  <a:gd name="connsiteY3" fmla="*/ 102557 h 2804193"/>
                  <a:gd name="connsiteX4" fmla="*/ 10848109 w 10848109"/>
                  <a:gd name="connsiteY4" fmla="*/ 455848 h 2804193"/>
                  <a:gd name="connsiteX5" fmla="*/ 9353480 w 10848109"/>
                  <a:gd name="connsiteY5" fmla="*/ 911695 h 2804193"/>
                  <a:gd name="connsiteX6" fmla="*/ 10121423 w 10848109"/>
                  <a:gd name="connsiteY6" fmla="*/ 1630020 h 2804193"/>
                  <a:gd name="connsiteX7" fmla="*/ 8300594 w 10848109"/>
                  <a:gd name="connsiteY7" fmla="*/ 1701246 h 2804193"/>
                  <a:gd name="connsiteX8" fmla="*/ 8136082 w 10848109"/>
                  <a:gd name="connsiteY8" fmla="*/ 2489574 h 2804193"/>
                  <a:gd name="connsiteX9" fmla="*/ 6476941 w 10848109"/>
                  <a:gd name="connsiteY9" fmla="*/ 2157093 h 2804193"/>
                  <a:gd name="connsiteX10" fmla="*/ 5424055 w 10848109"/>
                  <a:gd name="connsiteY10" fmla="*/ 2804193 h 2804193"/>
                  <a:gd name="connsiteX11" fmla="*/ 4371168 w 10848109"/>
                  <a:gd name="connsiteY11" fmla="*/ 2157093 h 2804193"/>
                  <a:gd name="connsiteX12" fmla="*/ 2712027 w 10848109"/>
                  <a:gd name="connsiteY12" fmla="*/ 2489574 h 2804193"/>
                  <a:gd name="connsiteX13" fmla="*/ 2547515 w 10848109"/>
                  <a:gd name="connsiteY13" fmla="*/ 1701246 h 2804193"/>
                  <a:gd name="connsiteX14" fmla="*/ 726686 w 10848109"/>
                  <a:gd name="connsiteY14" fmla="*/ 1630020 h 2804193"/>
                  <a:gd name="connsiteX15" fmla="*/ 1494629 w 10848109"/>
                  <a:gd name="connsiteY15" fmla="*/ 911695 h 2804193"/>
                  <a:gd name="connsiteX16" fmla="*/ 0 w 10848109"/>
                  <a:gd name="connsiteY16" fmla="*/ 455848 h 2804193"/>
                  <a:gd name="connsiteX0" fmla="*/ 0 w 10848109"/>
                  <a:gd name="connsiteY0" fmla="*/ 871484 h 3219829"/>
                  <a:gd name="connsiteX1" fmla="*/ 2824666 w 10848109"/>
                  <a:gd name="connsiteY1" fmla="*/ 0 h 3219829"/>
                  <a:gd name="connsiteX2" fmla="*/ 4862945 w 10848109"/>
                  <a:gd name="connsiteY2" fmla="*/ 435065 h 3219829"/>
                  <a:gd name="connsiteX3" fmla="*/ 6733309 w 10848109"/>
                  <a:gd name="connsiteY3" fmla="*/ 518193 h 3219829"/>
                  <a:gd name="connsiteX4" fmla="*/ 10848109 w 10848109"/>
                  <a:gd name="connsiteY4" fmla="*/ 871484 h 3219829"/>
                  <a:gd name="connsiteX5" fmla="*/ 9353480 w 10848109"/>
                  <a:gd name="connsiteY5" fmla="*/ 1327331 h 3219829"/>
                  <a:gd name="connsiteX6" fmla="*/ 10121423 w 10848109"/>
                  <a:gd name="connsiteY6" fmla="*/ 2045656 h 3219829"/>
                  <a:gd name="connsiteX7" fmla="*/ 8300594 w 10848109"/>
                  <a:gd name="connsiteY7" fmla="*/ 2116882 h 3219829"/>
                  <a:gd name="connsiteX8" fmla="*/ 8136082 w 10848109"/>
                  <a:gd name="connsiteY8" fmla="*/ 2905210 h 3219829"/>
                  <a:gd name="connsiteX9" fmla="*/ 6476941 w 10848109"/>
                  <a:gd name="connsiteY9" fmla="*/ 2572729 h 3219829"/>
                  <a:gd name="connsiteX10" fmla="*/ 5424055 w 10848109"/>
                  <a:gd name="connsiteY10" fmla="*/ 3219829 h 3219829"/>
                  <a:gd name="connsiteX11" fmla="*/ 4371168 w 10848109"/>
                  <a:gd name="connsiteY11" fmla="*/ 2572729 h 3219829"/>
                  <a:gd name="connsiteX12" fmla="*/ 2712027 w 10848109"/>
                  <a:gd name="connsiteY12" fmla="*/ 2905210 h 3219829"/>
                  <a:gd name="connsiteX13" fmla="*/ 2547515 w 10848109"/>
                  <a:gd name="connsiteY13" fmla="*/ 2116882 h 3219829"/>
                  <a:gd name="connsiteX14" fmla="*/ 726686 w 10848109"/>
                  <a:gd name="connsiteY14" fmla="*/ 2045656 h 3219829"/>
                  <a:gd name="connsiteX15" fmla="*/ 1494629 w 10848109"/>
                  <a:gd name="connsiteY15" fmla="*/ 1327331 h 3219829"/>
                  <a:gd name="connsiteX16" fmla="*/ 0 w 10848109"/>
                  <a:gd name="connsiteY16" fmla="*/ 871484 h 3219829"/>
                  <a:gd name="connsiteX0" fmla="*/ 0 w 10848109"/>
                  <a:gd name="connsiteY0" fmla="*/ 914490 h 3262835"/>
                  <a:gd name="connsiteX1" fmla="*/ 2824666 w 10848109"/>
                  <a:gd name="connsiteY1" fmla="*/ 43006 h 3262835"/>
                  <a:gd name="connsiteX2" fmla="*/ 4862945 w 10848109"/>
                  <a:gd name="connsiteY2" fmla="*/ 478071 h 3262835"/>
                  <a:gd name="connsiteX3" fmla="*/ 6733309 w 10848109"/>
                  <a:gd name="connsiteY3" fmla="*/ 561199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733309 w 10848109"/>
                  <a:gd name="connsiteY3" fmla="*/ 561199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450594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50445 h 3298790"/>
                  <a:gd name="connsiteX1" fmla="*/ 2450594 w 10848109"/>
                  <a:gd name="connsiteY1" fmla="*/ 78961 h 3298790"/>
                  <a:gd name="connsiteX2" fmla="*/ 4114800 w 10848109"/>
                  <a:gd name="connsiteY2" fmla="*/ 223081 h 3298790"/>
                  <a:gd name="connsiteX3" fmla="*/ 6858000 w 10848109"/>
                  <a:gd name="connsiteY3" fmla="*/ 181517 h 3298790"/>
                  <a:gd name="connsiteX4" fmla="*/ 8811491 w 10848109"/>
                  <a:gd name="connsiteY4" fmla="*/ 555590 h 3298790"/>
                  <a:gd name="connsiteX5" fmla="*/ 10848109 w 10848109"/>
                  <a:gd name="connsiteY5" fmla="*/ 950445 h 3298790"/>
                  <a:gd name="connsiteX6" fmla="*/ 9353480 w 10848109"/>
                  <a:gd name="connsiteY6" fmla="*/ 1406292 h 3298790"/>
                  <a:gd name="connsiteX7" fmla="*/ 10121423 w 10848109"/>
                  <a:gd name="connsiteY7" fmla="*/ 2124617 h 3298790"/>
                  <a:gd name="connsiteX8" fmla="*/ 8300594 w 10848109"/>
                  <a:gd name="connsiteY8" fmla="*/ 2195843 h 3298790"/>
                  <a:gd name="connsiteX9" fmla="*/ 8136082 w 10848109"/>
                  <a:gd name="connsiteY9" fmla="*/ 2984171 h 3298790"/>
                  <a:gd name="connsiteX10" fmla="*/ 6476941 w 10848109"/>
                  <a:gd name="connsiteY10" fmla="*/ 2651690 h 3298790"/>
                  <a:gd name="connsiteX11" fmla="*/ 5424055 w 10848109"/>
                  <a:gd name="connsiteY11" fmla="*/ 3298790 h 3298790"/>
                  <a:gd name="connsiteX12" fmla="*/ 4371168 w 10848109"/>
                  <a:gd name="connsiteY12" fmla="*/ 2651690 h 3298790"/>
                  <a:gd name="connsiteX13" fmla="*/ 2712027 w 10848109"/>
                  <a:gd name="connsiteY13" fmla="*/ 2984171 h 3298790"/>
                  <a:gd name="connsiteX14" fmla="*/ 2547515 w 10848109"/>
                  <a:gd name="connsiteY14" fmla="*/ 2195843 h 3298790"/>
                  <a:gd name="connsiteX15" fmla="*/ 726686 w 10848109"/>
                  <a:gd name="connsiteY15" fmla="*/ 2124617 h 3298790"/>
                  <a:gd name="connsiteX16" fmla="*/ 1494629 w 10848109"/>
                  <a:gd name="connsiteY16" fmla="*/ 1406292 h 3298790"/>
                  <a:gd name="connsiteX17" fmla="*/ 0 w 10848109"/>
                  <a:gd name="connsiteY17" fmla="*/ 950445 h 3298790"/>
                  <a:gd name="connsiteX0" fmla="*/ 0 w 10848109"/>
                  <a:gd name="connsiteY0" fmla="*/ 974254 h 3322599"/>
                  <a:gd name="connsiteX1" fmla="*/ 2450594 w 10848109"/>
                  <a:gd name="connsiteY1" fmla="*/ 102770 h 3322599"/>
                  <a:gd name="connsiteX2" fmla="*/ 4114800 w 10848109"/>
                  <a:gd name="connsiteY2" fmla="*/ 246890 h 3322599"/>
                  <a:gd name="connsiteX3" fmla="*/ 6858000 w 10848109"/>
                  <a:gd name="connsiteY3" fmla="*/ 205326 h 3322599"/>
                  <a:gd name="connsiteX4" fmla="*/ 8811491 w 10848109"/>
                  <a:gd name="connsiteY4" fmla="*/ 579399 h 3322599"/>
                  <a:gd name="connsiteX5" fmla="*/ 10848109 w 10848109"/>
                  <a:gd name="connsiteY5" fmla="*/ 974254 h 3322599"/>
                  <a:gd name="connsiteX6" fmla="*/ 9353480 w 10848109"/>
                  <a:gd name="connsiteY6" fmla="*/ 1430101 h 3322599"/>
                  <a:gd name="connsiteX7" fmla="*/ 10121423 w 10848109"/>
                  <a:gd name="connsiteY7" fmla="*/ 2148426 h 3322599"/>
                  <a:gd name="connsiteX8" fmla="*/ 8300594 w 10848109"/>
                  <a:gd name="connsiteY8" fmla="*/ 2219652 h 3322599"/>
                  <a:gd name="connsiteX9" fmla="*/ 8136082 w 10848109"/>
                  <a:gd name="connsiteY9" fmla="*/ 3007980 h 3322599"/>
                  <a:gd name="connsiteX10" fmla="*/ 6476941 w 10848109"/>
                  <a:gd name="connsiteY10" fmla="*/ 2675499 h 3322599"/>
                  <a:gd name="connsiteX11" fmla="*/ 5424055 w 10848109"/>
                  <a:gd name="connsiteY11" fmla="*/ 3322599 h 3322599"/>
                  <a:gd name="connsiteX12" fmla="*/ 4371168 w 10848109"/>
                  <a:gd name="connsiteY12" fmla="*/ 2675499 h 3322599"/>
                  <a:gd name="connsiteX13" fmla="*/ 2712027 w 10848109"/>
                  <a:gd name="connsiteY13" fmla="*/ 3007980 h 3322599"/>
                  <a:gd name="connsiteX14" fmla="*/ 2547515 w 10848109"/>
                  <a:gd name="connsiteY14" fmla="*/ 2219652 h 3322599"/>
                  <a:gd name="connsiteX15" fmla="*/ 726686 w 10848109"/>
                  <a:gd name="connsiteY15" fmla="*/ 2148426 h 3322599"/>
                  <a:gd name="connsiteX16" fmla="*/ 1494629 w 10848109"/>
                  <a:gd name="connsiteY16" fmla="*/ 1430101 h 3322599"/>
                  <a:gd name="connsiteX17" fmla="*/ 0 w 10848109"/>
                  <a:gd name="connsiteY17" fmla="*/ 974254 h 3322599"/>
                  <a:gd name="connsiteX0" fmla="*/ 0 w 10848109"/>
                  <a:gd name="connsiteY0" fmla="*/ 1004455 h 3352800"/>
                  <a:gd name="connsiteX1" fmla="*/ 2450594 w 10848109"/>
                  <a:gd name="connsiteY1" fmla="*/ 132971 h 3352800"/>
                  <a:gd name="connsiteX2" fmla="*/ 4114800 w 10848109"/>
                  <a:gd name="connsiteY2" fmla="*/ 277091 h 3352800"/>
                  <a:gd name="connsiteX3" fmla="*/ 6151419 w 10848109"/>
                  <a:gd name="connsiteY3" fmla="*/ 193963 h 3352800"/>
                  <a:gd name="connsiteX4" fmla="*/ 8811491 w 10848109"/>
                  <a:gd name="connsiteY4" fmla="*/ 609600 h 3352800"/>
                  <a:gd name="connsiteX5" fmla="*/ 10848109 w 10848109"/>
                  <a:gd name="connsiteY5" fmla="*/ 1004455 h 3352800"/>
                  <a:gd name="connsiteX6" fmla="*/ 9353480 w 10848109"/>
                  <a:gd name="connsiteY6" fmla="*/ 1460302 h 3352800"/>
                  <a:gd name="connsiteX7" fmla="*/ 10121423 w 10848109"/>
                  <a:gd name="connsiteY7" fmla="*/ 2178627 h 3352800"/>
                  <a:gd name="connsiteX8" fmla="*/ 8300594 w 10848109"/>
                  <a:gd name="connsiteY8" fmla="*/ 2249853 h 3352800"/>
                  <a:gd name="connsiteX9" fmla="*/ 8136082 w 10848109"/>
                  <a:gd name="connsiteY9" fmla="*/ 3038181 h 3352800"/>
                  <a:gd name="connsiteX10" fmla="*/ 6476941 w 10848109"/>
                  <a:gd name="connsiteY10" fmla="*/ 2705700 h 3352800"/>
                  <a:gd name="connsiteX11" fmla="*/ 5424055 w 10848109"/>
                  <a:gd name="connsiteY11" fmla="*/ 3352800 h 3352800"/>
                  <a:gd name="connsiteX12" fmla="*/ 4371168 w 10848109"/>
                  <a:gd name="connsiteY12" fmla="*/ 2705700 h 3352800"/>
                  <a:gd name="connsiteX13" fmla="*/ 2712027 w 10848109"/>
                  <a:gd name="connsiteY13" fmla="*/ 3038181 h 3352800"/>
                  <a:gd name="connsiteX14" fmla="*/ 2547515 w 10848109"/>
                  <a:gd name="connsiteY14" fmla="*/ 2249853 h 3352800"/>
                  <a:gd name="connsiteX15" fmla="*/ 726686 w 10848109"/>
                  <a:gd name="connsiteY15" fmla="*/ 2178627 h 3352800"/>
                  <a:gd name="connsiteX16" fmla="*/ 1494629 w 10848109"/>
                  <a:gd name="connsiteY16" fmla="*/ 1460302 h 3352800"/>
                  <a:gd name="connsiteX17" fmla="*/ 0 w 10848109"/>
                  <a:gd name="connsiteY17" fmla="*/ 1004455 h 3352800"/>
                  <a:gd name="connsiteX0" fmla="*/ 0 w 10848109"/>
                  <a:gd name="connsiteY0" fmla="*/ 1004455 h 3352800"/>
                  <a:gd name="connsiteX1" fmla="*/ 2450594 w 10848109"/>
                  <a:gd name="connsiteY1" fmla="*/ 132971 h 3352800"/>
                  <a:gd name="connsiteX2" fmla="*/ 4114800 w 10848109"/>
                  <a:gd name="connsiteY2" fmla="*/ 277091 h 3352800"/>
                  <a:gd name="connsiteX3" fmla="*/ 6151419 w 10848109"/>
                  <a:gd name="connsiteY3" fmla="*/ 193963 h 3352800"/>
                  <a:gd name="connsiteX4" fmla="*/ 7398327 w 10848109"/>
                  <a:gd name="connsiteY4" fmla="*/ 526473 h 3352800"/>
                  <a:gd name="connsiteX5" fmla="*/ 10848109 w 10848109"/>
                  <a:gd name="connsiteY5" fmla="*/ 1004455 h 3352800"/>
                  <a:gd name="connsiteX6" fmla="*/ 9353480 w 10848109"/>
                  <a:gd name="connsiteY6" fmla="*/ 1460302 h 3352800"/>
                  <a:gd name="connsiteX7" fmla="*/ 10121423 w 10848109"/>
                  <a:gd name="connsiteY7" fmla="*/ 2178627 h 3352800"/>
                  <a:gd name="connsiteX8" fmla="*/ 8300594 w 10848109"/>
                  <a:gd name="connsiteY8" fmla="*/ 2249853 h 3352800"/>
                  <a:gd name="connsiteX9" fmla="*/ 8136082 w 10848109"/>
                  <a:gd name="connsiteY9" fmla="*/ 3038181 h 3352800"/>
                  <a:gd name="connsiteX10" fmla="*/ 6476941 w 10848109"/>
                  <a:gd name="connsiteY10" fmla="*/ 2705700 h 3352800"/>
                  <a:gd name="connsiteX11" fmla="*/ 5424055 w 10848109"/>
                  <a:gd name="connsiteY11" fmla="*/ 3352800 h 3352800"/>
                  <a:gd name="connsiteX12" fmla="*/ 4371168 w 10848109"/>
                  <a:gd name="connsiteY12" fmla="*/ 2705700 h 3352800"/>
                  <a:gd name="connsiteX13" fmla="*/ 2712027 w 10848109"/>
                  <a:gd name="connsiteY13" fmla="*/ 3038181 h 3352800"/>
                  <a:gd name="connsiteX14" fmla="*/ 2547515 w 10848109"/>
                  <a:gd name="connsiteY14" fmla="*/ 2249853 h 3352800"/>
                  <a:gd name="connsiteX15" fmla="*/ 726686 w 10848109"/>
                  <a:gd name="connsiteY15" fmla="*/ 2178627 h 3352800"/>
                  <a:gd name="connsiteX16" fmla="*/ 1494629 w 10848109"/>
                  <a:gd name="connsiteY16" fmla="*/ 1460302 h 3352800"/>
                  <a:gd name="connsiteX17" fmla="*/ 0 w 10848109"/>
                  <a:gd name="connsiteY17" fmla="*/ 1004455 h 3352800"/>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398327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730836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730836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8188036 w 10848109"/>
                  <a:gd name="connsiteY4" fmla="*/ 615575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240435 h 3588780"/>
                  <a:gd name="connsiteX1" fmla="*/ 2450594 w 10848109"/>
                  <a:gd name="connsiteY1" fmla="*/ 368951 h 3588780"/>
                  <a:gd name="connsiteX2" fmla="*/ 4114800 w 10848109"/>
                  <a:gd name="connsiteY2" fmla="*/ 513071 h 3588780"/>
                  <a:gd name="connsiteX3" fmla="*/ 6234547 w 10848109"/>
                  <a:gd name="connsiteY3" fmla="*/ 138998 h 3588780"/>
                  <a:gd name="connsiteX4" fmla="*/ 8188036 w 10848109"/>
                  <a:gd name="connsiteY4" fmla="*/ 720890 h 3588780"/>
                  <a:gd name="connsiteX5" fmla="*/ 10848109 w 10848109"/>
                  <a:gd name="connsiteY5" fmla="*/ 1240435 h 3588780"/>
                  <a:gd name="connsiteX6" fmla="*/ 9353480 w 10848109"/>
                  <a:gd name="connsiteY6" fmla="*/ 1696282 h 3588780"/>
                  <a:gd name="connsiteX7" fmla="*/ 10121423 w 10848109"/>
                  <a:gd name="connsiteY7" fmla="*/ 2414607 h 3588780"/>
                  <a:gd name="connsiteX8" fmla="*/ 8300594 w 10848109"/>
                  <a:gd name="connsiteY8" fmla="*/ 2485833 h 3588780"/>
                  <a:gd name="connsiteX9" fmla="*/ 8136082 w 10848109"/>
                  <a:gd name="connsiteY9" fmla="*/ 3274161 h 3588780"/>
                  <a:gd name="connsiteX10" fmla="*/ 6476941 w 10848109"/>
                  <a:gd name="connsiteY10" fmla="*/ 2941680 h 3588780"/>
                  <a:gd name="connsiteX11" fmla="*/ 5424055 w 10848109"/>
                  <a:gd name="connsiteY11" fmla="*/ 3588780 h 3588780"/>
                  <a:gd name="connsiteX12" fmla="*/ 4371168 w 10848109"/>
                  <a:gd name="connsiteY12" fmla="*/ 2941680 h 3588780"/>
                  <a:gd name="connsiteX13" fmla="*/ 2712027 w 10848109"/>
                  <a:gd name="connsiteY13" fmla="*/ 3274161 h 3588780"/>
                  <a:gd name="connsiteX14" fmla="*/ 2547515 w 10848109"/>
                  <a:gd name="connsiteY14" fmla="*/ 2485833 h 3588780"/>
                  <a:gd name="connsiteX15" fmla="*/ 726686 w 10848109"/>
                  <a:gd name="connsiteY15" fmla="*/ 2414607 h 3588780"/>
                  <a:gd name="connsiteX16" fmla="*/ 1494629 w 10848109"/>
                  <a:gd name="connsiteY16" fmla="*/ 1696282 h 3588780"/>
                  <a:gd name="connsiteX17" fmla="*/ 0 w 10848109"/>
                  <a:gd name="connsiteY17" fmla="*/ 1240435 h 3588780"/>
                  <a:gd name="connsiteX0" fmla="*/ 0 w 10848109"/>
                  <a:gd name="connsiteY0" fmla="*/ 1158772 h 3507117"/>
                  <a:gd name="connsiteX1" fmla="*/ 2450594 w 10848109"/>
                  <a:gd name="connsiteY1" fmla="*/ 287288 h 3507117"/>
                  <a:gd name="connsiteX2" fmla="*/ 4114800 w 10848109"/>
                  <a:gd name="connsiteY2" fmla="*/ 431408 h 3507117"/>
                  <a:gd name="connsiteX3" fmla="*/ 6234547 w 10848109"/>
                  <a:gd name="connsiteY3" fmla="*/ 57335 h 3507117"/>
                  <a:gd name="connsiteX4" fmla="*/ 8188036 w 10848109"/>
                  <a:gd name="connsiteY4" fmla="*/ 639227 h 3507117"/>
                  <a:gd name="connsiteX5" fmla="*/ 10848109 w 10848109"/>
                  <a:gd name="connsiteY5" fmla="*/ 1158772 h 3507117"/>
                  <a:gd name="connsiteX6" fmla="*/ 9353480 w 10848109"/>
                  <a:gd name="connsiteY6" fmla="*/ 1614619 h 3507117"/>
                  <a:gd name="connsiteX7" fmla="*/ 10121423 w 10848109"/>
                  <a:gd name="connsiteY7" fmla="*/ 2332944 h 3507117"/>
                  <a:gd name="connsiteX8" fmla="*/ 8300594 w 10848109"/>
                  <a:gd name="connsiteY8" fmla="*/ 2404170 h 3507117"/>
                  <a:gd name="connsiteX9" fmla="*/ 8136082 w 10848109"/>
                  <a:gd name="connsiteY9" fmla="*/ 3192498 h 3507117"/>
                  <a:gd name="connsiteX10" fmla="*/ 6476941 w 10848109"/>
                  <a:gd name="connsiteY10" fmla="*/ 2860017 h 3507117"/>
                  <a:gd name="connsiteX11" fmla="*/ 5424055 w 10848109"/>
                  <a:gd name="connsiteY11" fmla="*/ 3507117 h 3507117"/>
                  <a:gd name="connsiteX12" fmla="*/ 4371168 w 10848109"/>
                  <a:gd name="connsiteY12" fmla="*/ 2860017 h 3507117"/>
                  <a:gd name="connsiteX13" fmla="*/ 2712027 w 10848109"/>
                  <a:gd name="connsiteY13" fmla="*/ 3192498 h 3507117"/>
                  <a:gd name="connsiteX14" fmla="*/ 2547515 w 10848109"/>
                  <a:gd name="connsiteY14" fmla="*/ 2404170 h 3507117"/>
                  <a:gd name="connsiteX15" fmla="*/ 726686 w 10848109"/>
                  <a:gd name="connsiteY15" fmla="*/ 2332944 h 3507117"/>
                  <a:gd name="connsiteX16" fmla="*/ 1494629 w 10848109"/>
                  <a:gd name="connsiteY16" fmla="*/ 1614619 h 3507117"/>
                  <a:gd name="connsiteX17" fmla="*/ 0 w 10848109"/>
                  <a:gd name="connsiteY17" fmla="*/ 1158772 h 3507117"/>
                  <a:gd name="connsiteX0" fmla="*/ 0 w 10848109"/>
                  <a:gd name="connsiteY0" fmla="*/ 1158772 h 3507117"/>
                  <a:gd name="connsiteX1" fmla="*/ 2450594 w 10848109"/>
                  <a:gd name="connsiteY1" fmla="*/ 287288 h 3507117"/>
                  <a:gd name="connsiteX2" fmla="*/ 4114800 w 10848109"/>
                  <a:gd name="connsiteY2" fmla="*/ 431408 h 3507117"/>
                  <a:gd name="connsiteX3" fmla="*/ 6234547 w 10848109"/>
                  <a:gd name="connsiteY3" fmla="*/ 57335 h 3507117"/>
                  <a:gd name="connsiteX4" fmla="*/ 7772399 w 10848109"/>
                  <a:gd name="connsiteY4" fmla="*/ 514536 h 3507117"/>
                  <a:gd name="connsiteX5" fmla="*/ 10848109 w 10848109"/>
                  <a:gd name="connsiteY5" fmla="*/ 1158772 h 3507117"/>
                  <a:gd name="connsiteX6" fmla="*/ 9353480 w 10848109"/>
                  <a:gd name="connsiteY6" fmla="*/ 1614619 h 3507117"/>
                  <a:gd name="connsiteX7" fmla="*/ 10121423 w 10848109"/>
                  <a:gd name="connsiteY7" fmla="*/ 2332944 h 3507117"/>
                  <a:gd name="connsiteX8" fmla="*/ 8300594 w 10848109"/>
                  <a:gd name="connsiteY8" fmla="*/ 2404170 h 3507117"/>
                  <a:gd name="connsiteX9" fmla="*/ 8136082 w 10848109"/>
                  <a:gd name="connsiteY9" fmla="*/ 3192498 h 3507117"/>
                  <a:gd name="connsiteX10" fmla="*/ 6476941 w 10848109"/>
                  <a:gd name="connsiteY10" fmla="*/ 2860017 h 3507117"/>
                  <a:gd name="connsiteX11" fmla="*/ 5424055 w 10848109"/>
                  <a:gd name="connsiteY11" fmla="*/ 3507117 h 3507117"/>
                  <a:gd name="connsiteX12" fmla="*/ 4371168 w 10848109"/>
                  <a:gd name="connsiteY12" fmla="*/ 2860017 h 3507117"/>
                  <a:gd name="connsiteX13" fmla="*/ 2712027 w 10848109"/>
                  <a:gd name="connsiteY13" fmla="*/ 3192498 h 3507117"/>
                  <a:gd name="connsiteX14" fmla="*/ 2547515 w 10848109"/>
                  <a:gd name="connsiteY14" fmla="*/ 2404170 h 3507117"/>
                  <a:gd name="connsiteX15" fmla="*/ 726686 w 10848109"/>
                  <a:gd name="connsiteY15" fmla="*/ 2332944 h 3507117"/>
                  <a:gd name="connsiteX16" fmla="*/ 1494629 w 10848109"/>
                  <a:gd name="connsiteY16" fmla="*/ 1614619 h 3507117"/>
                  <a:gd name="connsiteX17" fmla="*/ 0 w 108481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6476941 w 11305309"/>
                  <a:gd name="connsiteY10" fmla="*/ 2860017 h 3507117"/>
                  <a:gd name="connsiteX11" fmla="*/ 5424055 w 11305309"/>
                  <a:gd name="connsiteY11" fmla="*/ 3507117 h 3507117"/>
                  <a:gd name="connsiteX12" fmla="*/ 4371168 w 11305309"/>
                  <a:gd name="connsiteY12" fmla="*/ 2860017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6476941 w 11305309"/>
                  <a:gd name="connsiteY10" fmla="*/ 2860017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3503478 w 11305309"/>
                  <a:gd name="connsiteY14" fmla="*/ 10325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3503478 w 11305309"/>
                  <a:gd name="connsiteY14" fmla="*/ 1032570 h 3507117"/>
                  <a:gd name="connsiteX15" fmla="*/ 726686 w 11305309"/>
                  <a:gd name="connsiteY15" fmla="*/ 2332944 h 3507117"/>
                  <a:gd name="connsiteX16" fmla="*/ 2325902 w 11305309"/>
                  <a:gd name="connsiteY16" fmla="*/ 991164 h 3507117"/>
                  <a:gd name="connsiteX17" fmla="*/ 0 w 11305309"/>
                  <a:gd name="connsiteY17" fmla="*/ 1158772 h 35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05309" h="3507117">
                    <a:moveTo>
                      <a:pt x="0" y="1158772"/>
                    </a:moveTo>
                    <a:cubicBezTo>
                      <a:pt x="941555" y="868277"/>
                      <a:pt x="1301220" y="453092"/>
                      <a:pt x="2450594" y="287288"/>
                    </a:cubicBezTo>
                    <a:cubicBezTo>
                      <a:pt x="4127548" y="99801"/>
                      <a:pt x="3435374" y="286386"/>
                      <a:pt x="4114800" y="431408"/>
                    </a:cubicBezTo>
                    <a:cubicBezTo>
                      <a:pt x="4779818" y="320572"/>
                      <a:pt x="5444838" y="-164339"/>
                      <a:pt x="6234547" y="57335"/>
                    </a:cubicBezTo>
                    <a:cubicBezTo>
                      <a:pt x="6892638" y="64262"/>
                      <a:pt x="7065817" y="386381"/>
                      <a:pt x="7772399" y="514536"/>
                    </a:cubicBezTo>
                    <a:cubicBezTo>
                      <a:pt x="9268690" y="-22327"/>
                      <a:pt x="11214978" y="1058552"/>
                      <a:pt x="11305309" y="1200336"/>
                    </a:cubicBezTo>
                    <a:lnTo>
                      <a:pt x="8272826" y="949601"/>
                    </a:lnTo>
                    <a:lnTo>
                      <a:pt x="10121423" y="2332944"/>
                    </a:lnTo>
                    <a:lnTo>
                      <a:pt x="7386194" y="1032570"/>
                    </a:lnTo>
                    <a:lnTo>
                      <a:pt x="8136082" y="3192498"/>
                    </a:lnTo>
                    <a:lnTo>
                      <a:pt x="5895050" y="1239035"/>
                    </a:lnTo>
                    <a:lnTo>
                      <a:pt x="5424055" y="3507117"/>
                    </a:lnTo>
                    <a:lnTo>
                      <a:pt x="5119314" y="1239035"/>
                    </a:lnTo>
                    <a:lnTo>
                      <a:pt x="2712027" y="3192498"/>
                    </a:lnTo>
                    <a:lnTo>
                      <a:pt x="3503478" y="1032570"/>
                    </a:lnTo>
                    <a:lnTo>
                      <a:pt x="726686" y="2332944"/>
                    </a:lnTo>
                    <a:lnTo>
                      <a:pt x="2325902" y="991164"/>
                    </a:lnTo>
                    <a:lnTo>
                      <a:pt x="0" y="1158772"/>
                    </a:lnTo>
                    <a:close/>
                  </a:path>
                </a:pathLst>
              </a:custGeom>
              <a:gradFill>
                <a:gsLst>
                  <a:gs pos="58000">
                    <a:schemeClr val="bg1"/>
                  </a:gs>
                  <a:gs pos="0">
                    <a:srgbClr val="F1B059"/>
                  </a:gs>
                  <a:gs pos="100000">
                    <a:srgbClr val="F1B05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4" name="楕円 63">
                <a:extLst>
                  <a:ext uri="{FF2B5EF4-FFF2-40B4-BE49-F238E27FC236}">
                    <a16:creationId xmlns:a16="http://schemas.microsoft.com/office/drawing/2014/main" id="{C5602D11-871C-EF27-D49F-88CCEC6ACF52}"/>
                  </a:ext>
                </a:extLst>
              </p:cNvPr>
              <p:cNvSpPr>
                <a:spLocks/>
              </p:cNvSpPr>
              <p:nvPr/>
            </p:nvSpPr>
            <p:spPr>
              <a:xfrm>
                <a:off x="2248152" y="4121371"/>
                <a:ext cx="781121" cy="884546"/>
              </a:xfrm>
              <a:prstGeom prst="ellipse">
                <a:avLst/>
              </a:prstGeom>
              <a:gradFill flip="none" rotWithShape="1">
                <a:gsLst>
                  <a:gs pos="71500">
                    <a:srgbClr val="F8D8AE"/>
                  </a:gs>
                  <a:gs pos="43000">
                    <a:schemeClr val="bg1"/>
                  </a:gs>
                  <a:gs pos="0">
                    <a:schemeClr val="bg1">
                      <a:lumMod val="75000"/>
                    </a:schemeClr>
                  </a:gs>
                  <a:gs pos="100000">
                    <a:schemeClr val="bg1">
                      <a:lumMod val="85000"/>
                    </a:schemeClr>
                  </a:gs>
                </a:gsLst>
                <a:lin ang="2700000" scaled="1"/>
                <a:tileRect/>
              </a:gradFill>
              <a:ln w="6350" cmpd="sng">
                <a:gradFill flip="none" rotWithShape="1">
                  <a:gsLst>
                    <a:gs pos="0">
                      <a:schemeClr val="bg1"/>
                    </a:gs>
                    <a:gs pos="52000">
                      <a:schemeClr val="bg1">
                        <a:lumMod val="50000"/>
                      </a:schemeClr>
                    </a:gs>
                    <a:gs pos="85000">
                      <a:schemeClr val="bg1">
                        <a:lumMod val="65000"/>
                      </a:schemeClr>
                    </a:gs>
                    <a:gs pos="100000">
                      <a:schemeClr val="bg1"/>
                    </a:gs>
                  </a:gsLst>
                  <a:lin ang="2700000" scaled="1"/>
                  <a:tileRect/>
                </a:gradFill>
              </a:ln>
              <a:effectLst>
                <a:innerShdw blurRad="114300">
                  <a:schemeClr val="bg1">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5" name="正方形/長方形 64">
                <a:extLst>
                  <a:ext uri="{FF2B5EF4-FFF2-40B4-BE49-F238E27FC236}">
                    <a16:creationId xmlns:a16="http://schemas.microsoft.com/office/drawing/2014/main" id="{29DF40A2-7568-8C39-4B07-6F4BD7896575}"/>
                  </a:ext>
                </a:extLst>
              </p:cNvPr>
              <p:cNvSpPr/>
              <p:nvPr/>
            </p:nvSpPr>
            <p:spPr>
              <a:xfrm>
                <a:off x="2035250" y="4020574"/>
                <a:ext cx="1223827" cy="853823"/>
              </a:xfrm>
              <a:prstGeom prst="rect">
                <a:avLst/>
              </a:prstGeom>
              <a:noFill/>
              <a:ln>
                <a:noFill/>
              </a:ln>
              <a:effectLst>
                <a:outerShdw blurRad="50800" dist="38100" dir="8100000" algn="tr" rotWithShape="0">
                  <a:prstClr val="black">
                    <a:alpha val="40000"/>
                  </a:prstClr>
                </a:outerShdw>
              </a:effectLst>
            </p:spPr>
            <p:txBody>
              <a:bodyPr wrap="none" lIns="91440" tIns="45720" rIns="91440" bIns="45720">
                <a:spAutoFit/>
              </a:bodyPr>
              <a:lstStyle/>
              <a:p>
                <a:pPr algn="ctr"/>
                <a:r>
                  <a:rPr lang="en-US" altLang="ja-JP" sz="1600" dirty="0">
                    <a:ln w="0"/>
                    <a:gradFill>
                      <a:gsLst>
                        <a:gs pos="32000">
                          <a:schemeClr val="bg1"/>
                        </a:gs>
                        <a:gs pos="64000">
                          <a:schemeClr val="bg1">
                            <a:lumMod val="75000"/>
                          </a:schemeClr>
                        </a:gs>
                        <a:gs pos="0">
                          <a:schemeClr val="bg1">
                            <a:lumMod val="65000"/>
                          </a:schemeClr>
                        </a:gs>
                        <a:gs pos="100000">
                          <a:srgbClr val="E6E6E6"/>
                        </a:gs>
                      </a:gsLst>
                      <a:lin ang="12600000" scaled="0"/>
                    </a:gradFill>
                    <a:effectLst>
                      <a:outerShdw blurRad="38100" dist="38100" dir="2700000" algn="tl">
                        <a:srgbClr val="000000">
                          <a:alpha val="43137"/>
                        </a:srgbClr>
                      </a:outerShdw>
                    </a:effectLst>
                    <a:latin typeface="+mn-ea"/>
                  </a:rPr>
                  <a:t>500</a:t>
                </a:r>
              </a:p>
            </p:txBody>
          </p:sp>
        </p:grpSp>
        <p:sp>
          <p:nvSpPr>
            <p:cNvPr id="44" name="楕円 43">
              <a:extLst>
                <a:ext uri="{FF2B5EF4-FFF2-40B4-BE49-F238E27FC236}">
                  <a16:creationId xmlns:a16="http://schemas.microsoft.com/office/drawing/2014/main" id="{C5602D11-871C-EF27-D49F-88CCEC6ACF52}"/>
                </a:ext>
              </a:extLst>
            </p:cNvPr>
            <p:cNvSpPr/>
            <p:nvPr/>
          </p:nvSpPr>
          <p:spPr>
            <a:xfrm>
              <a:off x="624177" y="3417094"/>
              <a:ext cx="653767" cy="671501"/>
            </a:xfrm>
            <a:prstGeom prst="ellipse">
              <a:avLst/>
            </a:prstGeom>
            <a:noFill/>
            <a:ln w="6350" cmpd="sng">
              <a:gradFill>
                <a:gsLst>
                  <a:gs pos="5000">
                    <a:srgbClr val="E6E6E6"/>
                  </a:gs>
                  <a:gs pos="64000">
                    <a:srgbClr val="F8BD52"/>
                  </a:gs>
                  <a:gs pos="0">
                    <a:schemeClr val="bg1">
                      <a:lumMod val="65000"/>
                    </a:schemeClr>
                  </a:gs>
                  <a:gs pos="100000">
                    <a:srgbClr val="E6E6E6"/>
                  </a:gs>
                </a:gsLst>
                <a:lin ang="126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nvGrpSpPr>
            <p:cNvPr id="45" name="グループ化 44"/>
            <p:cNvGrpSpPr/>
            <p:nvPr/>
          </p:nvGrpSpPr>
          <p:grpSpPr>
            <a:xfrm>
              <a:off x="627479" y="3654663"/>
              <a:ext cx="64286" cy="190232"/>
              <a:chOff x="253562" y="3295584"/>
              <a:chExt cx="226114" cy="669104"/>
            </a:xfrm>
          </p:grpSpPr>
          <p:sp>
            <p:nvSpPr>
              <p:cNvPr id="54" name="月 53"/>
              <p:cNvSpPr/>
              <p:nvPr/>
            </p:nvSpPr>
            <p:spPr>
              <a:xfrm rot="20501541">
                <a:off x="371731" y="3651337"/>
                <a:ext cx="45719" cy="313351"/>
              </a:xfrm>
              <a:prstGeom prst="moon">
                <a:avLst>
                  <a:gd name="adj" fmla="val 65597"/>
                </a:avLst>
              </a:prstGeom>
              <a:gradFill>
                <a:gsLst>
                  <a:gs pos="0">
                    <a:schemeClr val="bg1"/>
                  </a:gs>
                  <a:gs pos="44000">
                    <a:srgbClr val="F1B059"/>
                  </a:gs>
                  <a:gs pos="66000">
                    <a:srgbClr val="F8D8AE"/>
                  </a:gs>
                  <a:gs pos="100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 name="楕円 35"/>
              <p:cNvSpPr/>
              <p:nvPr/>
            </p:nvSpPr>
            <p:spPr>
              <a:xfrm rot="19009645" flipH="1">
                <a:off x="277657" y="3622330"/>
                <a:ext cx="89651" cy="229722"/>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楕円 35"/>
              <p:cNvSpPr/>
              <p:nvPr/>
            </p:nvSpPr>
            <p:spPr>
              <a:xfrm rot="1283076">
                <a:off x="374020" y="3529329"/>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7" name="楕円 35"/>
              <p:cNvSpPr/>
              <p:nvPr/>
            </p:nvSpPr>
            <p:spPr>
              <a:xfrm rot="2037493">
                <a:off x="351305" y="3438358"/>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楕円 35"/>
              <p:cNvSpPr/>
              <p:nvPr/>
            </p:nvSpPr>
            <p:spPr>
              <a:xfrm rot="19863173">
                <a:off x="253562" y="3474222"/>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楕円 35"/>
              <p:cNvSpPr/>
              <p:nvPr/>
            </p:nvSpPr>
            <p:spPr>
              <a:xfrm rot="20483139">
                <a:off x="258532" y="3340156"/>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楕円 35"/>
              <p:cNvSpPr/>
              <p:nvPr/>
            </p:nvSpPr>
            <p:spPr>
              <a:xfrm rot="1064243">
                <a:off x="343064" y="3295584"/>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46" name="グループ化 45"/>
            <p:cNvGrpSpPr/>
            <p:nvPr/>
          </p:nvGrpSpPr>
          <p:grpSpPr>
            <a:xfrm flipH="1">
              <a:off x="1192373" y="3668012"/>
              <a:ext cx="71546" cy="190232"/>
              <a:chOff x="253562" y="3295584"/>
              <a:chExt cx="226114" cy="669104"/>
            </a:xfrm>
          </p:grpSpPr>
          <p:sp>
            <p:nvSpPr>
              <p:cNvPr id="47" name="月 46"/>
              <p:cNvSpPr/>
              <p:nvPr/>
            </p:nvSpPr>
            <p:spPr>
              <a:xfrm rot="20501541">
                <a:off x="371731" y="3651337"/>
                <a:ext cx="45719" cy="313351"/>
              </a:xfrm>
              <a:prstGeom prst="moon">
                <a:avLst>
                  <a:gd name="adj" fmla="val 65597"/>
                </a:avLst>
              </a:prstGeom>
              <a:gradFill>
                <a:gsLst>
                  <a:gs pos="0">
                    <a:schemeClr val="bg1"/>
                  </a:gs>
                  <a:gs pos="44000">
                    <a:srgbClr val="F1B059"/>
                  </a:gs>
                  <a:gs pos="66000">
                    <a:srgbClr val="F8D8AE"/>
                  </a:gs>
                  <a:gs pos="100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8" name="楕円 35"/>
              <p:cNvSpPr/>
              <p:nvPr/>
            </p:nvSpPr>
            <p:spPr>
              <a:xfrm rot="19009645" flipH="1">
                <a:off x="277657" y="3622330"/>
                <a:ext cx="89651" cy="229722"/>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9" name="楕円 35"/>
              <p:cNvSpPr/>
              <p:nvPr/>
            </p:nvSpPr>
            <p:spPr>
              <a:xfrm rot="1283076">
                <a:off x="374020" y="3529329"/>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楕円 35"/>
              <p:cNvSpPr/>
              <p:nvPr/>
            </p:nvSpPr>
            <p:spPr>
              <a:xfrm rot="2037493">
                <a:off x="351305" y="3438358"/>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楕円 35"/>
              <p:cNvSpPr/>
              <p:nvPr/>
            </p:nvSpPr>
            <p:spPr>
              <a:xfrm rot="19863173">
                <a:off x="253562" y="3474222"/>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楕円 35"/>
              <p:cNvSpPr/>
              <p:nvPr/>
            </p:nvSpPr>
            <p:spPr>
              <a:xfrm rot="20483139">
                <a:off x="258532" y="3340156"/>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 name="楕円 35"/>
              <p:cNvSpPr/>
              <p:nvPr/>
            </p:nvSpPr>
            <p:spPr>
              <a:xfrm rot="1064243">
                <a:off x="343064" y="3295584"/>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grpSp>
        <p:nvGrpSpPr>
          <p:cNvPr id="106" name="グループ化 105"/>
          <p:cNvGrpSpPr/>
          <p:nvPr/>
        </p:nvGrpSpPr>
        <p:grpSpPr>
          <a:xfrm>
            <a:off x="3491569" y="2662904"/>
            <a:ext cx="758514" cy="644051"/>
            <a:chOff x="3579204" y="2952570"/>
            <a:chExt cx="814765" cy="644051"/>
          </a:xfrm>
        </p:grpSpPr>
        <p:grpSp>
          <p:nvGrpSpPr>
            <p:cNvPr id="104" name="グループ化 103"/>
            <p:cNvGrpSpPr/>
            <p:nvPr/>
          </p:nvGrpSpPr>
          <p:grpSpPr>
            <a:xfrm>
              <a:off x="3702318" y="2952570"/>
              <a:ext cx="567176" cy="644051"/>
              <a:chOff x="957038" y="4978400"/>
              <a:chExt cx="1584000" cy="1930400"/>
            </a:xfrm>
          </p:grpSpPr>
          <p:sp>
            <p:nvSpPr>
              <p:cNvPr id="97" name="正方形/長方形 96"/>
              <p:cNvSpPr/>
              <p:nvPr/>
            </p:nvSpPr>
            <p:spPr>
              <a:xfrm>
                <a:off x="1003128" y="5254171"/>
                <a:ext cx="1478816" cy="1654629"/>
              </a:xfrm>
              <a:custGeom>
                <a:avLst/>
                <a:gdLst>
                  <a:gd name="connsiteX0" fmla="*/ 0 w 1710713"/>
                  <a:gd name="connsiteY0" fmla="*/ 0 h 2424323"/>
                  <a:gd name="connsiteX1" fmla="*/ 1710713 w 1710713"/>
                  <a:gd name="connsiteY1" fmla="*/ 0 h 2424323"/>
                  <a:gd name="connsiteX2" fmla="*/ 1710713 w 1710713"/>
                  <a:gd name="connsiteY2" fmla="*/ 2424323 h 2424323"/>
                  <a:gd name="connsiteX3" fmla="*/ 0 w 1710713"/>
                  <a:gd name="connsiteY3" fmla="*/ 2424323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0 w 1710713"/>
                  <a:gd name="connsiteY3" fmla="*/ 2424323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246743 w 1710713"/>
                  <a:gd name="connsiteY3" fmla="*/ 2409809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290286 w 1710713"/>
                  <a:gd name="connsiteY3" fmla="*/ 2409809 h 2424323"/>
                  <a:gd name="connsiteX4" fmla="*/ 0 w 1710713"/>
                  <a:gd name="connsiteY4" fmla="*/ 0 h 2424323"/>
                  <a:gd name="connsiteX0" fmla="*/ 0 w 1710713"/>
                  <a:gd name="connsiteY0" fmla="*/ 0 h 2424323"/>
                  <a:gd name="connsiteX1" fmla="*/ 1710713 w 1710713"/>
                  <a:gd name="connsiteY1" fmla="*/ 0 h 2424323"/>
                  <a:gd name="connsiteX2" fmla="*/ 1405912 w 1710713"/>
                  <a:gd name="connsiteY2" fmla="*/ 2424323 h 2424323"/>
                  <a:gd name="connsiteX3" fmla="*/ 290286 w 1710713"/>
                  <a:gd name="connsiteY3" fmla="*/ 2409809 h 2424323"/>
                  <a:gd name="connsiteX4" fmla="*/ 0 w 1710713"/>
                  <a:gd name="connsiteY4" fmla="*/ 0 h 242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713" h="2424323">
                    <a:moveTo>
                      <a:pt x="0" y="0"/>
                    </a:moveTo>
                    <a:lnTo>
                      <a:pt x="1710713" y="0"/>
                    </a:lnTo>
                    <a:lnTo>
                      <a:pt x="1405912" y="2424323"/>
                    </a:lnTo>
                    <a:lnTo>
                      <a:pt x="290286" y="2409809"/>
                    </a:lnTo>
                    <a:lnTo>
                      <a:pt x="0" y="0"/>
                    </a:lnTo>
                    <a:close/>
                  </a:path>
                </a:pathLst>
              </a:custGeom>
              <a:solidFill>
                <a:schemeClr val="accent5">
                  <a:lumMod val="40000"/>
                  <a:lumOff val="6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latin typeface="+mn-ea"/>
                </a:endParaRPr>
              </a:p>
            </p:txBody>
          </p:sp>
          <p:sp>
            <p:nvSpPr>
              <p:cNvPr id="103" name="フリーフォーム 102"/>
              <p:cNvSpPr/>
              <p:nvPr/>
            </p:nvSpPr>
            <p:spPr>
              <a:xfrm>
                <a:off x="957038" y="4978400"/>
                <a:ext cx="1584000" cy="363824"/>
              </a:xfrm>
              <a:custGeom>
                <a:avLst/>
                <a:gdLst>
                  <a:gd name="connsiteX0" fmla="*/ 115018 w 1584000"/>
                  <a:gd name="connsiteY0" fmla="*/ 0 h 363824"/>
                  <a:gd name="connsiteX1" fmla="*/ 1455224 w 1584000"/>
                  <a:gd name="connsiteY1" fmla="*/ 0 h 363824"/>
                  <a:gd name="connsiteX2" fmla="*/ 1506764 w 1584000"/>
                  <a:gd name="connsiteY2" fmla="*/ 206158 h 363824"/>
                  <a:gd name="connsiteX3" fmla="*/ 1544584 w 1584000"/>
                  <a:gd name="connsiteY3" fmla="*/ 206158 h 363824"/>
                  <a:gd name="connsiteX4" fmla="*/ 1584000 w 1584000"/>
                  <a:gd name="connsiteY4" fmla="*/ 363824 h 363824"/>
                  <a:gd name="connsiteX5" fmla="*/ 0 w 1584000"/>
                  <a:gd name="connsiteY5" fmla="*/ 363824 h 363824"/>
                  <a:gd name="connsiteX6" fmla="*/ 39417 w 1584000"/>
                  <a:gd name="connsiteY6" fmla="*/ 206158 h 363824"/>
                  <a:gd name="connsiteX7" fmla="*/ 63479 w 1584000"/>
                  <a:gd name="connsiteY7" fmla="*/ 206158 h 36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000" h="363824">
                    <a:moveTo>
                      <a:pt x="115018" y="0"/>
                    </a:moveTo>
                    <a:lnTo>
                      <a:pt x="1455224" y="0"/>
                    </a:lnTo>
                    <a:lnTo>
                      <a:pt x="1506764" y="206158"/>
                    </a:lnTo>
                    <a:lnTo>
                      <a:pt x="1544584" y="206158"/>
                    </a:lnTo>
                    <a:lnTo>
                      <a:pt x="1584000" y="363824"/>
                    </a:lnTo>
                    <a:lnTo>
                      <a:pt x="0" y="363824"/>
                    </a:lnTo>
                    <a:lnTo>
                      <a:pt x="39417" y="206158"/>
                    </a:lnTo>
                    <a:lnTo>
                      <a:pt x="63479" y="206158"/>
                    </a:lnTo>
                    <a:close/>
                  </a:path>
                </a:pathLst>
              </a:custGeom>
              <a:solidFill>
                <a:schemeClr val="accent6">
                  <a:lumMod val="5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05" name="正方形/長方形 104">
              <a:extLst>
                <a:ext uri="{FF2B5EF4-FFF2-40B4-BE49-F238E27FC236}">
                  <a16:creationId xmlns:a16="http://schemas.microsoft.com/office/drawing/2014/main" id="{626B3752-9B37-438C-340C-B295E2D6F5A5}"/>
                </a:ext>
              </a:extLst>
            </p:cNvPr>
            <p:cNvSpPr/>
            <p:nvPr/>
          </p:nvSpPr>
          <p:spPr>
            <a:xfrm>
              <a:off x="3579204" y="3134768"/>
              <a:ext cx="814765" cy="261610"/>
            </a:xfrm>
            <a:prstGeom prst="rect">
              <a:avLst/>
            </a:prstGeom>
            <a:noFill/>
          </p:spPr>
          <p:txBody>
            <a:bodyPr wrap="square" lIns="91440" tIns="45720" rIns="91440" bIns="45720">
              <a:spAutoFit/>
            </a:bodyPr>
            <a:lstStyle/>
            <a:p>
              <a:pPr algn="ctr"/>
              <a:r>
                <a:rPr lang="en-US" altLang="ja-JP" sz="1100" dirty="0">
                  <a:ln w="0"/>
                  <a:solidFill>
                    <a:srgbClr val="00B050"/>
                  </a:solidFill>
                  <a:latin typeface="+mn-ea"/>
                </a:rPr>
                <a:t>café</a:t>
              </a:r>
              <a:endParaRPr lang="ja-JP" altLang="en-US" sz="1100" b="0" cap="none" spc="0" dirty="0">
                <a:ln w="0"/>
                <a:solidFill>
                  <a:srgbClr val="00B050"/>
                </a:solidFill>
                <a:latin typeface="+mn-ea"/>
              </a:endParaRPr>
            </a:p>
          </p:txBody>
        </p:sp>
      </p:grpSp>
      <p:sp>
        <p:nvSpPr>
          <p:cNvPr id="11" name="正方形/長方形 10">
            <a:extLst>
              <a:ext uri="{FF2B5EF4-FFF2-40B4-BE49-F238E27FC236}">
                <a16:creationId xmlns:a16="http://schemas.microsoft.com/office/drawing/2014/main" id="{00A524C2-6FBC-CF8B-FA4F-279E8E9CBC9F}"/>
              </a:ext>
            </a:extLst>
          </p:cNvPr>
          <p:cNvSpPr/>
          <p:nvPr/>
        </p:nvSpPr>
        <p:spPr>
          <a:xfrm>
            <a:off x="3694841" y="3914575"/>
            <a:ext cx="2954655" cy="461665"/>
          </a:xfrm>
          <a:prstGeom prst="rect">
            <a:avLst/>
          </a:prstGeom>
          <a:solidFill>
            <a:schemeClr val="bg1"/>
          </a:solidFill>
          <a:ln w="19050">
            <a:solidFill>
              <a:schemeClr val="accent5">
                <a:lumMod val="60000"/>
                <a:lumOff val="40000"/>
              </a:schemeClr>
            </a:solidFill>
          </a:ln>
        </p:spPr>
        <p:txBody>
          <a:bodyPr wrap="none" lIns="91440" tIns="45720" rIns="91440" bIns="45720">
            <a:spAutoFit/>
          </a:bodyPr>
          <a:lstStyle/>
          <a:p>
            <a:r>
              <a:rPr lang="ja-JP" altLang="en-US" sz="2400" b="0" cap="none" spc="0" dirty="0">
                <a:ln w="0"/>
                <a:solidFill>
                  <a:schemeClr val="tx1"/>
                </a:solidFill>
                <a:latin typeface="+mn-ea"/>
              </a:rPr>
              <a:t>商品を引き渡す義務</a:t>
            </a:r>
            <a:endParaRPr lang="en-US" altLang="ja-JP" sz="2400" b="0" cap="none" spc="0" dirty="0">
              <a:ln w="0"/>
              <a:solidFill>
                <a:schemeClr val="tx1"/>
              </a:solidFill>
              <a:latin typeface="+mn-ea"/>
            </a:endParaRPr>
          </a:p>
        </p:txBody>
      </p:sp>
      <p:sp>
        <p:nvSpPr>
          <p:cNvPr id="108" name="右矢印 107"/>
          <p:cNvSpPr/>
          <p:nvPr/>
        </p:nvSpPr>
        <p:spPr>
          <a:xfrm>
            <a:off x="3005373" y="4719599"/>
            <a:ext cx="5160456" cy="288000"/>
          </a:xfrm>
          <a:prstGeom prst="rightArrow">
            <a:avLst>
              <a:gd name="adj1" fmla="val 50000"/>
              <a:gd name="adj2" fmla="val 111290"/>
            </a:avLst>
          </a:prstGeom>
          <a:solidFill>
            <a:schemeClr val="accent5">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09" name="グループ化 108"/>
          <p:cNvGrpSpPr/>
          <p:nvPr/>
        </p:nvGrpSpPr>
        <p:grpSpPr>
          <a:xfrm>
            <a:off x="6776901" y="3774276"/>
            <a:ext cx="758514" cy="644051"/>
            <a:chOff x="3579204" y="2952570"/>
            <a:chExt cx="814765" cy="644051"/>
          </a:xfrm>
        </p:grpSpPr>
        <p:grpSp>
          <p:nvGrpSpPr>
            <p:cNvPr id="110" name="グループ化 109"/>
            <p:cNvGrpSpPr/>
            <p:nvPr/>
          </p:nvGrpSpPr>
          <p:grpSpPr>
            <a:xfrm>
              <a:off x="3702318" y="2952570"/>
              <a:ext cx="567176" cy="644051"/>
              <a:chOff x="957038" y="4978400"/>
              <a:chExt cx="1584000" cy="1930400"/>
            </a:xfrm>
          </p:grpSpPr>
          <p:sp>
            <p:nvSpPr>
              <p:cNvPr id="112" name="正方形/長方形 96"/>
              <p:cNvSpPr/>
              <p:nvPr/>
            </p:nvSpPr>
            <p:spPr>
              <a:xfrm>
                <a:off x="1003128" y="5254171"/>
                <a:ext cx="1478816" cy="1654629"/>
              </a:xfrm>
              <a:custGeom>
                <a:avLst/>
                <a:gdLst>
                  <a:gd name="connsiteX0" fmla="*/ 0 w 1710713"/>
                  <a:gd name="connsiteY0" fmla="*/ 0 h 2424323"/>
                  <a:gd name="connsiteX1" fmla="*/ 1710713 w 1710713"/>
                  <a:gd name="connsiteY1" fmla="*/ 0 h 2424323"/>
                  <a:gd name="connsiteX2" fmla="*/ 1710713 w 1710713"/>
                  <a:gd name="connsiteY2" fmla="*/ 2424323 h 2424323"/>
                  <a:gd name="connsiteX3" fmla="*/ 0 w 1710713"/>
                  <a:gd name="connsiteY3" fmla="*/ 2424323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0 w 1710713"/>
                  <a:gd name="connsiteY3" fmla="*/ 2424323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246743 w 1710713"/>
                  <a:gd name="connsiteY3" fmla="*/ 2409809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290286 w 1710713"/>
                  <a:gd name="connsiteY3" fmla="*/ 2409809 h 2424323"/>
                  <a:gd name="connsiteX4" fmla="*/ 0 w 1710713"/>
                  <a:gd name="connsiteY4" fmla="*/ 0 h 2424323"/>
                  <a:gd name="connsiteX0" fmla="*/ 0 w 1710713"/>
                  <a:gd name="connsiteY0" fmla="*/ 0 h 2424323"/>
                  <a:gd name="connsiteX1" fmla="*/ 1710713 w 1710713"/>
                  <a:gd name="connsiteY1" fmla="*/ 0 h 2424323"/>
                  <a:gd name="connsiteX2" fmla="*/ 1405912 w 1710713"/>
                  <a:gd name="connsiteY2" fmla="*/ 2424323 h 2424323"/>
                  <a:gd name="connsiteX3" fmla="*/ 290286 w 1710713"/>
                  <a:gd name="connsiteY3" fmla="*/ 2409809 h 2424323"/>
                  <a:gd name="connsiteX4" fmla="*/ 0 w 1710713"/>
                  <a:gd name="connsiteY4" fmla="*/ 0 h 242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713" h="2424323">
                    <a:moveTo>
                      <a:pt x="0" y="0"/>
                    </a:moveTo>
                    <a:lnTo>
                      <a:pt x="1710713" y="0"/>
                    </a:lnTo>
                    <a:lnTo>
                      <a:pt x="1405912" y="2424323"/>
                    </a:lnTo>
                    <a:lnTo>
                      <a:pt x="290286" y="2409809"/>
                    </a:lnTo>
                    <a:lnTo>
                      <a:pt x="0" y="0"/>
                    </a:lnTo>
                    <a:close/>
                  </a:path>
                </a:pathLst>
              </a:custGeom>
              <a:solidFill>
                <a:schemeClr val="accent5">
                  <a:lumMod val="40000"/>
                  <a:lumOff val="6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latin typeface="+mn-ea"/>
                </a:endParaRPr>
              </a:p>
            </p:txBody>
          </p:sp>
          <p:sp>
            <p:nvSpPr>
              <p:cNvPr id="113" name="フリーフォーム 112"/>
              <p:cNvSpPr/>
              <p:nvPr/>
            </p:nvSpPr>
            <p:spPr>
              <a:xfrm>
                <a:off x="957038" y="4978400"/>
                <a:ext cx="1584000" cy="363824"/>
              </a:xfrm>
              <a:custGeom>
                <a:avLst/>
                <a:gdLst>
                  <a:gd name="connsiteX0" fmla="*/ 115018 w 1584000"/>
                  <a:gd name="connsiteY0" fmla="*/ 0 h 363824"/>
                  <a:gd name="connsiteX1" fmla="*/ 1455224 w 1584000"/>
                  <a:gd name="connsiteY1" fmla="*/ 0 h 363824"/>
                  <a:gd name="connsiteX2" fmla="*/ 1506764 w 1584000"/>
                  <a:gd name="connsiteY2" fmla="*/ 206158 h 363824"/>
                  <a:gd name="connsiteX3" fmla="*/ 1544584 w 1584000"/>
                  <a:gd name="connsiteY3" fmla="*/ 206158 h 363824"/>
                  <a:gd name="connsiteX4" fmla="*/ 1584000 w 1584000"/>
                  <a:gd name="connsiteY4" fmla="*/ 363824 h 363824"/>
                  <a:gd name="connsiteX5" fmla="*/ 0 w 1584000"/>
                  <a:gd name="connsiteY5" fmla="*/ 363824 h 363824"/>
                  <a:gd name="connsiteX6" fmla="*/ 39417 w 1584000"/>
                  <a:gd name="connsiteY6" fmla="*/ 206158 h 363824"/>
                  <a:gd name="connsiteX7" fmla="*/ 63479 w 1584000"/>
                  <a:gd name="connsiteY7" fmla="*/ 206158 h 36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000" h="363824">
                    <a:moveTo>
                      <a:pt x="115018" y="0"/>
                    </a:moveTo>
                    <a:lnTo>
                      <a:pt x="1455224" y="0"/>
                    </a:lnTo>
                    <a:lnTo>
                      <a:pt x="1506764" y="206158"/>
                    </a:lnTo>
                    <a:lnTo>
                      <a:pt x="1544584" y="206158"/>
                    </a:lnTo>
                    <a:lnTo>
                      <a:pt x="1584000" y="363824"/>
                    </a:lnTo>
                    <a:lnTo>
                      <a:pt x="0" y="363824"/>
                    </a:lnTo>
                    <a:lnTo>
                      <a:pt x="39417" y="206158"/>
                    </a:lnTo>
                    <a:lnTo>
                      <a:pt x="63479" y="206158"/>
                    </a:lnTo>
                    <a:close/>
                  </a:path>
                </a:pathLst>
              </a:custGeom>
              <a:solidFill>
                <a:schemeClr val="accent6">
                  <a:lumMod val="5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11" name="正方形/長方形 110">
              <a:extLst>
                <a:ext uri="{FF2B5EF4-FFF2-40B4-BE49-F238E27FC236}">
                  <a16:creationId xmlns:a16="http://schemas.microsoft.com/office/drawing/2014/main" id="{626B3752-9B37-438C-340C-B295E2D6F5A5}"/>
                </a:ext>
              </a:extLst>
            </p:cNvPr>
            <p:cNvSpPr/>
            <p:nvPr/>
          </p:nvSpPr>
          <p:spPr>
            <a:xfrm>
              <a:off x="3579204" y="3134768"/>
              <a:ext cx="814765" cy="261610"/>
            </a:xfrm>
            <a:prstGeom prst="rect">
              <a:avLst/>
            </a:prstGeom>
            <a:noFill/>
          </p:spPr>
          <p:txBody>
            <a:bodyPr wrap="square" lIns="91440" tIns="45720" rIns="91440" bIns="45720">
              <a:spAutoFit/>
            </a:bodyPr>
            <a:lstStyle/>
            <a:p>
              <a:pPr algn="ctr"/>
              <a:r>
                <a:rPr lang="en-US" altLang="ja-JP" sz="1100" dirty="0">
                  <a:ln w="0"/>
                  <a:solidFill>
                    <a:srgbClr val="00B050"/>
                  </a:solidFill>
                  <a:latin typeface="+mn-ea"/>
                </a:rPr>
                <a:t>café</a:t>
              </a:r>
              <a:endParaRPr lang="ja-JP" altLang="en-US" sz="1100" b="0" cap="none" spc="0" dirty="0">
                <a:ln w="0"/>
                <a:solidFill>
                  <a:srgbClr val="00B050"/>
                </a:solidFill>
                <a:latin typeface="+mn-ea"/>
              </a:endParaRPr>
            </a:p>
          </p:txBody>
        </p:sp>
      </p:grpSp>
      <p:grpSp>
        <p:nvGrpSpPr>
          <p:cNvPr id="114" name="グループ化 113"/>
          <p:cNvGrpSpPr/>
          <p:nvPr/>
        </p:nvGrpSpPr>
        <p:grpSpPr>
          <a:xfrm rot="20130841">
            <a:off x="6697978" y="4573002"/>
            <a:ext cx="816249" cy="881253"/>
            <a:chOff x="1369062" y="2728584"/>
            <a:chExt cx="1156455" cy="1368325"/>
          </a:xfrm>
        </p:grpSpPr>
        <p:sp>
          <p:nvSpPr>
            <p:cNvPr id="115" name="四角形: 角を丸くする 100">
              <a:extLst>
                <a:ext uri="{FF2B5EF4-FFF2-40B4-BE49-F238E27FC236}">
                  <a16:creationId xmlns:a16="http://schemas.microsoft.com/office/drawing/2014/main" id="{F7FB2936-0F3F-1881-7AC8-61037CCAF891}"/>
                </a:ext>
              </a:extLst>
            </p:cNvPr>
            <p:cNvSpPr/>
            <p:nvPr/>
          </p:nvSpPr>
          <p:spPr>
            <a:xfrm rot="5400000">
              <a:off x="1244476" y="3029538"/>
              <a:ext cx="1368325" cy="766418"/>
            </a:xfrm>
            <a:prstGeom prst="roundRect">
              <a:avLst/>
            </a:prstGeom>
            <a:solidFill>
              <a:schemeClr val="bg1"/>
            </a:solid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6" name="片側の 2 つの角を丸めた四角形 115">
              <a:extLst>
                <a:ext uri="{FF2B5EF4-FFF2-40B4-BE49-F238E27FC236}">
                  <a16:creationId xmlns:a16="http://schemas.microsoft.com/office/drawing/2014/main" id="{48D929B3-1565-A58F-7070-FDA42024B108}"/>
                </a:ext>
              </a:extLst>
            </p:cNvPr>
            <p:cNvSpPr/>
            <p:nvPr/>
          </p:nvSpPr>
          <p:spPr>
            <a:xfrm>
              <a:off x="1571960" y="2751932"/>
              <a:ext cx="710589" cy="282632"/>
            </a:xfrm>
            <a:prstGeom prst="round2SameRect">
              <a:avLst>
                <a:gd name="adj1" fmla="val 34850"/>
                <a:gd name="adj2" fmla="val 0"/>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7" name="正方形/長方形 116">
              <a:extLst>
                <a:ext uri="{FF2B5EF4-FFF2-40B4-BE49-F238E27FC236}">
                  <a16:creationId xmlns:a16="http://schemas.microsoft.com/office/drawing/2014/main" id="{1B59620A-4D1B-9BC2-32F9-1586E16B9697}"/>
                </a:ext>
              </a:extLst>
            </p:cNvPr>
            <p:cNvSpPr/>
            <p:nvPr/>
          </p:nvSpPr>
          <p:spPr>
            <a:xfrm>
              <a:off x="1731958" y="3121963"/>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8" name="正方形/長方形 117">
              <a:extLst>
                <a:ext uri="{FF2B5EF4-FFF2-40B4-BE49-F238E27FC236}">
                  <a16:creationId xmlns:a16="http://schemas.microsoft.com/office/drawing/2014/main" id="{E6A77C42-3099-F15D-D036-AD296E998AF3}"/>
                </a:ext>
              </a:extLst>
            </p:cNvPr>
            <p:cNvSpPr/>
            <p:nvPr/>
          </p:nvSpPr>
          <p:spPr>
            <a:xfrm>
              <a:off x="2011169" y="3123170"/>
              <a:ext cx="3931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9" name="正方形/長方形 118">
              <a:extLst>
                <a:ext uri="{FF2B5EF4-FFF2-40B4-BE49-F238E27FC236}">
                  <a16:creationId xmlns:a16="http://schemas.microsoft.com/office/drawing/2014/main" id="{32E3D110-B6A6-7F4C-796F-26C6B4E9B51D}"/>
                </a:ext>
              </a:extLst>
            </p:cNvPr>
            <p:cNvSpPr/>
            <p:nvPr/>
          </p:nvSpPr>
          <p:spPr>
            <a:xfrm>
              <a:off x="2072255" y="3121898"/>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0" name="正方形/長方形 119">
              <a:extLst>
                <a:ext uri="{FF2B5EF4-FFF2-40B4-BE49-F238E27FC236}">
                  <a16:creationId xmlns:a16="http://schemas.microsoft.com/office/drawing/2014/main" id="{3A35A94E-EF81-2625-E02C-8CD27234DD9E}"/>
                </a:ext>
              </a:extLst>
            </p:cNvPr>
            <p:cNvSpPr/>
            <p:nvPr/>
          </p:nvSpPr>
          <p:spPr>
            <a:xfrm>
              <a:off x="2096739" y="3123761"/>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1" name="正方形/長方形 120">
              <a:extLst>
                <a:ext uri="{FF2B5EF4-FFF2-40B4-BE49-F238E27FC236}">
                  <a16:creationId xmlns:a16="http://schemas.microsoft.com/office/drawing/2014/main" id="{3B47A22C-14FB-183F-6B90-5A1D6FB3B183}"/>
                </a:ext>
              </a:extLst>
            </p:cNvPr>
            <p:cNvSpPr/>
            <p:nvPr/>
          </p:nvSpPr>
          <p:spPr>
            <a:xfrm>
              <a:off x="2135883" y="3123485"/>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2" name="正方形/長方形 121">
              <a:extLst>
                <a:ext uri="{FF2B5EF4-FFF2-40B4-BE49-F238E27FC236}">
                  <a16:creationId xmlns:a16="http://schemas.microsoft.com/office/drawing/2014/main" id="{60CF099B-720F-BF45-C852-BF2C902D927F}"/>
                </a:ext>
              </a:extLst>
            </p:cNvPr>
            <p:cNvSpPr/>
            <p:nvPr/>
          </p:nvSpPr>
          <p:spPr>
            <a:xfrm>
              <a:off x="2177737" y="3122722"/>
              <a:ext cx="34072"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3" name="正方形/長方形 122">
              <a:extLst>
                <a:ext uri="{FF2B5EF4-FFF2-40B4-BE49-F238E27FC236}">
                  <a16:creationId xmlns:a16="http://schemas.microsoft.com/office/drawing/2014/main" id="{1F68D661-02D9-213A-6153-860D2B7AB6B3}"/>
                </a:ext>
              </a:extLst>
            </p:cNvPr>
            <p:cNvSpPr/>
            <p:nvPr/>
          </p:nvSpPr>
          <p:spPr>
            <a:xfrm>
              <a:off x="2221205" y="3122722"/>
              <a:ext cx="20489"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4" name="正方形/長方形 123">
              <a:extLst>
                <a:ext uri="{FF2B5EF4-FFF2-40B4-BE49-F238E27FC236}">
                  <a16:creationId xmlns:a16="http://schemas.microsoft.com/office/drawing/2014/main" id="{9B2CF268-D530-A74A-7479-86B81A7DCB8E}"/>
                </a:ext>
              </a:extLst>
            </p:cNvPr>
            <p:cNvSpPr/>
            <p:nvPr/>
          </p:nvSpPr>
          <p:spPr>
            <a:xfrm>
              <a:off x="1698234" y="3122193"/>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5" name="正方形/長方形 124">
              <a:extLst>
                <a:ext uri="{FF2B5EF4-FFF2-40B4-BE49-F238E27FC236}">
                  <a16:creationId xmlns:a16="http://schemas.microsoft.com/office/drawing/2014/main" id="{8269F443-6F14-552D-009C-8210D0001245}"/>
                </a:ext>
              </a:extLst>
            </p:cNvPr>
            <p:cNvSpPr/>
            <p:nvPr/>
          </p:nvSpPr>
          <p:spPr>
            <a:xfrm>
              <a:off x="1769218" y="3121648"/>
              <a:ext cx="34072"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6" name="正方形/長方形 125">
              <a:extLst>
                <a:ext uri="{FF2B5EF4-FFF2-40B4-BE49-F238E27FC236}">
                  <a16:creationId xmlns:a16="http://schemas.microsoft.com/office/drawing/2014/main" id="{69112D5F-783D-8AA6-82BE-900392118F0B}"/>
                </a:ext>
              </a:extLst>
            </p:cNvPr>
            <p:cNvSpPr/>
            <p:nvPr/>
          </p:nvSpPr>
          <p:spPr>
            <a:xfrm>
              <a:off x="1666817" y="3123546"/>
              <a:ext cx="15726"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7" name="正方形/長方形 126">
              <a:extLst>
                <a:ext uri="{FF2B5EF4-FFF2-40B4-BE49-F238E27FC236}">
                  <a16:creationId xmlns:a16="http://schemas.microsoft.com/office/drawing/2014/main" id="{0DDE4E5C-FCD9-2BC3-5C38-B855ED05264E}"/>
                </a:ext>
              </a:extLst>
            </p:cNvPr>
            <p:cNvSpPr/>
            <p:nvPr/>
          </p:nvSpPr>
          <p:spPr>
            <a:xfrm>
              <a:off x="1829894" y="3122722"/>
              <a:ext cx="36693"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8" name="正方形/長方形 127">
              <a:extLst>
                <a:ext uri="{FF2B5EF4-FFF2-40B4-BE49-F238E27FC236}">
                  <a16:creationId xmlns:a16="http://schemas.microsoft.com/office/drawing/2014/main" id="{6F334B80-F421-CA4A-9592-74D61CD874DD}"/>
                </a:ext>
              </a:extLst>
            </p:cNvPr>
            <p:cNvSpPr/>
            <p:nvPr/>
          </p:nvSpPr>
          <p:spPr>
            <a:xfrm>
              <a:off x="1889844" y="3121683"/>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9" name="正方形/長方形 128">
              <a:extLst>
                <a:ext uri="{FF2B5EF4-FFF2-40B4-BE49-F238E27FC236}">
                  <a16:creationId xmlns:a16="http://schemas.microsoft.com/office/drawing/2014/main" id="{C20656B5-8E1A-85AF-E8DE-153CA0F176AE}"/>
                </a:ext>
              </a:extLst>
            </p:cNvPr>
            <p:cNvSpPr/>
            <p:nvPr/>
          </p:nvSpPr>
          <p:spPr>
            <a:xfrm>
              <a:off x="1908299" y="3123761"/>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0" name="正方形/長方形 129">
              <a:extLst>
                <a:ext uri="{FF2B5EF4-FFF2-40B4-BE49-F238E27FC236}">
                  <a16:creationId xmlns:a16="http://schemas.microsoft.com/office/drawing/2014/main" id="{01C54F5E-1DBD-A66F-1438-4CB14478E73E}"/>
                </a:ext>
              </a:extLst>
            </p:cNvPr>
            <p:cNvSpPr/>
            <p:nvPr/>
          </p:nvSpPr>
          <p:spPr>
            <a:xfrm>
              <a:off x="1947289" y="3123170"/>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1" name="正方形/長方形 130">
              <a:extLst>
                <a:ext uri="{FF2B5EF4-FFF2-40B4-BE49-F238E27FC236}">
                  <a16:creationId xmlns:a16="http://schemas.microsoft.com/office/drawing/2014/main" id="{A97F1250-82CF-587B-82B7-F850328E479E}"/>
                </a:ext>
              </a:extLst>
            </p:cNvPr>
            <p:cNvSpPr/>
            <p:nvPr/>
          </p:nvSpPr>
          <p:spPr>
            <a:xfrm>
              <a:off x="1875360" y="3121683"/>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2" name="正方形/長方形 131">
              <a:extLst>
                <a:ext uri="{FF2B5EF4-FFF2-40B4-BE49-F238E27FC236}">
                  <a16:creationId xmlns:a16="http://schemas.microsoft.com/office/drawing/2014/main" id="{1016911B-A826-2D64-9FB6-4198DC2CCBF1}"/>
                </a:ext>
              </a:extLst>
            </p:cNvPr>
            <p:cNvSpPr/>
            <p:nvPr/>
          </p:nvSpPr>
          <p:spPr>
            <a:xfrm>
              <a:off x="1617208" y="3123170"/>
              <a:ext cx="3931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3" name="正方形/長方形 132">
              <a:extLst>
                <a:ext uri="{FF2B5EF4-FFF2-40B4-BE49-F238E27FC236}">
                  <a16:creationId xmlns:a16="http://schemas.microsoft.com/office/drawing/2014/main" id="{58C832B1-2995-3C94-046D-50A45BE9B941}"/>
                </a:ext>
              </a:extLst>
            </p:cNvPr>
            <p:cNvSpPr/>
            <p:nvPr/>
          </p:nvSpPr>
          <p:spPr>
            <a:xfrm>
              <a:off x="1705904" y="3395250"/>
              <a:ext cx="429096" cy="375043"/>
            </a:xfrm>
            <a:prstGeom prst="rect">
              <a:avLst/>
            </a:prstGeom>
            <a:pattFill prst="solidDmnd">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34" name="正方形/長方形 133">
              <a:extLst>
                <a:ext uri="{FF2B5EF4-FFF2-40B4-BE49-F238E27FC236}">
                  <a16:creationId xmlns:a16="http://schemas.microsoft.com/office/drawing/2014/main" id="{8DCF39AD-93D4-B184-89BB-B8C2CA0EA2BD}"/>
                </a:ext>
              </a:extLst>
            </p:cNvPr>
            <p:cNvSpPr/>
            <p:nvPr/>
          </p:nvSpPr>
          <p:spPr>
            <a:xfrm>
              <a:off x="1369062" y="3728468"/>
              <a:ext cx="1156455" cy="334521"/>
            </a:xfrm>
            <a:prstGeom prst="rect">
              <a:avLst/>
            </a:prstGeom>
            <a:noFill/>
          </p:spPr>
          <p:txBody>
            <a:bodyPr wrap="none" lIns="91440" tIns="45720" rIns="91440" bIns="45720">
              <a:spAutoFit/>
            </a:bodyPr>
            <a:lstStyle/>
            <a:p>
              <a:pPr algn="ctr"/>
              <a:r>
                <a:rPr lang="en-US" altLang="ja-JP" sz="800" b="1" dirty="0">
                  <a:ln w="0"/>
                  <a:solidFill>
                    <a:srgbClr val="FF6D6D"/>
                  </a:solidFill>
                  <a:latin typeface="+mn-ea"/>
                </a:rPr>
                <a:t>PEPEPEPAY</a:t>
              </a:r>
              <a:endParaRPr lang="ja-JP" altLang="en-US" sz="800" b="1" cap="none" spc="0" dirty="0">
                <a:ln w="0"/>
                <a:solidFill>
                  <a:srgbClr val="FF6D6D"/>
                </a:solidFill>
                <a:latin typeface="+mn-ea"/>
              </a:endParaRPr>
            </a:p>
          </p:txBody>
        </p:sp>
        <p:sp>
          <p:nvSpPr>
            <p:cNvPr id="135" name="楕円 134"/>
            <p:cNvSpPr/>
            <p:nvPr/>
          </p:nvSpPr>
          <p:spPr>
            <a:xfrm>
              <a:off x="1664953" y="2817079"/>
              <a:ext cx="96820" cy="94341"/>
            </a:xfrm>
            <a:prstGeom prst="ellipse">
              <a:avLst/>
            </a:prstGeom>
            <a:solidFill>
              <a:schemeClr val="bg1"/>
            </a:solidFill>
            <a:ln>
              <a:solidFill>
                <a:srgbClr val="FFF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6" name="楕円 135"/>
            <p:cNvSpPr/>
            <p:nvPr/>
          </p:nvSpPr>
          <p:spPr>
            <a:xfrm>
              <a:off x="1822116" y="2820077"/>
              <a:ext cx="96820" cy="94341"/>
            </a:xfrm>
            <a:prstGeom prst="ellipse">
              <a:avLst/>
            </a:prstGeom>
            <a:solidFill>
              <a:schemeClr val="bg1"/>
            </a:solidFill>
            <a:ln>
              <a:solidFill>
                <a:srgbClr val="FFF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137" name="グループ化 136"/>
          <p:cNvGrpSpPr/>
          <p:nvPr/>
        </p:nvGrpSpPr>
        <p:grpSpPr>
          <a:xfrm rot="500061">
            <a:off x="7170332" y="4867747"/>
            <a:ext cx="569387" cy="539594"/>
            <a:chOff x="586552" y="3391661"/>
            <a:chExt cx="733242" cy="720000"/>
          </a:xfrm>
        </p:grpSpPr>
        <p:grpSp>
          <p:nvGrpSpPr>
            <p:cNvPr id="138" name="グループ化 137"/>
            <p:cNvGrpSpPr/>
            <p:nvPr/>
          </p:nvGrpSpPr>
          <p:grpSpPr>
            <a:xfrm>
              <a:off x="586552" y="3391661"/>
              <a:ext cx="733242" cy="720000"/>
              <a:chOff x="2035250" y="3887195"/>
              <a:chExt cx="1223827" cy="1360840"/>
            </a:xfrm>
          </p:grpSpPr>
          <p:sp>
            <p:nvSpPr>
              <p:cNvPr id="156" name="ドーナツ 155">
                <a:extLst>
                  <a:ext uri="{FF2B5EF4-FFF2-40B4-BE49-F238E27FC236}">
                    <a16:creationId xmlns:a16="http://schemas.microsoft.com/office/drawing/2014/main" id="{C5602D11-871C-EF27-D49F-88CCEC6ACF52}"/>
                  </a:ext>
                </a:extLst>
              </p:cNvPr>
              <p:cNvSpPr/>
              <p:nvPr/>
            </p:nvSpPr>
            <p:spPr>
              <a:xfrm>
                <a:off x="2036021" y="3887195"/>
                <a:ext cx="1201725" cy="1360840"/>
              </a:xfrm>
              <a:prstGeom prst="donut">
                <a:avLst/>
              </a:prstGeom>
              <a:gradFill>
                <a:gsLst>
                  <a:gs pos="49000">
                    <a:schemeClr val="bg1"/>
                  </a:gs>
                  <a:gs pos="7246">
                    <a:srgbClr val="F8BD52"/>
                  </a:gs>
                  <a:gs pos="62000">
                    <a:srgbClr val="F8D8AE"/>
                  </a:gs>
                  <a:gs pos="96000">
                    <a:srgbClr val="F8BD52"/>
                  </a:gs>
                </a:gsLst>
                <a:lin ang="13800000" scaled="0"/>
              </a:gradFill>
              <a:ln w="6350"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7" name="正方形/長方形 156">
                <a:extLst>
                  <a:ext uri="{FF2B5EF4-FFF2-40B4-BE49-F238E27FC236}">
                    <a16:creationId xmlns:a16="http://schemas.microsoft.com/office/drawing/2014/main" id="{899D793C-8177-750B-5504-8BB1DF0BF45D}"/>
                  </a:ext>
                </a:extLst>
              </p:cNvPr>
              <p:cNvSpPr/>
              <p:nvPr/>
            </p:nvSpPr>
            <p:spPr>
              <a:xfrm>
                <a:off x="2335753" y="4894256"/>
                <a:ext cx="639673" cy="217245"/>
              </a:xfrm>
              <a:prstGeom prst="rect">
                <a:avLst/>
              </a:prstGeom>
              <a:noFill/>
            </p:spPr>
            <p:txBody>
              <a:bodyPr wrap="none" lIns="91440" tIns="45720" rIns="91440" bIns="45720">
                <a:prstTxWarp prst="textArchDown">
                  <a:avLst>
                    <a:gd name="adj" fmla="val 20603672"/>
                  </a:avLst>
                </a:prstTxWarp>
                <a:spAutoFit/>
              </a:bodyPr>
              <a:lstStyle/>
              <a:p>
                <a:pPr algn="ctr"/>
                <a:r>
                  <a:rPr lang="ja-JP" altLang="en-US" sz="1200" b="1" dirty="0">
                    <a:ln w="0">
                      <a:solidFill>
                        <a:schemeClr val="bg1"/>
                      </a:solidFill>
                    </a:ln>
                    <a:solidFill>
                      <a:srgbClr val="F1B059"/>
                    </a:solidFill>
                    <a:latin typeface="+mn-ea"/>
                  </a:rPr>
                  <a:t>令　和　五　年</a:t>
                </a:r>
                <a:endParaRPr lang="ja-JP" altLang="en-US" sz="1200" b="1" cap="none" spc="0" dirty="0">
                  <a:ln w="0">
                    <a:solidFill>
                      <a:schemeClr val="bg1"/>
                    </a:solidFill>
                  </a:ln>
                  <a:solidFill>
                    <a:srgbClr val="F1B059"/>
                  </a:solidFill>
                  <a:latin typeface="+mn-ea"/>
                </a:endParaRPr>
              </a:p>
            </p:txBody>
          </p:sp>
          <p:sp>
            <p:nvSpPr>
              <p:cNvPr id="158" name="星: 12 pt 9">
                <a:extLst>
                  <a:ext uri="{FF2B5EF4-FFF2-40B4-BE49-F238E27FC236}">
                    <a16:creationId xmlns:a16="http://schemas.microsoft.com/office/drawing/2014/main" id="{406BC804-06F8-06DD-4A67-B402A697A804}"/>
                  </a:ext>
                </a:extLst>
              </p:cNvPr>
              <p:cNvSpPr/>
              <p:nvPr/>
            </p:nvSpPr>
            <p:spPr>
              <a:xfrm>
                <a:off x="2376990" y="3965988"/>
                <a:ext cx="557200" cy="182598"/>
              </a:xfrm>
              <a:custGeom>
                <a:avLst/>
                <a:gdLst>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6476941 w 10848109"/>
                  <a:gd name="connsiteY7" fmla="*/ 647100 h 4696691"/>
                  <a:gd name="connsiteX8" fmla="*/ 8136082 w 10848109"/>
                  <a:gd name="connsiteY8" fmla="*/ 314619 h 4696691"/>
                  <a:gd name="connsiteX9" fmla="*/ 8300594 w 10848109"/>
                  <a:gd name="connsiteY9" fmla="*/ 1102947 h 4696691"/>
                  <a:gd name="connsiteX10" fmla="*/ 10121423 w 10848109"/>
                  <a:gd name="connsiteY10" fmla="*/ 1174173 h 4696691"/>
                  <a:gd name="connsiteX11" fmla="*/ 9353480 w 10848109"/>
                  <a:gd name="connsiteY11" fmla="*/ 1892498 h 4696691"/>
                  <a:gd name="connsiteX12" fmla="*/ 10848109 w 10848109"/>
                  <a:gd name="connsiteY12" fmla="*/ 2348346 h 4696691"/>
                  <a:gd name="connsiteX13" fmla="*/ 9353480 w 10848109"/>
                  <a:gd name="connsiteY13" fmla="*/ 2804193 h 4696691"/>
                  <a:gd name="connsiteX14" fmla="*/ 10121423 w 10848109"/>
                  <a:gd name="connsiteY14" fmla="*/ 3522518 h 4696691"/>
                  <a:gd name="connsiteX15" fmla="*/ 8300594 w 10848109"/>
                  <a:gd name="connsiteY15" fmla="*/ 3593744 h 4696691"/>
                  <a:gd name="connsiteX16" fmla="*/ 8136082 w 10848109"/>
                  <a:gd name="connsiteY16" fmla="*/ 4382072 h 4696691"/>
                  <a:gd name="connsiteX17" fmla="*/ 6476941 w 10848109"/>
                  <a:gd name="connsiteY17" fmla="*/ 4049591 h 4696691"/>
                  <a:gd name="connsiteX18" fmla="*/ 5424055 w 10848109"/>
                  <a:gd name="connsiteY18" fmla="*/ 4696691 h 4696691"/>
                  <a:gd name="connsiteX19" fmla="*/ 4371168 w 10848109"/>
                  <a:gd name="connsiteY19" fmla="*/ 4049591 h 4696691"/>
                  <a:gd name="connsiteX20" fmla="*/ 2712027 w 10848109"/>
                  <a:gd name="connsiteY20" fmla="*/ 4382072 h 4696691"/>
                  <a:gd name="connsiteX21" fmla="*/ 2547515 w 10848109"/>
                  <a:gd name="connsiteY21" fmla="*/ 3593744 h 4696691"/>
                  <a:gd name="connsiteX22" fmla="*/ 726686 w 10848109"/>
                  <a:gd name="connsiteY22" fmla="*/ 3522518 h 4696691"/>
                  <a:gd name="connsiteX23" fmla="*/ 1494629 w 10848109"/>
                  <a:gd name="connsiteY23" fmla="*/ 2804193 h 4696691"/>
                  <a:gd name="connsiteX24" fmla="*/ 0 w 10848109"/>
                  <a:gd name="connsiteY24"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8136082 w 10848109"/>
                  <a:gd name="connsiteY7" fmla="*/ 314619 h 4696691"/>
                  <a:gd name="connsiteX8" fmla="*/ 8300594 w 10848109"/>
                  <a:gd name="connsiteY8" fmla="*/ 1102947 h 4696691"/>
                  <a:gd name="connsiteX9" fmla="*/ 10121423 w 10848109"/>
                  <a:gd name="connsiteY9" fmla="*/ 1174173 h 4696691"/>
                  <a:gd name="connsiteX10" fmla="*/ 9353480 w 10848109"/>
                  <a:gd name="connsiteY10" fmla="*/ 1892498 h 4696691"/>
                  <a:gd name="connsiteX11" fmla="*/ 10848109 w 10848109"/>
                  <a:gd name="connsiteY11" fmla="*/ 2348346 h 4696691"/>
                  <a:gd name="connsiteX12" fmla="*/ 9353480 w 10848109"/>
                  <a:gd name="connsiteY12" fmla="*/ 2804193 h 4696691"/>
                  <a:gd name="connsiteX13" fmla="*/ 10121423 w 10848109"/>
                  <a:gd name="connsiteY13" fmla="*/ 3522518 h 4696691"/>
                  <a:gd name="connsiteX14" fmla="*/ 8300594 w 10848109"/>
                  <a:gd name="connsiteY14" fmla="*/ 3593744 h 4696691"/>
                  <a:gd name="connsiteX15" fmla="*/ 8136082 w 10848109"/>
                  <a:gd name="connsiteY15" fmla="*/ 4382072 h 4696691"/>
                  <a:gd name="connsiteX16" fmla="*/ 6476941 w 10848109"/>
                  <a:gd name="connsiteY16" fmla="*/ 4049591 h 4696691"/>
                  <a:gd name="connsiteX17" fmla="*/ 5424055 w 10848109"/>
                  <a:gd name="connsiteY17" fmla="*/ 4696691 h 4696691"/>
                  <a:gd name="connsiteX18" fmla="*/ 4371168 w 10848109"/>
                  <a:gd name="connsiteY18" fmla="*/ 4049591 h 4696691"/>
                  <a:gd name="connsiteX19" fmla="*/ 2712027 w 10848109"/>
                  <a:gd name="connsiteY19" fmla="*/ 4382072 h 4696691"/>
                  <a:gd name="connsiteX20" fmla="*/ 2547515 w 10848109"/>
                  <a:gd name="connsiteY20" fmla="*/ 3593744 h 4696691"/>
                  <a:gd name="connsiteX21" fmla="*/ 726686 w 10848109"/>
                  <a:gd name="connsiteY21" fmla="*/ 3522518 h 4696691"/>
                  <a:gd name="connsiteX22" fmla="*/ 1494629 w 10848109"/>
                  <a:gd name="connsiteY22" fmla="*/ 2804193 h 4696691"/>
                  <a:gd name="connsiteX23" fmla="*/ 0 w 10848109"/>
                  <a:gd name="connsiteY23"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8300594 w 10848109"/>
                  <a:gd name="connsiteY7" fmla="*/ 1102947 h 4696691"/>
                  <a:gd name="connsiteX8" fmla="*/ 10121423 w 10848109"/>
                  <a:gd name="connsiteY8" fmla="*/ 1174173 h 4696691"/>
                  <a:gd name="connsiteX9" fmla="*/ 9353480 w 10848109"/>
                  <a:gd name="connsiteY9" fmla="*/ 1892498 h 4696691"/>
                  <a:gd name="connsiteX10" fmla="*/ 10848109 w 10848109"/>
                  <a:gd name="connsiteY10" fmla="*/ 2348346 h 4696691"/>
                  <a:gd name="connsiteX11" fmla="*/ 9353480 w 10848109"/>
                  <a:gd name="connsiteY11" fmla="*/ 2804193 h 4696691"/>
                  <a:gd name="connsiteX12" fmla="*/ 10121423 w 10848109"/>
                  <a:gd name="connsiteY12" fmla="*/ 3522518 h 4696691"/>
                  <a:gd name="connsiteX13" fmla="*/ 8300594 w 10848109"/>
                  <a:gd name="connsiteY13" fmla="*/ 3593744 h 4696691"/>
                  <a:gd name="connsiteX14" fmla="*/ 8136082 w 10848109"/>
                  <a:gd name="connsiteY14" fmla="*/ 4382072 h 4696691"/>
                  <a:gd name="connsiteX15" fmla="*/ 6476941 w 10848109"/>
                  <a:gd name="connsiteY15" fmla="*/ 4049591 h 4696691"/>
                  <a:gd name="connsiteX16" fmla="*/ 5424055 w 10848109"/>
                  <a:gd name="connsiteY16" fmla="*/ 4696691 h 4696691"/>
                  <a:gd name="connsiteX17" fmla="*/ 4371168 w 10848109"/>
                  <a:gd name="connsiteY17" fmla="*/ 4049591 h 4696691"/>
                  <a:gd name="connsiteX18" fmla="*/ 2712027 w 10848109"/>
                  <a:gd name="connsiteY18" fmla="*/ 4382072 h 4696691"/>
                  <a:gd name="connsiteX19" fmla="*/ 2547515 w 10848109"/>
                  <a:gd name="connsiteY19" fmla="*/ 3593744 h 4696691"/>
                  <a:gd name="connsiteX20" fmla="*/ 726686 w 10848109"/>
                  <a:gd name="connsiteY20" fmla="*/ 3522518 h 4696691"/>
                  <a:gd name="connsiteX21" fmla="*/ 1494629 w 10848109"/>
                  <a:gd name="connsiteY21" fmla="*/ 2804193 h 4696691"/>
                  <a:gd name="connsiteX22" fmla="*/ 0 w 10848109"/>
                  <a:gd name="connsiteY22"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10121423 w 10848109"/>
                  <a:gd name="connsiteY7" fmla="*/ 1174173 h 4696691"/>
                  <a:gd name="connsiteX8" fmla="*/ 9353480 w 10848109"/>
                  <a:gd name="connsiteY8" fmla="*/ 1892498 h 4696691"/>
                  <a:gd name="connsiteX9" fmla="*/ 10848109 w 10848109"/>
                  <a:gd name="connsiteY9" fmla="*/ 2348346 h 4696691"/>
                  <a:gd name="connsiteX10" fmla="*/ 9353480 w 10848109"/>
                  <a:gd name="connsiteY10" fmla="*/ 2804193 h 4696691"/>
                  <a:gd name="connsiteX11" fmla="*/ 10121423 w 10848109"/>
                  <a:gd name="connsiteY11" fmla="*/ 3522518 h 4696691"/>
                  <a:gd name="connsiteX12" fmla="*/ 8300594 w 10848109"/>
                  <a:gd name="connsiteY12" fmla="*/ 3593744 h 4696691"/>
                  <a:gd name="connsiteX13" fmla="*/ 8136082 w 10848109"/>
                  <a:gd name="connsiteY13" fmla="*/ 4382072 h 4696691"/>
                  <a:gd name="connsiteX14" fmla="*/ 6476941 w 10848109"/>
                  <a:gd name="connsiteY14" fmla="*/ 4049591 h 4696691"/>
                  <a:gd name="connsiteX15" fmla="*/ 5424055 w 10848109"/>
                  <a:gd name="connsiteY15" fmla="*/ 4696691 h 4696691"/>
                  <a:gd name="connsiteX16" fmla="*/ 4371168 w 10848109"/>
                  <a:gd name="connsiteY16" fmla="*/ 4049591 h 4696691"/>
                  <a:gd name="connsiteX17" fmla="*/ 2712027 w 10848109"/>
                  <a:gd name="connsiteY17" fmla="*/ 4382072 h 4696691"/>
                  <a:gd name="connsiteX18" fmla="*/ 2547515 w 10848109"/>
                  <a:gd name="connsiteY18" fmla="*/ 3593744 h 4696691"/>
                  <a:gd name="connsiteX19" fmla="*/ 726686 w 10848109"/>
                  <a:gd name="connsiteY19" fmla="*/ 3522518 h 4696691"/>
                  <a:gd name="connsiteX20" fmla="*/ 1494629 w 10848109"/>
                  <a:gd name="connsiteY20" fmla="*/ 2804193 h 4696691"/>
                  <a:gd name="connsiteX21" fmla="*/ 0 w 10848109"/>
                  <a:gd name="connsiteY21"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9353480 w 10848109"/>
                  <a:gd name="connsiteY7" fmla="*/ 1892498 h 4696691"/>
                  <a:gd name="connsiteX8" fmla="*/ 10848109 w 10848109"/>
                  <a:gd name="connsiteY8" fmla="*/ 2348346 h 4696691"/>
                  <a:gd name="connsiteX9" fmla="*/ 9353480 w 10848109"/>
                  <a:gd name="connsiteY9" fmla="*/ 2804193 h 4696691"/>
                  <a:gd name="connsiteX10" fmla="*/ 10121423 w 10848109"/>
                  <a:gd name="connsiteY10" fmla="*/ 3522518 h 4696691"/>
                  <a:gd name="connsiteX11" fmla="*/ 8300594 w 10848109"/>
                  <a:gd name="connsiteY11" fmla="*/ 3593744 h 4696691"/>
                  <a:gd name="connsiteX12" fmla="*/ 8136082 w 10848109"/>
                  <a:gd name="connsiteY12" fmla="*/ 4382072 h 4696691"/>
                  <a:gd name="connsiteX13" fmla="*/ 6476941 w 10848109"/>
                  <a:gd name="connsiteY13" fmla="*/ 4049591 h 4696691"/>
                  <a:gd name="connsiteX14" fmla="*/ 5424055 w 10848109"/>
                  <a:gd name="connsiteY14" fmla="*/ 4696691 h 4696691"/>
                  <a:gd name="connsiteX15" fmla="*/ 4371168 w 10848109"/>
                  <a:gd name="connsiteY15" fmla="*/ 4049591 h 4696691"/>
                  <a:gd name="connsiteX16" fmla="*/ 2712027 w 10848109"/>
                  <a:gd name="connsiteY16" fmla="*/ 4382072 h 4696691"/>
                  <a:gd name="connsiteX17" fmla="*/ 2547515 w 10848109"/>
                  <a:gd name="connsiteY17" fmla="*/ 3593744 h 4696691"/>
                  <a:gd name="connsiteX18" fmla="*/ 726686 w 10848109"/>
                  <a:gd name="connsiteY18" fmla="*/ 3522518 h 4696691"/>
                  <a:gd name="connsiteX19" fmla="*/ 1494629 w 10848109"/>
                  <a:gd name="connsiteY19" fmla="*/ 2804193 h 4696691"/>
                  <a:gd name="connsiteX20" fmla="*/ 0 w 10848109"/>
                  <a:gd name="connsiteY20"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10848109 w 10848109"/>
                  <a:gd name="connsiteY7" fmla="*/ 2348346 h 4696691"/>
                  <a:gd name="connsiteX8" fmla="*/ 9353480 w 10848109"/>
                  <a:gd name="connsiteY8" fmla="*/ 2804193 h 4696691"/>
                  <a:gd name="connsiteX9" fmla="*/ 10121423 w 10848109"/>
                  <a:gd name="connsiteY9" fmla="*/ 3522518 h 4696691"/>
                  <a:gd name="connsiteX10" fmla="*/ 8300594 w 10848109"/>
                  <a:gd name="connsiteY10" fmla="*/ 3593744 h 4696691"/>
                  <a:gd name="connsiteX11" fmla="*/ 8136082 w 10848109"/>
                  <a:gd name="connsiteY11" fmla="*/ 4382072 h 4696691"/>
                  <a:gd name="connsiteX12" fmla="*/ 6476941 w 10848109"/>
                  <a:gd name="connsiteY12" fmla="*/ 4049591 h 4696691"/>
                  <a:gd name="connsiteX13" fmla="*/ 5424055 w 10848109"/>
                  <a:gd name="connsiteY13" fmla="*/ 4696691 h 4696691"/>
                  <a:gd name="connsiteX14" fmla="*/ 4371168 w 10848109"/>
                  <a:gd name="connsiteY14" fmla="*/ 4049591 h 4696691"/>
                  <a:gd name="connsiteX15" fmla="*/ 2712027 w 10848109"/>
                  <a:gd name="connsiteY15" fmla="*/ 4382072 h 4696691"/>
                  <a:gd name="connsiteX16" fmla="*/ 2547515 w 10848109"/>
                  <a:gd name="connsiteY16" fmla="*/ 3593744 h 4696691"/>
                  <a:gd name="connsiteX17" fmla="*/ 726686 w 10848109"/>
                  <a:gd name="connsiteY17" fmla="*/ 3522518 h 4696691"/>
                  <a:gd name="connsiteX18" fmla="*/ 1494629 w 10848109"/>
                  <a:gd name="connsiteY18" fmla="*/ 2804193 h 4696691"/>
                  <a:gd name="connsiteX19" fmla="*/ 0 w 10848109"/>
                  <a:gd name="connsiteY19" fmla="*/ 2348346 h 4696691"/>
                  <a:gd name="connsiteX0" fmla="*/ 0 w 10848109"/>
                  <a:gd name="connsiteY0" fmla="*/ 2033727 h 4382072"/>
                  <a:gd name="connsiteX1" fmla="*/ 1494629 w 10848109"/>
                  <a:gd name="connsiteY1" fmla="*/ 1577879 h 4382072"/>
                  <a:gd name="connsiteX2" fmla="*/ 726686 w 10848109"/>
                  <a:gd name="connsiteY2" fmla="*/ 859554 h 4382072"/>
                  <a:gd name="connsiteX3" fmla="*/ 2547515 w 10848109"/>
                  <a:gd name="connsiteY3" fmla="*/ 788328 h 4382072"/>
                  <a:gd name="connsiteX4" fmla="*/ 2712027 w 10848109"/>
                  <a:gd name="connsiteY4" fmla="*/ 0 h 4382072"/>
                  <a:gd name="connsiteX5" fmla="*/ 4371168 w 10848109"/>
                  <a:gd name="connsiteY5" fmla="*/ 332481 h 4382072"/>
                  <a:gd name="connsiteX6" fmla="*/ 10848109 w 10848109"/>
                  <a:gd name="connsiteY6" fmla="*/ 2033727 h 4382072"/>
                  <a:gd name="connsiteX7" fmla="*/ 9353480 w 10848109"/>
                  <a:gd name="connsiteY7" fmla="*/ 2489574 h 4382072"/>
                  <a:gd name="connsiteX8" fmla="*/ 10121423 w 10848109"/>
                  <a:gd name="connsiteY8" fmla="*/ 3207899 h 4382072"/>
                  <a:gd name="connsiteX9" fmla="*/ 8300594 w 10848109"/>
                  <a:gd name="connsiteY9" fmla="*/ 3279125 h 4382072"/>
                  <a:gd name="connsiteX10" fmla="*/ 8136082 w 10848109"/>
                  <a:gd name="connsiteY10" fmla="*/ 4067453 h 4382072"/>
                  <a:gd name="connsiteX11" fmla="*/ 6476941 w 10848109"/>
                  <a:gd name="connsiteY11" fmla="*/ 3734972 h 4382072"/>
                  <a:gd name="connsiteX12" fmla="*/ 5424055 w 10848109"/>
                  <a:gd name="connsiteY12" fmla="*/ 4382072 h 4382072"/>
                  <a:gd name="connsiteX13" fmla="*/ 4371168 w 10848109"/>
                  <a:gd name="connsiteY13" fmla="*/ 3734972 h 4382072"/>
                  <a:gd name="connsiteX14" fmla="*/ 2712027 w 10848109"/>
                  <a:gd name="connsiteY14" fmla="*/ 4067453 h 4382072"/>
                  <a:gd name="connsiteX15" fmla="*/ 2547515 w 10848109"/>
                  <a:gd name="connsiteY15" fmla="*/ 3279125 h 4382072"/>
                  <a:gd name="connsiteX16" fmla="*/ 726686 w 10848109"/>
                  <a:gd name="connsiteY16" fmla="*/ 3207899 h 4382072"/>
                  <a:gd name="connsiteX17" fmla="*/ 1494629 w 10848109"/>
                  <a:gd name="connsiteY17" fmla="*/ 2489574 h 4382072"/>
                  <a:gd name="connsiteX18" fmla="*/ 0 w 10848109"/>
                  <a:gd name="connsiteY18" fmla="*/ 2033727 h 4382072"/>
                  <a:gd name="connsiteX0" fmla="*/ 0 w 10848109"/>
                  <a:gd name="connsiteY0" fmla="*/ 2033727 h 4382072"/>
                  <a:gd name="connsiteX1" fmla="*/ 1494629 w 10848109"/>
                  <a:gd name="connsiteY1" fmla="*/ 1577879 h 4382072"/>
                  <a:gd name="connsiteX2" fmla="*/ 726686 w 10848109"/>
                  <a:gd name="connsiteY2" fmla="*/ 859554 h 4382072"/>
                  <a:gd name="connsiteX3" fmla="*/ 2547515 w 10848109"/>
                  <a:gd name="connsiteY3" fmla="*/ 788328 h 4382072"/>
                  <a:gd name="connsiteX4" fmla="*/ 2712027 w 10848109"/>
                  <a:gd name="connsiteY4" fmla="*/ 0 h 4382072"/>
                  <a:gd name="connsiteX5" fmla="*/ 10848109 w 10848109"/>
                  <a:gd name="connsiteY5" fmla="*/ 2033727 h 4382072"/>
                  <a:gd name="connsiteX6" fmla="*/ 9353480 w 10848109"/>
                  <a:gd name="connsiteY6" fmla="*/ 2489574 h 4382072"/>
                  <a:gd name="connsiteX7" fmla="*/ 10121423 w 10848109"/>
                  <a:gd name="connsiteY7" fmla="*/ 3207899 h 4382072"/>
                  <a:gd name="connsiteX8" fmla="*/ 8300594 w 10848109"/>
                  <a:gd name="connsiteY8" fmla="*/ 3279125 h 4382072"/>
                  <a:gd name="connsiteX9" fmla="*/ 8136082 w 10848109"/>
                  <a:gd name="connsiteY9" fmla="*/ 4067453 h 4382072"/>
                  <a:gd name="connsiteX10" fmla="*/ 6476941 w 10848109"/>
                  <a:gd name="connsiteY10" fmla="*/ 3734972 h 4382072"/>
                  <a:gd name="connsiteX11" fmla="*/ 5424055 w 10848109"/>
                  <a:gd name="connsiteY11" fmla="*/ 4382072 h 4382072"/>
                  <a:gd name="connsiteX12" fmla="*/ 4371168 w 10848109"/>
                  <a:gd name="connsiteY12" fmla="*/ 3734972 h 4382072"/>
                  <a:gd name="connsiteX13" fmla="*/ 2712027 w 10848109"/>
                  <a:gd name="connsiteY13" fmla="*/ 4067453 h 4382072"/>
                  <a:gd name="connsiteX14" fmla="*/ 2547515 w 10848109"/>
                  <a:gd name="connsiteY14" fmla="*/ 3279125 h 4382072"/>
                  <a:gd name="connsiteX15" fmla="*/ 726686 w 10848109"/>
                  <a:gd name="connsiteY15" fmla="*/ 3207899 h 4382072"/>
                  <a:gd name="connsiteX16" fmla="*/ 1494629 w 10848109"/>
                  <a:gd name="connsiteY16" fmla="*/ 2489574 h 4382072"/>
                  <a:gd name="connsiteX17" fmla="*/ 0 w 10848109"/>
                  <a:gd name="connsiteY17" fmla="*/ 2033727 h 4382072"/>
                  <a:gd name="connsiteX0" fmla="*/ 0 w 10848109"/>
                  <a:gd name="connsiteY0" fmla="*/ 1245399 h 3593744"/>
                  <a:gd name="connsiteX1" fmla="*/ 1494629 w 10848109"/>
                  <a:gd name="connsiteY1" fmla="*/ 789551 h 3593744"/>
                  <a:gd name="connsiteX2" fmla="*/ 726686 w 10848109"/>
                  <a:gd name="connsiteY2" fmla="*/ 71226 h 3593744"/>
                  <a:gd name="connsiteX3" fmla="*/ 2547515 w 10848109"/>
                  <a:gd name="connsiteY3" fmla="*/ 0 h 3593744"/>
                  <a:gd name="connsiteX4" fmla="*/ 10848109 w 10848109"/>
                  <a:gd name="connsiteY4" fmla="*/ 1245399 h 3593744"/>
                  <a:gd name="connsiteX5" fmla="*/ 9353480 w 10848109"/>
                  <a:gd name="connsiteY5" fmla="*/ 1701246 h 3593744"/>
                  <a:gd name="connsiteX6" fmla="*/ 10121423 w 10848109"/>
                  <a:gd name="connsiteY6" fmla="*/ 2419571 h 3593744"/>
                  <a:gd name="connsiteX7" fmla="*/ 8300594 w 10848109"/>
                  <a:gd name="connsiteY7" fmla="*/ 2490797 h 3593744"/>
                  <a:gd name="connsiteX8" fmla="*/ 8136082 w 10848109"/>
                  <a:gd name="connsiteY8" fmla="*/ 3279125 h 3593744"/>
                  <a:gd name="connsiteX9" fmla="*/ 6476941 w 10848109"/>
                  <a:gd name="connsiteY9" fmla="*/ 2946644 h 3593744"/>
                  <a:gd name="connsiteX10" fmla="*/ 5424055 w 10848109"/>
                  <a:gd name="connsiteY10" fmla="*/ 3593744 h 3593744"/>
                  <a:gd name="connsiteX11" fmla="*/ 4371168 w 10848109"/>
                  <a:gd name="connsiteY11" fmla="*/ 2946644 h 3593744"/>
                  <a:gd name="connsiteX12" fmla="*/ 2712027 w 10848109"/>
                  <a:gd name="connsiteY12" fmla="*/ 3279125 h 3593744"/>
                  <a:gd name="connsiteX13" fmla="*/ 2547515 w 10848109"/>
                  <a:gd name="connsiteY13" fmla="*/ 2490797 h 3593744"/>
                  <a:gd name="connsiteX14" fmla="*/ 726686 w 10848109"/>
                  <a:gd name="connsiteY14" fmla="*/ 2419571 h 3593744"/>
                  <a:gd name="connsiteX15" fmla="*/ 1494629 w 10848109"/>
                  <a:gd name="connsiteY15" fmla="*/ 1701246 h 3593744"/>
                  <a:gd name="connsiteX16" fmla="*/ 0 w 10848109"/>
                  <a:gd name="connsiteY16" fmla="*/ 1245399 h 3593744"/>
                  <a:gd name="connsiteX0" fmla="*/ 0 w 10848109"/>
                  <a:gd name="connsiteY0" fmla="*/ 1174173 h 3522518"/>
                  <a:gd name="connsiteX1" fmla="*/ 1494629 w 10848109"/>
                  <a:gd name="connsiteY1" fmla="*/ 718325 h 3522518"/>
                  <a:gd name="connsiteX2" fmla="*/ 726686 w 10848109"/>
                  <a:gd name="connsiteY2" fmla="*/ 0 h 3522518"/>
                  <a:gd name="connsiteX3" fmla="*/ 10848109 w 10848109"/>
                  <a:gd name="connsiteY3" fmla="*/ 1174173 h 3522518"/>
                  <a:gd name="connsiteX4" fmla="*/ 9353480 w 10848109"/>
                  <a:gd name="connsiteY4" fmla="*/ 1630020 h 3522518"/>
                  <a:gd name="connsiteX5" fmla="*/ 10121423 w 10848109"/>
                  <a:gd name="connsiteY5" fmla="*/ 2348345 h 3522518"/>
                  <a:gd name="connsiteX6" fmla="*/ 8300594 w 10848109"/>
                  <a:gd name="connsiteY6" fmla="*/ 2419571 h 3522518"/>
                  <a:gd name="connsiteX7" fmla="*/ 8136082 w 10848109"/>
                  <a:gd name="connsiteY7" fmla="*/ 3207899 h 3522518"/>
                  <a:gd name="connsiteX8" fmla="*/ 6476941 w 10848109"/>
                  <a:gd name="connsiteY8" fmla="*/ 2875418 h 3522518"/>
                  <a:gd name="connsiteX9" fmla="*/ 5424055 w 10848109"/>
                  <a:gd name="connsiteY9" fmla="*/ 3522518 h 3522518"/>
                  <a:gd name="connsiteX10" fmla="*/ 4371168 w 10848109"/>
                  <a:gd name="connsiteY10" fmla="*/ 2875418 h 3522518"/>
                  <a:gd name="connsiteX11" fmla="*/ 2712027 w 10848109"/>
                  <a:gd name="connsiteY11" fmla="*/ 3207899 h 3522518"/>
                  <a:gd name="connsiteX12" fmla="*/ 2547515 w 10848109"/>
                  <a:gd name="connsiteY12" fmla="*/ 2419571 h 3522518"/>
                  <a:gd name="connsiteX13" fmla="*/ 726686 w 10848109"/>
                  <a:gd name="connsiteY13" fmla="*/ 2348345 h 3522518"/>
                  <a:gd name="connsiteX14" fmla="*/ 1494629 w 10848109"/>
                  <a:gd name="connsiteY14" fmla="*/ 1630020 h 3522518"/>
                  <a:gd name="connsiteX15" fmla="*/ 0 w 10848109"/>
                  <a:gd name="connsiteY15" fmla="*/ 1174173 h 3522518"/>
                  <a:gd name="connsiteX0" fmla="*/ 0 w 10848109"/>
                  <a:gd name="connsiteY0" fmla="*/ 455848 h 2804193"/>
                  <a:gd name="connsiteX1" fmla="*/ 1494629 w 10848109"/>
                  <a:gd name="connsiteY1" fmla="*/ 0 h 2804193"/>
                  <a:gd name="connsiteX2" fmla="*/ 10848109 w 10848109"/>
                  <a:gd name="connsiteY2" fmla="*/ 455848 h 2804193"/>
                  <a:gd name="connsiteX3" fmla="*/ 9353480 w 10848109"/>
                  <a:gd name="connsiteY3" fmla="*/ 911695 h 2804193"/>
                  <a:gd name="connsiteX4" fmla="*/ 10121423 w 10848109"/>
                  <a:gd name="connsiteY4" fmla="*/ 1630020 h 2804193"/>
                  <a:gd name="connsiteX5" fmla="*/ 8300594 w 10848109"/>
                  <a:gd name="connsiteY5" fmla="*/ 1701246 h 2804193"/>
                  <a:gd name="connsiteX6" fmla="*/ 8136082 w 10848109"/>
                  <a:gd name="connsiteY6" fmla="*/ 2489574 h 2804193"/>
                  <a:gd name="connsiteX7" fmla="*/ 6476941 w 10848109"/>
                  <a:gd name="connsiteY7" fmla="*/ 2157093 h 2804193"/>
                  <a:gd name="connsiteX8" fmla="*/ 5424055 w 10848109"/>
                  <a:gd name="connsiteY8" fmla="*/ 2804193 h 2804193"/>
                  <a:gd name="connsiteX9" fmla="*/ 4371168 w 10848109"/>
                  <a:gd name="connsiteY9" fmla="*/ 2157093 h 2804193"/>
                  <a:gd name="connsiteX10" fmla="*/ 2712027 w 10848109"/>
                  <a:gd name="connsiteY10" fmla="*/ 2489574 h 2804193"/>
                  <a:gd name="connsiteX11" fmla="*/ 2547515 w 10848109"/>
                  <a:gd name="connsiteY11" fmla="*/ 1701246 h 2804193"/>
                  <a:gd name="connsiteX12" fmla="*/ 726686 w 10848109"/>
                  <a:gd name="connsiteY12" fmla="*/ 1630020 h 2804193"/>
                  <a:gd name="connsiteX13" fmla="*/ 1494629 w 10848109"/>
                  <a:gd name="connsiteY13" fmla="*/ 911695 h 2804193"/>
                  <a:gd name="connsiteX14" fmla="*/ 0 w 10848109"/>
                  <a:gd name="connsiteY14" fmla="*/ 455848 h 2804193"/>
                  <a:gd name="connsiteX0" fmla="*/ 0 w 10848109"/>
                  <a:gd name="connsiteY0" fmla="*/ 455848 h 2804193"/>
                  <a:gd name="connsiteX1" fmla="*/ 3406556 w 10848109"/>
                  <a:gd name="connsiteY1" fmla="*/ 0 h 2804193"/>
                  <a:gd name="connsiteX2" fmla="*/ 10848109 w 10848109"/>
                  <a:gd name="connsiteY2" fmla="*/ 455848 h 2804193"/>
                  <a:gd name="connsiteX3" fmla="*/ 9353480 w 10848109"/>
                  <a:gd name="connsiteY3" fmla="*/ 911695 h 2804193"/>
                  <a:gd name="connsiteX4" fmla="*/ 10121423 w 10848109"/>
                  <a:gd name="connsiteY4" fmla="*/ 1630020 h 2804193"/>
                  <a:gd name="connsiteX5" fmla="*/ 8300594 w 10848109"/>
                  <a:gd name="connsiteY5" fmla="*/ 1701246 h 2804193"/>
                  <a:gd name="connsiteX6" fmla="*/ 8136082 w 10848109"/>
                  <a:gd name="connsiteY6" fmla="*/ 2489574 h 2804193"/>
                  <a:gd name="connsiteX7" fmla="*/ 6476941 w 10848109"/>
                  <a:gd name="connsiteY7" fmla="*/ 2157093 h 2804193"/>
                  <a:gd name="connsiteX8" fmla="*/ 5424055 w 10848109"/>
                  <a:gd name="connsiteY8" fmla="*/ 2804193 h 2804193"/>
                  <a:gd name="connsiteX9" fmla="*/ 4371168 w 10848109"/>
                  <a:gd name="connsiteY9" fmla="*/ 2157093 h 2804193"/>
                  <a:gd name="connsiteX10" fmla="*/ 2712027 w 10848109"/>
                  <a:gd name="connsiteY10" fmla="*/ 2489574 h 2804193"/>
                  <a:gd name="connsiteX11" fmla="*/ 2547515 w 10848109"/>
                  <a:gd name="connsiteY11" fmla="*/ 1701246 h 2804193"/>
                  <a:gd name="connsiteX12" fmla="*/ 726686 w 10848109"/>
                  <a:gd name="connsiteY12" fmla="*/ 1630020 h 2804193"/>
                  <a:gd name="connsiteX13" fmla="*/ 1494629 w 10848109"/>
                  <a:gd name="connsiteY13" fmla="*/ 911695 h 2804193"/>
                  <a:gd name="connsiteX14" fmla="*/ 0 w 10848109"/>
                  <a:gd name="connsiteY14" fmla="*/ 455848 h 2804193"/>
                  <a:gd name="connsiteX0" fmla="*/ 0 w 10848109"/>
                  <a:gd name="connsiteY0" fmla="*/ 455848 h 2804193"/>
                  <a:gd name="connsiteX1" fmla="*/ 3406556 w 10848109"/>
                  <a:gd name="connsiteY1" fmla="*/ 0 h 2804193"/>
                  <a:gd name="connsiteX2" fmla="*/ 6733309 w 10848109"/>
                  <a:gd name="connsiteY2" fmla="*/ 102557 h 2804193"/>
                  <a:gd name="connsiteX3" fmla="*/ 10848109 w 10848109"/>
                  <a:gd name="connsiteY3" fmla="*/ 455848 h 2804193"/>
                  <a:gd name="connsiteX4" fmla="*/ 9353480 w 10848109"/>
                  <a:gd name="connsiteY4" fmla="*/ 911695 h 2804193"/>
                  <a:gd name="connsiteX5" fmla="*/ 10121423 w 10848109"/>
                  <a:gd name="connsiteY5" fmla="*/ 1630020 h 2804193"/>
                  <a:gd name="connsiteX6" fmla="*/ 8300594 w 10848109"/>
                  <a:gd name="connsiteY6" fmla="*/ 1701246 h 2804193"/>
                  <a:gd name="connsiteX7" fmla="*/ 8136082 w 10848109"/>
                  <a:gd name="connsiteY7" fmla="*/ 2489574 h 2804193"/>
                  <a:gd name="connsiteX8" fmla="*/ 6476941 w 10848109"/>
                  <a:gd name="connsiteY8" fmla="*/ 2157093 h 2804193"/>
                  <a:gd name="connsiteX9" fmla="*/ 5424055 w 10848109"/>
                  <a:gd name="connsiteY9" fmla="*/ 2804193 h 2804193"/>
                  <a:gd name="connsiteX10" fmla="*/ 4371168 w 10848109"/>
                  <a:gd name="connsiteY10" fmla="*/ 2157093 h 2804193"/>
                  <a:gd name="connsiteX11" fmla="*/ 2712027 w 10848109"/>
                  <a:gd name="connsiteY11" fmla="*/ 2489574 h 2804193"/>
                  <a:gd name="connsiteX12" fmla="*/ 2547515 w 10848109"/>
                  <a:gd name="connsiteY12" fmla="*/ 1701246 h 2804193"/>
                  <a:gd name="connsiteX13" fmla="*/ 726686 w 10848109"/>
                  <a:gd name="connsiteY13" fmla="*/ 1630020 h 2804193"/>
                  <a:gd name="connsiteX14" fmla="*/ 1494629 w 10848109"/>
                  <a:gd name="connsiteY14" fmla="*/ 911695 h 2804193"/>
                  <a:gd name="connsiteX15" fmla="*/ 0 w 10848109"/>
                  <a:gd name="connsiteY15" fmla="*/ 455848 h 2804193"/>
                  <a:gd name="connsiteX0" fmla="*/ 0 w 10848109"/>
                  <a:gd name="connsiteY0" fmla="*/ 455848 h 2804193"/>
                  <a:gd name="connsiteX1" fmla="*/ 3406556 w 10848109"/>
                  <a:gd name="connsiteY1" fmla="*/ 0 h 2804193"/>
                  <a:gd name="connsiteX2" fmla="*/ 4862945 w 10848109"/>
                  <a:gd name="connsiteY2" fmla="*/ 19429 h 2804193"/>
                  <a:gd name="connsiteX3" fmla="*/ 6733309 w 10848109"/>
                  <a:gd name="connsiteY3" fmla="*/ 102557 h 2804193"/>
                  <a:gd name="connsiteX4" fmla="*/ 10848109 w 10848109"/>
                  <a:gd name="connsiteY4" fmla="*/ 455848 h 2804193"/>
                  <a:gd name="connsiteX5" fmla="*/ 9353480 w 10848109"/>
                  <a:gd name="connsiteY5" fmla="*/ 911695 h 2804193"/>
                  <a:gd name="connsiteX6" fmla="*/ 10121423 w 10848109"/>
                  <a:gd name="connsiteY6" fmla="*/ 1630020 h 2804193"/>
                  <a:gd name="connsiteX7" fmla="*/ 8300594 w 10848109"/>
                  <a:gd name="connsiteY7" fmla="*/ 1701246 h 2804193"/>
                  <a:gd name="connsiteX8" fmla="*/ 8136082 w 10848109"/>
                  <a:gd name="connsiteY8" fmla="*/ 2489574 h 2804193"/>
                  <a:gd name="connsiteX9" fmla="*/ 6476941 w 10848109"/>
                  <a:gd name="connsiteY9" fmla="*/ 2157093 h 2804193"/>
                  <a:gd name="connsiteX10" fmla="*/ 5424055 w 10848109"/>
                  <a:gd name="connsiteY10" fmla="*/ 2804193 h 2804193"/>
                  <a:gd name="connsiteX11" fmla="*/ 4371168 w 10848109"/>
                  <a:gd name="connsiteY11" fmla="*/ 2157093 h 2804193"/>
                  <a:gd name="connsiteX12" fmla="*/ 2712027 w 10848109"/>
                  <a:gd name="connsiteY12" fmla="*/ 2489574 h 2804193"/>
                  <a:gd name="connsiteX13" fmla="*/ 2547515 w 10848109"/>
                  <a:gd name="connsiteY13" fmla="*/ 1701246 h 2804193"/>
                  <a:gd name="connsiteX14" fmla="*/ 726686 w 10848109"/>
                  <a:gd name="connsiteY14" fmla="*/ 1630020 h 2804193"/>
                  <a:gd name="connsiteX15" fmla="*/ 1494629 w 10848109"/>
                  <a:gd name="connsiteY15" fmla="*/ 911695 h 2804193"/>
                  <a:gd name="connsiteX16" fmla="*/ 0 w 10848109"/>
                  <a:gd name="connsiteY16" fmla="*/ 455848 h 2804193"/>
                  <a:gd name="connsiteX0" fmla="*/ 0 w 10848109"/>
                  <a:gd name="connsiteY0" fmla="*/ 871484 h 3219829"/>
                  <a:gd name="connsiteX1" fmla="*/ 2824666 w 10848109"/>
                  <a:gd name="connsiteY1" fmla="*/ 0 h 3219829"/>
                  <a:gd name="connsiteX2" fmla="*/ 4862945 w 10848109"/>
                  <a:gd name="connsiteY2" fmla="*/ 435065 h 3219829"/>
                  <a:gd name="connsiteX3" fmla="*/ 6733309 w 10848109"/>
                  <a:gd name="connsiteY3" fmla="*/ 518193 h 3219829"/>
                  <a:gd name="connsiteX4" fmla="*/ 10848109 w 10848109"/>
                  <a:gd name="connsiteY4" fmla="*/ 871484 h 3219829"/>
                  <a:gd name="connsiteX5" fmla="*/ 9353480 w 10848109"/>
                  <a:gd name="connsiteY5" fmla="*/ 1327331 h 3219829"/>
                  <a:gd name="connsiteX6" fmla="*/ 10121423 w 10848109"/>
                  <a:gd name="connsiteY6" fmla="*/ 2045656 h 3219829"/>
                  <a:gd name="connsiteX7" fmla="*/ 8300594 w 10848109"/>
                  <a:gd name="connsiteY7" fmla="*/ 2116882 h 3219829"/>
                  <a:gd name="connsiteX8" fmla="*/ 8136082 w 10848109"/>
                  <a:gd name="connsiteY8" fmla="*/ 2905210 h 3219829"/>
                  <a:gd name="connsiteX9" fmla="*/ 6476941 w 10848109"/>
                  <a:gd name="connsiteY9" fmla="*/ 2572729 h 3219829"/>
                  <a:gd name="connsiteX10" fmla="*/ 5424055 w 10848109"/>
                  <a:gd name="connsiteY10" fmla="*/ 3219829 h 3219829"/>
                  <a:gd name="connsiteX11" fmla="*/ 4371168 w 10848109"/>
                  <a:gd name="connsiteY11" fmla="*/ 2572729 h 3219829"/>
                  <a:gd name="connsiteX12" fmla="*/ 2712027 w 10848109"/>
                  <a:gd name="connsiteY12" fmla="*/ 2905210 h 3219829"/>
                  <a:gd name="connsiteX13" fmla="*/ 2547515 w 10848109"/>
                  <a:gd name="connsiteY13" fmla="*/ 2116882 h 3219829"/>
                  <a:gd name="connsiteX14" fmla="*/ 726686 w 10848109"/>
                  <a:gd name="connsiteY14" fmla="*/ 2045656 h 3219829"/>
                  <a:gd name="connsiteX15" fmla="*/ 1494629 w 10848109"/>
                  <a:gd name="connsiteY15" fmla="*/ 1327331 h 3219829"/>
                  <a:gd name="connsiteX16" fmla="*/ 0 w 10848109"/>
                  <a:gd name="connsiteY16" fmla="*/ 871484 h 3219829"/>
                  <a:gd name="connsiteX0" fmla="*/ 0 w 10848109"/>
                  <a:gd name="connsiteY0" fmla="*/ 914490 h 3262835"/>
                  <a:gd name="connsiteX1" fmla="*/ 2824666 w 10848109"/>
                  <a:gd name="connsiteY1" fmla="*/ 43006 h 3262835"/>
                  <a:gd name="connsiteX2" fmla="*/ 4862945 w 10848109"/>
                  <a:gd name="connsiteY2" fmla="*/ 478071 h 3262835"/>
                  <a:gd name="connsiteX3" fmla="*/ 6733309 w 10848109"/>
                  <a:gd name="connsiteY3" fmla="*/ 561199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733309 w 10848109"/>
                  <a:gd name="connsiteY3" fmla="*/ 561199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450594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50445 h 3298790"/>
                  <a:gd name="connsiteX1" fmla="*/ 2450594 w 10848109"/>
                  <a:gd name="connsiteY1" fmla="*/ 78961 h 3298790"/>
                  <a:gd name="connsiteX2" fmla="*/ 4114800 w 10848109"/>
                  <a:gd name="connsiteY2" fmla="*/ 223081 h 3298790"/>
                  <a:gd name="connsiteX3" fmla="*/ 6858000 w 10848109"/>
                  <a:gd name="connsiteY3" fmla="*/ 181517 h 3298790"/>
                  <a:gd name="connsiteX4" fmla="*/ 8811491 w 10848109"/>
                  <a:gd name="connsiteY4" fmla="*/ 555590 h 3298790"/>
                  <a:gd name="connsiteX5" fmla="*/ 10848109 w 10848109"/>
                  <a:gd name="connsiteY5" fmla="*/ 950445 h 3298790"/>
                  <a:gd name="connsiteX6" fmla="*/ 9353480 w 10848109"/>
                  <a:gd name="connsiteY6" fmla="*/ 1406292 h 3298790"/>
                  <a:gd name="connsiteX7" fmla="*/ 10121423 w 10848109"/>
                  <a:gd name="connsiteY7" fmla="*/ 2124617 h 3298790"/>
                  <a:gd name="connsiteX8" fmla="*/ 8300594 w 10848109"/>
                  <a:gd name="connsiteY8" fmla="*/ 2195843 h 3298790"/>
                  <a:gd name="connsiteX9" fmla="*/ 8136082 w 10848109"/>
                  <a:gd name="connsiteY9" fmla="*/ 2984171 h 3298790"/>
                  <a:gd name="connsiteX10" fmla="*/ 6476941 w 10848109"/>
                  <a:gd name="connsiteY10" fmla="*/ 2651690 h 3298790"/>
                  <a:gd name="connsiteX11" fmla="*/ 5424055 w 10848109"/>
                  <a:gd name="connsiteY11" fmla="*/ 3298790 h 3298790"/>
                  <a:gd name="connsiteX12" fmla="*/ 4371168 w 10848109"/>
                  <a:gd name="connsiteY12" fmla="*/ 2651690 h 3298790"/>
                  <a:gd name="connsiteX13" fmla="*/ 2712027 w 10848109"/>
                  <a:gd name="connsiteY13" fmla="*/ 2984171 h 3298790"/>
                  <a:gd name="connsiteX14" fmla="*/ 2547515 w 10848109"/>
                  <a:gd name="connsiteY14" fmla="*/ 2195843 h 3298790"/>
                  <a:gd name="connsiteX15" fmla="*/ 726686 w 10848109"/>
                  <a:gd name="connsiteY15" fmla="*/ 2124617 h 3298790"/>
                  <a:gd name="connsiteX16" fmla="*/ 1494629 w 10848109"/>
                  <a:gd name="connsiteY16" fmla="*/ 1406292 h 3298790"/>
                  <a:gd name="connsiteX17" fmla="*/ 0 w 10848109"/>
                  <a:gd name="connsiteY17" fmla="*/ 950445 h 3298790"/>
                  <a:gd name="connsiteX0" fmla="*/ 0 w 10848109"/>
                  <a:gd name="connsiteY0" fmla="*/ 974254 h 3322599"/>
                  <a:gd name="connsiteX1" fmla="*/ 2450594 w 10848109"/>
                  <a:gd name="connsiteY1" fmla="*/ 102770 h 3322599"/>
                  <a:gd name="connsiteX2" fmla="*/ 4114800 w 10848109"/>
                  <a:gd name="connsiteY2" fmla="*/ 246890 h 3322599"/>
                  <a:gd name="connsiteX3" fmla="*/ 6858000 w 10848109"/>
                  <a:gd name="connsiteY3" fmla="*/ 205326 h 3322599"/>
                  <a:gd name="connsiteX4" fmla="*/ 8811491 w 10848109"/>
                  <a:gd name="connsiteY4" fmla="*/ 579399 h 3322599"/>
                  <a:gd name="connsiteX5" fmla="*/ 10848109 w 10848109"/>
                  <a:gd name="connsiteY5" fmla="*/ 974254 h 3322599"/>
                  <a:gd name="connsiteX6" fmla="*/ 9353480 w 10848109"/>
                  <a:gd name="connsiteY6" fmla="*/ 1430101 h 3322599"/>
                  <a:gd name="connsiteX7" fmla="*/ 10121423 w 10848109"/>
                  <a:gd name="connsiteY7" fmla="*/ 2148426 h 3322599"/>
                  <a:gd name="connsiteX8" fmla="*/ 8300594 w 10848109"/>
                  <a:gd name="connsiteY8" fmla="*/ 2219652 h 3322599"/>
                  <a:gd name="connsiteX9" fmla="*/ 8136082 w 10848109"/>
                  <a:gd name="connsiteY9" fmla="*/ 3007980 h 3322599"/>
                  <a:gd name="connsiteX10" fmla="*/ 6476941 w 10848109"/>
                  <a:gd name="connsiteY10" fmla="*/ 2675499 h 3322599"/>
                  <a:gd name="connsiteX11" fmla="*/ 5424055 w 10848109"/>
                  <a:gd name="connsiteY11" fmla="*/ 3322599 h 3322599"/>
                  <a:gd name="connsiteX12" fmla="*/ 4371168 w 10848109"/>
                  <a:gd name="connsiteY12" fmla="*/ 2675499 h 3322599"/>
                  <a:gd name="connsiteX13" fmla="*/ 2712027 w 10848109"/>
                  <a:gd name="connsiteY13" fmla="*/ 3007980 h 3322599"/>
                  <a:gd name="connsiteX14" fmla="*/ 2547515 w 10848109"/>
                  <a:gd name="connsiteY14" fmla="*/ 2219652 h 3322599"/>
                  <a:gd name="connsiteX15" fmla="*/ 726686 w 10848109"/>
                  <a:gd name="connsiteY15" fmla="*/ 2148426 h 3322599"/>
                  <a:gd name="connsiteX16" fmla="*/ 1494629 w 10848109"/>
                  <a:gd name="connsiteY16" fmla="*/ 1430101 h 3322599"/>
                  <a:gd name="connsiteX17" fmla="*/ 0 w 10848109"/>
                  <a:gd name="connsiteY17" fmla="*/ 974254 h 3322599"/>
                  <a:gd name="connsiteX0" fmla="*/ 0 w 10848109"/>
                  <a:gd name="connsiteY0" fmla="*/ 1004455 h 3352800"/>
                  <a:gd name="connsiteX1" fmla="*/ 2450594 w 10848109"/>
                  <a:gd name="connsiteY1" fmla="*/ 132971 h 3352800"/>
                  <a:gd name="connsiteX2" fmla="*/ 4114800 w 10848109"/>
                  <a:gd name="connsiteY2" fmla="*/ 277091 h 3352800"/>
                  <a:gd name="connsiteX3" fmla="*/ 6151419 w 10848109"/>
                  <a:gd name="connsiteY3" fmla="*/ 193963 h 3352800"/>
                  <a:gd name="connsiteX4" fmla="*/ 8811491 w 10848109"/>
                  <a:gd name="connsiteY4" fmla="*/ 609600 h 3352800"/>
                  <a:gd name="connsiteX5" fmla="*/ 10848109 w 10848109"/>
                  <a:gd name="connsiteY5" fmla="*/ 1004455 h 3352800"/>
                  <a:gd name="connsiteX6" fmla="*/ 9353480 w 10848109"/>
                  <a:gd name="connsiteY6" fmla="*/ 1460302 h 3352800"/>
                  <a:gd name="connsiteX7" fmla="*/ 10121423 w 10848109"/>
                  <a:gd name="connsiteY7" fmla="*/ 2178627 h 3352800"/>
                  <a:gd name="connsiteX8" fmla="*/ 8300594 w 10848109"/>
                  <a:gd name="connsiteY8" fmla="*/ 2249853 h 3352800"/>
                  <a:gd name="connsiteX9" fmla="*/ 8136082 w 10848109"/>
                  <a:gd name="connsiteY9" fmla="*/ 3038181 h 3352800"/>
                  <a:gd name="connsiteX10" fmla="*/ 6476941 w 10848109"/>
                  <a:gd name="connsiteY10" fmla="*/ 2705700 h 3352800"/>
                  <a:gd name="connsiteX11" fmla="*/ 5424055 w 10848109"/>
                  <a:gd name="connsiteY11" fmla="*/ 3352800 h 3352800"/>
                  <a:gd name="connsiteX12" fmla="*/ 4371168 w 10848109"/>
                  <a:gd name="connsiteY12" fmla="*/ 2705700 h 3352800"/>
                  <a:gd name="connsiteX13" fmla="*/ 2712027 w 10848109"/>
                  <a:gd name="connsiteY13" fmla="*/ 3038181 h 3352800"/>
                  <a:gd name="connsiteX14" fmla="*/ 2547515 w 10848109"/>
                  <a:gd name="connsiteY14" fmla="*/ 2249853 h 3352800"/>
                  <a:gd name="connsiteX15" fmla="*/ 726686 w 10848109"/>
                  <a:gd name="connsiteY15" fmla="*/ 2178627 h 3352800"/>
                  <a:gd name="connsiteX16" fmla="*/ 1494629 w 10848109"/>
                  <a:gd name="connsiteY16" fmla="*/ 1460302 h 3352800"/>
                  <a:gd name="connsiteX17" fmla="*/ 0 w 10848109"/>
                  <a:gd name="connsiteY17" fmla="*/ 1004455 h 3352800"/>
                  <a:gd name="connsiteX0" fmla="*/ 0 w 10848109"/>
                  <a:gd name="connsiteY0" fmla="*/ 1004455 h 3352800"/>
                  <a:gd name="connsiteX1" fmla="*/ 2450594 w 10848109"/>
                  <a:gd name="connsiteY1" fmla="*/ 132971 h 3352800"/>
                  <a:gd name="connsiteX2" fmla="*/ 4114800 w 10848109"/>
                  <a:gd name="connsiteY2" fmla="*/ 277091 h 3352800"/>
                  <a:gd name="connsiteX3" fmla="*/ 6151419 w 10848109"/>
                  <a:gd name="connsiteY3" fmla="*/ 193963 h 3352800"/>
                  <a:gd name="connsiteX4" fmla="*/ 7398327 w 10848109"/>
                  <a:gd name="connsiteY4" fmla="*/ 526473 h 3352800"/>
                  <a:gd name="connsiteX5" fmla="*/ 10848109 w 10848109"/>
                  <a:gd name="connsiteY5" fmla="*/ 1004455 h 3352800"/>
                  <a:gd name="connsiteX6" fmla="*/ 9353480 w 10848109"/>
                  <a:gd name="connsiteY6" fmla="*/ 1460302 h 3352800"/>
                  <a:gd name="connsiteX7" fmla="*/ 10121423 w 10848109"/>
                  <a:gd name="connsiteY7" fmla="*/ 2178627 h 3352800"/>
                  <a:gd name="connsiteX8" fmla="*/ 8300594 w 10848109"/>
                  <a:gd name="connsiteY8" fmla="*/ 2249853 h 3352800"/>
                  <a:gd name="connsiteX9" fmla="*/ 8136082 w 10848109"/>
                  <a:gd name="connsiteY9" fmla="*/ 3038181 h 3352800"/>
                  <a:gd name="connsiteX10" fmla="*/ 6476941 w 10848109"/>
                  <a:gd name="connsiteY10" fmla="*/ 2705700 h 3352800"/>
                  <a:gd name="connsiteX11" fmla="*/ 5424055 w 10848109"/>
                  <a:gd name="connsiteY11" fmla="*/ 3352800 h 3352800"/>
                  <a:gd name="connsiteX12" fmla="*/ 4371168 w 10848109"/>
                  <a:gd name="connsiteY12" fmla="*/ 2705700 h 3352800"/>
                  <a:gd name="connsiteX13" fmla="*/ 2712027 w 10848109"/>
                  <a:gd name="connsiteY13" fmla="*/ 3038181 h 3352800"/>
                  <a:gd name="connsiteX14" fmla="*/ 2547515 w 10848109"/>
                  <a:gd name="connsiteY14" fmla="*/ 2249853 h 3352800"/>
                  <a:gd name="connsiteX15" fmla="*/ 726686 w 10848109"/>
                  <a:gd name="connsiteY15" fmla="*/ 2178627 h 3352800"/>
                  <a:gd name="connsiteX16" fmla="*/ 1494629 w 10848109"/>
                  <a:gd name="connsiteY16" fmla="*/ 1460302 h 3352800"/>
                  <a:gd name="connsiteX17" fmla="*/ 0 w 10848109"/>
                  <a:gd name="connsiteY17" fmla="*/ 1004455 h 3352800"/>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398327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730836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730836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8188036 w 10848109"/>
                  <a:gd name="connsiteY4" fmla="*/ 615575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240435 h 3588780"/>
                  <a:gd name="connsiteX1" fmla="*/ 2450594 w 10848109"/>
                  <a:gd name="connsiteY1" fmla="*/ 368951 h 3588780"/>
                  <a:gd name="connsiteX2" fmla="*/ 4114800 w 10848109"/>
                  <a:gd name="connsiteY2" fmla="*/ 513071 h 3588780"/>
                  <a:gd name="connsiteX3" fmla="*/ 6234547 w 10848109"/>
                  <a:gd name="connsiteY3" fmla="*/ 138998 h 3588780"/>
                  <a:gd name="connsiteX4" fmla="*/ 8188036 w 10848109"/>
                  <a:gd name="connsiteY4" fmla="*/ 720890 h 3588780"/>
                  <a:gd name="connsiteX5" fmla="*/ 10848109 w 10848109"/>
                  <a:gd name="connsiteY5" fmla="*/ 1240435 h 3588780"/>
                  <a:gd name="connsiteX6" fmla="*/ 9353480 w 10848109"/>
                  <a:gd name="connsiteY6" fmla="*/ 1696282 h 3588780"/>
                  <a:gd name="connsiteX7" fmla="*/ 10121423 w 10848109"/>
                  <a:gd name="connsiteY7" fmla="*/ 2414607 h 3588780"/>
                  <a:gd name="connsiteX8" fmla="*/ 8300594 w 10848109"/>
                  <a:gd name="connsiteY8" fmla="*/ 2485833 h 3588780"/>
                  <a:gd name="connsiteX9" fmla="*/ 8136082 w 10848109"/>
                  <a:gd name="connsiteY9" fmla="*/ 3274161 h 3588780"/>
                  <a:gd name="connsiteX10" fmla="*/ 6476941 w 10848109"/>
                  <a:gd name="connsiteY10" fmla="*/ 2941680 h 3588780"/>
                  <a:gd name="connsiteX11" fmla="*/ 5424055 w 10848109"/>
                  <a:gd name="connsiteY11" fmla="*/ 3588780 h 3588780"/>
                  <a:gd name="connsiteX12" fmla="*/ 4371168 w 10848109"/>
                  <a:gd name="connsiteY12" fmla="*/ 2941680 h 3588780"/>
                  <a:gd name="connsiteX13" fmla="*/ 2712027 w 10848109"/>
                  <a:gd name="connsiteY13" fmla="*/ 3274161 h 3588780"/>
                  <a:gd name="connsiteX14" fmla="*/ 2547515 w 10848109"/>
                  <a:gd name="connsiteY14" fmla="*/ 2485833 h 3588780"/>
                  <a:gd name="connsiteX15" fmla="*/ 726686 w 10848109"/>
                  <a:gd name="connsiteY15" fmla="*/ 2414607 h 3588780"/>
                  <a:gd name="connsiteX16" fmla="*/ 1494629 w 10848109"/>
                  <a:gd name="connsiteY16" fmla="*/ 1696282 h 3588780"/>
                  <a:gd name="connsiteX17" fmla="*/ 0 w 10848109"/>
                  <a:gd name="connsiteY17" fmla="*/ 1240435 h 3588780"/>
                  <a:gd name="connsiteX0" fmla="*/ 0 w 10848109"/>
                  <a:gd name="connsiteY0" fmla="*/ 1158772 h 3507117"/>
                  <a:gd name="connsiteX1" fmla="*/ 2450594 w 10848109"/>
                  <a:gd name="connsiteY1" fmla="*/ 287288 h 3507117"/>
                  <a:gd name="connsiteX2" fmla="*/ 4114800 w 10848109"/>
                  <a:gd name="connsiteY2" fmla="*/ 431408 h 3507117"/>
                  <a:gd name="connsiteX3" fmla="*/ 6234547 w 10848109"/>
                  <a:gd name="connsiteY3" fmla="*/ 57335 h 3507117"/>
                  <a:gd name="connsiteX4" fmla="*/ 8188036 w 10848109"/>
                  <a:gd name="connsiteY4" fmla="*/ 639227 h 3507117"/>
                  <a:gd name="connsiteX5" fmla="*/ 10848109 w 10848109"/>
                  <a:gd name="connsiteY5" fmla="*/ 1158772 h 3507117"/>
                  <a:gd name="connsiteX6" fmla="*/ 9353480 w 10848109"/>
                  <a:gd name="connsiteY6" fmla="*/ 1614619 h 3507117"/>
                  <a:gd name="connsiteX7" fmla="*/ 10121423 w 10848109"/>
                  <a:gd name="connsiteY7" fmla="*/ 2332944 h 3507117"/>
                  <a:gd name="connsiteX8" fmla="*/ 8300594 w 10848109"/>
                  <a:gd name="connsiteY8" fmla="*/ 2404170 h 3507117"/>
                  <a:gd name="connsiteX9" fmla="*/ 8136082 w 10848109"/>
                  <a:gd name="connsiteY9" fmla="*/ 3192498 h 3507117"/>
                  <a:gd name="connsiteX10" fmla="*/ 6476941 w 10848109"/>
                  <a:gd name="connsiteY10" fmla="*/ 2860017 h 3507117"/>
                  <a:gd name="connsiteX11" fmla="*/ 5424055 w 10848109"/>
                  <a:gd name="connsiteY11" fmla="*/ 3507117 h 3507117"/>
                  <a:gd name="connsiteX12" fmla="*/ 4371168 w 10848109"/>
                  <a:gd name="connsiteY12" fmla="*/ 2860017 h 3507117"/>
                  <a:gd name="connsiteX13" fmla="*/ 2712027 w 10848109"/>
                  <a:gd name="connsiteY13" fmla="*/ 3192498 h 3507117"/>
                  <a:gd name="connsiteX14" fmla="*/ 2547515 w 10848109"/>
                  <a:gd name="connsiteY14" fmla="*/ 2404170 h 3507117"/>
                  <a:gd name="connsiteX15" fmla="*/ 726686 w 10848109"/>
                  <a:gd name="connsiteY15" fmla="*/ 2332944 h 3507117"/>
                  <a:gd name="connsiteX16" fmla="*/ 1494629 w 10848109"/>
                  <a:gd name="connsiteY16" fmla="*/ 1614619 h 3507117"/>
                  <a:gd name="connsiteX17" fmla="*/ 0 w 10848109"/>
                  <a:gd name="connsiteY17" fmla="*/ 1158772 h 3507117"/>
                  <a:gd name="connsiteX0" fmla="*/ 0 w 10848109"/>
                  <a:gd name="connsiteY0" fmla="*/ 1158772 h 3507117"/>
                  <a:gd name="connsiteX1" fmla="*/ 2450594 w 10848109"/>
                  <a:gd name="connsiteY1" fmla="*/ 287288 h 3507117"/>
                  <a:gd name="connsiteX2" fmla="*/ 4114800 w 10848109"/>
                  <a:gd name="connsiteY2" fmla="*/ 431408 h 3507117"/>
                  <a:gd name="connsiteX3" fmla="*/ 6234547 w 10848109"/>
                  <a:gd name="connsiteY3" fmla="*/ 57335 h 3507117"/>
                  <a:gd name="connsiteX4" fmla="*/ 7772399 w 10848109"/>
                  <a:gd name="connsiteY4" fmla="*/ 514536 h 3507117"/>
                  <a:gd name="connsiteX5" fmla="*/ 10848109 w 10848109"/>
                  <a:gd name="connsiteY5" fmla="*/ 1158772 h 3507117"/>
                  <a:gd name="connsiteX6" fmla="*/ 9353480 w 10848109"/>
                  <a:gd name="connsiteY6" fmla="*/ 1614619 h 3507117"/>
                  <a:gd name="connsiteX7" fmla="*/ 10121423 w 10848109"/>
                  <a:gd name="connsiteY7" fmla="*/ 2332944 h 3507117"/>
                  <a:gd name="connsiteX8" fmla="*/ 8300594 w 10848109"/>
                  <a:gd name="connsiteY8" fmla="*/ 2404170 h 3507117"/>
                  <a:gd name="connsiteX9" fmla="*/ 8136082 w 10848109"/>
                  <a:gd name="connsiteY9" fmla="*/ 3192498 h 3507117"/>
                  <a:gd name="connsiteX10" fmla="*/ 6476941 w 10848109"/>
                  <a:gd name="connsiteY10" fmla="*/ 2860017 h 3507117"/>
                  <a:gd name="connsiteX11" fmla="*/ 5424055 w 10848109"/>
                  <a:gd name="connsiteY11" fmla="*/ 3507117 h 3507117"/>
                  <a:gd name="connsiteX12" fmla="*/ 4371168 w 10848109"/>
                  <a:gd name="connsiteY12" fmla="*/ 2860017 h 3507117"/>
                  <a:gd name="connsiteX13" fmla="*/ 2712027 w 10848109"/>
                  <a:gd name="connsiteY13" fmla="*/ 3192498 h 3507117"/>
                  <a:gd name="connsiteX14" fmla="*/ 2547515 w 10848109"/>
                  <a:gd name="connsiteY14" fmla="*/ 2404170 h 3507117"/>
                  <a:gd name="connsiteX15" fmla="*/ 726686 w 10848109"/>
                  <a:gd name="connsiteY15" fmla="*/ 2332944 h 3507117"/>
                  <a:gd name="connsiteX16" fmla="*/ 1494629 w 10848109"/>
                  <a:gd name="connsiteY16" fmla="*/ 1614619 h 3507117"/>
                  <a:gd name="connsiteX17" fmla="*/ 0 w 108481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6476941 w 11305309"/>
                  <a:gd name="connsiteY10" fmla="*/ 2860017 h 3507117"/>
                  <a:gd name="connsiteX11" fmla="*/ 5424055 w 11305309"/>
                  <a:gd name="connsiteY11" fmla="*/ 3507117 h 3507117"/>
                  <a:gd name="connsiteX12" fmla="*/ 4371168 w 11305309"/>
                  <a:gd name="connsiteY12" fmla="*/ 2860017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6476941 w 11305309"/>
                  <a:gd name="connsiteY10" fmla="*/ 2860017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3503478 w 11305309"/>
                  <a:gd name="connsiteY14" fmla="*/ 10325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3503478 w 11305309"/>
                  <a:gd name="connsiteY14" fmla="*/ 1032570 h 3507117"/>
                  <a:gd name="connsiteX15" fmla="*/ 726686 w 11305309"/>
                  <a:gd name="connsiteY15" fmla="*/ 2332944 h 3507117"/>
                  <a:gd name="connsiteX16" fmla="*/ 2325902 w 11305309"/>
                  <a:gd name="connsiteY16" fmla="*/ 991164 h 3507117"/>
                  <a:gd name="connsiteX17" fmla="*/ 0 w 11305309"/>
                  <a:gd name="connsiteY17" fmla="*/ 1158772 h 35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05309" h="3507117">
                    <a:moveTo>
                      <a:pt x="0" y="1158772"/>
                    </a:moveTo>
                    <a:cubicBezTo>
                      <a:pt x="941555" y="868277"/>
                      <a:pt x="1301220" y="453092"/>
                      <a:pt x="2450594" y="287288"/>
                    </a:cubicBezTo>
                    <a:cubicBezTo>
                      <a:pt x="4127548" y="99801"/>
                      <a:pt x="3435374" y="286386"/>
                      <a:pt x="4114800" y="431408"/>
                    </a:cubicBezTo>
                    <a:cubicBezTo>
                      <a:pt x="4779818" y="320572"/>
                      <a:pt x="5444838" y="-164339"/>
                      <a:pt x="6234547" y="57335"/>
                    </a:cubicBezTo>
                    <a:cubicBezTo>
                      <a:pt x="6892638" y="64262"/>
                      <a:pt x="7065817" y="386381"/>
                      <a:pt x="7772399" y="514536"/>
                    </a:cubicBezTo>
                    <a:cubicBezTo>
                      <a:pt x="9268690" y="-22327"/>
                      <a:pt x="11214978" y="1058552"/>
                      <a:pt x="11305309" y="1200336"/>
                    </a:cubicBezTo>
                    <a:lnTo>
                      <a:pt x="8272826" y="949601"/>
                    </a:lnTo>
                    <a:lnTo>
                      <a:pt x="10121423" y="2332944"/>
                    </a:lnTo>
                    <a:lnTo>
                      <a:pt x="7386194" y="1032570"/>
                    </a:lnTo>
                    <a:lnTo>
                      <a:pt x="8136082" y="3192498"/>
                    </a:lnTo>
                    <a:lnTo>
                      <a:pt x="5895050" y="1239035"/>
                    </a:lnTo>
                    <a:lnTo>
                      <a:pt x="5424055" y="3507117"/>
                    </a:lnTo>
                    <a:lnTo>
                      <a:pt x="5119314" y="1239035"/>
                    </a:lnTo>
                    <a:lnTo>
                      <a:pt x="2712027" y="3192498"/>
                    </a:lnTo>
                    <a:lnTo>
                      <a:pt x="3503478" y="1032570"/>
                    </a:lnTo>
                    <a:lnTo>
                      <a:pt x="726686" y="2332944"/>
                    </a:lnTo>
                    <a:lnTo>
                      <a:pt x="2325902" y="991164"/>
                    </a:lnTo>
                    <a:lnTo>
                      <a:pt x="0" y="1158772"/>
                    </a:lnTo>
                    <a:close/>
                  </a:path>
                </a:pathLst>
              </a:custGeom>
              <a:gradFill>
                <a:gsLst>
                  <a:gs pos="58000">
                    <a:schemeClr val="bg1"/>
                  </a:gs>
                  <a:gs pos="0">
                    <a:srgbClr val="F1B059"/>
                  </a:gs>
                  <a:gs pos="100000">
                    <a:srgbClr val="F1B05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9" name="楕円 158">
                <a:extLst>
                  <a:ext uri="{FF2B5EF4-FFF2-40B4-BE49-F238E27FC236}">
                    <a16:creationId xmlns:a16="http://schemas.microsoft.com/office/drawing/2014/main" id="{C5602D11-871C-EF27-D49F-88CCEC6ACF52}"/>
                  </a:ext>
                </a:extLst>
              </p:cNvPr>
              <p:cNvSpPr>
                <a:spLocks/>
              </p:cNvSpPr>
              <p:nvPr/>
            </p:nvSpPr>
            <p:spPr>
              <a:xfrm>
                <a:off x="2248152" y="4121371"/>
                <a:ext cx="781121" cy="884546"/>
              </a:xfrm>
              <a:prstGeom prst="ellipse">
                <a:avLst/>
              </a:prstGeom>
              <a:gradFill flip="none" rotWithShape="1">
                <a:gsLst>
                  <a:gs pos="71500">
                    <a:srgbClr val="F8D8AE"/>
                  </a:gs>
                  <a:gs pos="43000">
                    <a:schemeClr val="bg1"/>
                  </a:gs>
                  <a:gs pos="0">
                    <a:schemeClr val="bg1">
                      <a:lumMod val="75000"/>
                    </a:schemeClr>
                  </a:gs>
                  <a:gs pos="100000">
                    <a:schemeClr val="bg1">
                      <a:lumMod val="85000"/>
                    </a:schemeClr>
                  </a:gs>
                </a:gsLst>
                <a:lin ang="2700000" scaled="1"/>
                <a:tileRect/>
              </a:gradFill>
              <a:ln w="6350" cmpd="sng">
                <a:gradFill flip="none" rotWithShape="1">
                  <a:gsLst>
                    <a:gs pos="0">
                      <a:schemeClr val="bg1"/>
                    </a:gs>
                    <a:gs pos="52000">
                      <a:schemeClr val="bg1">
                        <a:lumMod val="50000"/>
                      </a:schemeClr>
                    </a:gs>
                    <a:gs pos="85000">
                      <a:schemeClr val="bg1">
                        <a:lumMod val="65000"/>
                      </a:schemeClr>
                    </a:gs>
                    <a:gs pos="100000">
                      <a:schemeClr val="bg1"/>
                    </a:gs>
                  </a:gsLst>
                  <a:lin ang="2700000" scaled="1"/>
                  <a:tileRect/>
                </a:gradFill>
              </a:ln>
              <a:effectLst>
                <a:innerShdw blurRad="114300">
                  <a:schemeClr val="bg1">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60" name="正方形/長方形 159">
                <a:extLst>
                  <a:ext uri="{FF2B5EF4-FFF2-40B4-BE49-F238E27FC236}">
                    <a16:creationId xmlns:a16="http://schemas.microsoft.com/office/drawing/2014/main" id="{29DF40A2-7568-8C39-4B07-6F4BD7896575}"/>
                  </a:ext>
                </a:extLst>
              </p:cNvPr>
              <p:cNvSpPr/>
              <p:nvPr/>
            </p:nvSpPr>
            <p:spPr>
              <a:xfrm>
                <a:off x="2035250" y="4020574"/>
                <a:ext cx="1223827" cy="853823"/>
              </a:xfrm>
              <a:prstGeom prst="rect">
                <a:avLst/>
              </a:prstGeom>
              <a:noFill/>
              <a:ln>
                <a:noFill/>
              </a:ln>
              <a:effectLst>
                <a:outerShdw blurRad="50800" dist="38100" dir="8100000" algn="tr" rotWithShape="0">
                  <a:prstClr val="black">
                    <a:alpha val="40000"/>
                  </a:prstClr>
                </a:outerShdw>
              </a:effectLst>
            </p:spPr>
            <p:txBody>
              <a:bodyPr wrap="none" lIns="91440" tIns="45720" rIns="91440" bIns="45720">
                <a:spAutoFit/>
              </a:bodyPr>
              <a:lstStyle/>
              <a:p>
                <a:pPr algn="ctr"/>
                <a:r>
                  <a:rPr lang="en-US" altLang="ja-JP" sz="1600" dirty="0">
                    <a:ln w="0"/>
                    <a:gradFill>
                      <a:gsLst>
                        <a:gs pos="32000">
                          <a:schemeClr val="bg1"/>
                        </a:gs>
                        <a:gs pos="64000">
                          <a:schemeClr val="bg1">
                            <a:lumMod val="75000"/>
                          </a:schemeClr>
                        </a:gs>
                        <a:gs pos="0">
                          <a:schemeClr val="bg1">
                            <a:lumMod val="65000"/>
                          </a:schemeClr>
                        </a:gs>
                        <a:gs pos="100000">
                          <a:srgbClr val="E6E6E6"/>
                        </a:gs>
                      </a:gsLst>
                      <a:lin ang="12600000" scaled="0"/>
                    </a:gradFill>
                    <a:effectLst>
                      <a:outerShdw blurRad="38100" dist="38100" dir="2700000" algn="tl">
                        <a:srgbClr val="000000">
                          <a:alpha val="43137"/>
                        </a:srgbClr>
                      </a:outerShdw>
                    </a:effectLst>
                    <a:latin typeface="+mn-ea"/>
                  </a:rPr>
                  <a:t>500</a:t>
                </a:r>
              </a:p>
            </p:txBody>
          </p:sp>
        </p:grpSp>
        <p:sp>
          <p:nvSpPr>
            <p:cNvPr id="139" name="楕円 138">
              <a:extLst>
                <a:ext uri="{FF2B5EF4-FFF2-40B4-BE49-F238E27FC236}">
                  <a16:creationId xmlns:a16="http://schemas.microsoft.com/office/drawing/2014/main" id="{C5602D11-871C-EF27-D49F-88CCEC6ACF52}"/>
                </a:ext>
              </a:extLst>
            </p:cNvPr>
            <p:cNvSpPr/>
            <p:nvPr/>
          </p:nvSpPr>
          <p:spPr>
            <a:xfrm>
              <a:off x="624177" y="3417094"/>
              <a:ext cx="653767" cy="671501"/>
            </a:xfrm>
            <a:prstGeom prst="ellipse">
              <a:avLst/>
            </a:prstGeom>
            <a:noFill/>
            <a:ln w="6350" cmpd="sng">
              <a:gradFill>
                <a:gsLst>
                  <a:gs pos="5000">
                    <a:srgbClr val="E6E6E6"/>
                  </a:gs>
                  <a:gs pos="64000">
                    <a:srgbClr val="F8BD52"/>
                  </a:gs>
                  <a:gs pos="0">
                    <a:schemeClr val="bg1">
                      <a:lumMod val="65000"/>
                    </a:schemeClr>
                  </a:gs>
                  <a:gs pos="100000">
                    <a:srgbClr val="E6E6E6"/>
                  </a:gs>
                </a:gsLst>
                <a:lin ang="126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nvGrpSpPr>
            <p:cNvPr id="140" name="グループ化 139"/>
            <p:cNvGrpSpPr/>
            <p:nvPr/>
          </p:nvGrpSpPr>
          <p:grpSpPr>
            <a:xfrm>
              <a:off x="627479" y="3654663"/>
              <a:ext cx="64286" cy="190232"/>
              <a:chOff x="253562" y="3295584"/>
              <a:chExt cx="226114" cy="669104"/>
            </a:xfrm>
          </p:grpSpPr>
          <p:sp>
            <p:nvSpPr>
              <p:cNvPr id="149" name="月 148"/>
              <p:cNvSpPr/>
              <p:nvPr/>
            </p:nvSpPr>
            <p:spPr>
              <a:xfrm rot="20501541">
                <a:off x="371731" y="3651337"/>
                <a:ext cx="45719" cy="313351"/>
              </a:xfrm>
              <a:prstGeom prst="moon">
                <a:avLst>
                  <a:gd name="adj" fmla="val 65597"/>
                </a:avLst>
              </a:prstGeom>
              <a:gradFill>
                <a:gsLst>
                  <a:gs pos="0">
                    <a:schemeClr val="bg1"/>
                  </a:gs>
                  <a:gs pos="44000">
                    <a:srgbClr val="F1B059"/>
                  </a:gs>
                  <a:gs pos="66000">
                    <a:srgbClr val="F8D8AE"/>
                  </a:gs>
                  <a:gs pos="100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0" name="楕円 35"/>
              <p:cNvSpPr/>
              <p:nvPr/>
            </p:nvSpPr>
            <p:spPr>
              <a:xfrm rot="19009645" flipH="1">
                <a:off x="277657" y="3622330"/>
                <a:ext cx="89651" cy="229722"/>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1" name="楕円 35"/>
              <p:cNvSpPr/>
              <p:nvPr/>
            </p:nvSpPr>
            <p:spPr>
              <a:xfrm rot="1283076">
                <a:off x="374020" y="3529329"/>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2" name="楕円 35"/>
              <p:cNvSpPr/>
              <p:nvPr/>
            </p:nvSpPr>
            <p:spPr>
              <a:xfrm rot="2037493">
                <a:off x="351305" y="3438358"/>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3" name="楕円 35"/>
              <p:cNvSpPr/>
              <p:nvPr/>
            </p:nvSpPr>
            <p:spPr>
              <a:xfrm rot="19863173">
                <a:off x="253562" y="3474222"/>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4" name="楕円 35"/>
              <p:cNvSpPr/>
              <p:nvPr/>
            </p:nvSpPr>
            <p:spPr>
              <a:xfrm rot="20483139">
                <a:off x="258532" y="3340156"/>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5" name="楕円 35"/>
              <p:cNvSpPr/>
              <p:nvPr/>
            </p:nvSpPr>
            <p:spPr>
              <a:xfrm rot="1064243">
                <a:off x="343064" y="3295584"/>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141" name="グループ化 140"/>
            <p:cNvGrpSpPr/>
            <p:nvPr/>
          </p:nvGrpSpPr>
          <p:grpSpPr>
            <a:xfrm flipH="1">
              <a:off x="1192373" y="3668012"/>
              <a:ext cx="71546" cy="190232"/>
              <a:chOff x="253562" y="3295584"/>
              <a:chExt cx="226114" cy="669104"/>
            </a:xfrm>
          </p:grpSpPr>
          <p:sp>
            <p:nvSpPr>
              <p:cNvPr id="142" name="月 141"/>
              <p:cNvSpPr/>
              <p:nvPr/>
            </p:nvSpPr>
            <p:spPr>
              <a:xfrm rot="20501541">
                <a:off x="371731" y="3651337"/>
                <a:ext cx="45719" cy="313351"/>
              </a:xfrm>
              <a:prstGeom prst="moon">
                <a:avLst>
                  <a:gd name="adj" fmla="val 65597"/>
                </a:avLst>
              </a:prstGeom>
              <a:gradFill>
                <a:gsLst>
                  <a:gs pos="0">
                    <a:schemeClr val="bg1"/>
                  </a:gs>
                  <a:gs pos="44000">
                    <a:srgbClr val="F1B059"/>
                  </a:gs>
                  <a:gs pos="66000">
                    <a:srgbClr val="F8D8AE"/>
                  </a:gs>
                  <a:gs pos="100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3" name="楕円 35"/>
              <p:cNvSpPr/>
              <p:nvPr/>
            </p:nvSpPr>
            <p:spPr>
              <a:xfrm rot="19009645" flipH="1">
                <a:off x="277657" y="3622330"/>
                <a:ext cx="89651" cy="229722"/>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4" name="楕円 35"/>
              <p:cNvSpPr/>
              <p:nvPr/>
            </p:nvSpPr>
            <p:spPr>
              <a:xfrm rot="1283076">
                <a:off x="374020" y="3529329"/>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5" name="楕円 35"/>
              <p:cNvSpPr/>
              <p:nvPr/>
            </p:nvSpPr>
            <p:spPr>
              <a:xfrm rot="2037493">
                <a:off x="351305" y="3438358"/>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6" name="楕円 35"/>
              <p:cNvSpPr/>
              <p:nvPr/>
            </p:nvSpPr>
            <p:spPr>
              <a:xfrm rot="19863173">
                <a:off x="253562" y="3474222"/>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7" name="楕円 35"/>
              <p:cNvSpPr/>
              <p:nvPr/>
            </p:nvSpPr>
            <p:spPr>
              <a:xfrm rot="20483139">
                <a:off x="258532" y="3340156"/>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8" name="楕円 35"/>
              <p:cNvSpPr/>
              <p:nvPr/>
            </p:nvSpPr>
            <p:spPr>
              <a:xfrm rot="1064243">
                <a:off x="343064" y="3295584"/>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sp>
        <p:nvSpPr>
          <p:cNvPr id="107" name="正方形/長方形 106">
            <a:extLst>
              <a:ext uri="{FF2B5EF4-FFF2-40B4-BE49-F238E27FC236}">
                <a16:creationId xmlns:a16="http://schemas.microsoft.com/office/drawing/2014/main" id="{00A524C2-6FBC-CF8B-FA4F-279E8E9CBC9F}"/>
              </a:ext>
            </a:extLst>
          </p:cNvPr>
          <p:cNvSpPr/>
          <p:nvPr/>
        </p:nvSpPr>
        <p:spPr>
          <a:xfrm>
            <a:off x="3513320" y="4619920"/>
            <a:ext cx="2954655" cy="461665"/>
          </a:xfrm>
          <a:prstGeom prst="rect">
            <a:avLst/>
          </a:prstGeom>
          <a:solidFill>
            <a:schemeClr val="bg1"/>
          </a:solidFill>
          <a:ln>
            <a:solidFill>
              <a:schemeClr val="accent5">
                <a:lumMod val="60000"/>
                <a:lumOff val="40000"/>
              </a:schemeClr>
            </a:solidFill>
          </a:ln>
        </p:spPr>
        <p:txBody>
          <a:bodyPr wrap="none" lIns="91440" tIns="45720" rIns="91440" bIns="45720">
            <a:spAutoFit/>
          </a:bodyPr>
          <a:lstStyle/>
          <a:p>
            <a:r>
              <a:rPr lang="ja-JP" altLang="en-US" sz="2400" dirty="0">
                <a:ln w="0"/>
                <a:latin typeface="+mn-ea"/>
              </a:rPr>
              <a:t>代金を受け取る権利</a:t>
            </a:r>
            <a:endParaRPr lang="ja-JP" altLang="en-US" sz="2400" b="0" cap="none" spc="0" dirty="0">
              <a:ln w="0"/>
              <a:solidFill>
                <a:schemeClr val="tx1"/>
              </a:solidFill>
              <a:latin typeface="+mn-ea"/>
            </a:endParaRPr>
          </a:p>
        </p:txBody>
      </p:sp>
    </p:spTree>
    <p:extLst>
      <p:ext uri="{BB962C8B-B14F-4D97-AF65-F5344CB8AC3E}">
        <p14:creationId xmlns:p14="http://schemas.microsoft.com/office/powerpoint/2010/main" val="325189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F28D9E-795D-5D37-6E16-654E5F53C836}"/>
              </a:ext>
            </a:extLst>
          </p:cNvPr>
          <p:cNvSpPr>
            <a:spLocks noGrp="1"/>
          </p:cNvSpPr>
          <p:nvPr>
            <p:ph type="title"/>
          </p:nvPr>
        </p:nvSpPr>
        <p:spPr/>
        <p:txBody>
          <a:bodyPr>
            <a:normAutofit/>
          </a:bodyPr>
          <a:lstStyle/>
          <a:p>
            <a:r>
              <a:rPr kumimoji="1" lang="ja-JP" altLang="en-US" sz="3100" dirty="0"/>
              <a:t>契約を</a:t>
            </a:r>
            <a:r>
              <a:rPr lang="ja-JP" altLang="en-US" sz="3100" dirty="0"/>
              <a:t>やめる</a:t>
            </a:r>
            <a:endParaRPr kumimoji="1" lang="ja-JP" altLang="en-US" sz="3100"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4618" y="4018416"/>
            <a:ext cx="4830258" cy="3252301"/>
          </a:xfrm>
          <a:prstGeom prst="rect">
            <a:avLst/>
          </a:prstGeom>
        </p:spPr>
      </p:pic>
      <p:sp>
        <p:nvSpPr>
          <p:cNvPr id="4" name="正方形/長方形 3"/>
          <p:cNvSpPr/>
          <p:nvPr/>
        </p:nvSpPr>
        <p:spPr>
          <a:xfrm>
            <a:off x="442764" y="2163851"/>
            <a:ext cx="4134466" cy="523220"/>
          </a:xfrm>
          <a:prstGeom prst="rect">
            <a:avLst/>
          </a:prstGeom>
          <a:noFill/>
        </p:spPr>
        <p:txBody>
          <a:bodyPr wrap="none" lIns="91440" tIns="45720" rIns="91440" bIns="45720">
            <a:spAutoFit/>
          </a:bodyPr>
          <a:lstStyle/>
          <a:p>
            <a:pPr algn="ctr"/>
            <a:r>
              <a:rPr lang="ja-JP" altLang="en-US" sz="2800" b="1" cap="none" spc="0" dirty="0">
                <a:ln w="0"/>
                <a:solidFill>
                  <a:schemeClr val="tx1"/>
                </a:solidFill>
                <a:latin typeface="+mn-ea"/>
              </a:rPr>
              <a:t>消費者を守る法律・制度</a:t>
            </a:r>
          </a:p>
        </p:txBody>
      </p:sp>
      <p:sp>
        <p:nvSpPr>
          <p:cNvPr id="6" name="正方形/長方形 5"/>
          <p:cNvSpPr/>
          <p:nvPr/>
        </p:nvSpPr>
        <p:spPr>
          <a:xfrm>
            <a:off x="782837" y="2898939"/>
            <a:ext cx="6426183" cy="1505027"/>
          </a:xfrm>
          <a:prstGeom prst="rect">
            <a:avLst/>
          </a:prstGeom>
          <a:noFill/>
        </p:spPr>
        <p:txBody>
          <a:bodyPr wrap="square" lIns="91440" tIns="45720" rIns="91440" bIns="45720">
            <a:spAutoFit/>
          </a:bodyPr>
          <a:lstStyle/>
          <a:p>
            <a:pPr marL="342900" indent="-342900">
              <a:lnSpc>
                <a:spcPct val="130000"/>
              </a:lnSpc>
              <a:buFont typeface="Arial" panose="020B0604020202020204" pitchFamily="34" charset="0"/>
              <a:buChar char="•"/>
            </a:pPr>
            <a:r>
              <a:rPr kumimoji="1" lang="ja-JP" altLang="en-US" sz="2400" dirty="0">
                <a:latin typeface="+mn-ea"/>
              </a:rPr>
              <a:t>民法（未成年者契約の取消し）</a:t>
            </a:r>
            <a:endParaRPr kumimoji="1" lang="en-US" altLang="ja-JP" sz="2400" dirty="0">
              <a:latin typeface="+mn-ea"/>
            </a:endParaRPr>
          </a:p>
          <a:p>
            <a:pPr marL="342900" indent="-342900">
              <a:lnSpc>
                <a:spcPct val="130000"/>
              </a:lnSpc>
              <a:buFont typeface="Arial" panose="020B0604020202020204" pitchFamily="34" charset="0"/>
              <a:buChar char="•"/>
            </a:pPr>
            <a:r>
              <a:rPr kumimoji="1" lang="ja-JP" altLang="en-US" sz="2400" dirty="0">
                <a:latin typeface="+mn-ea"/>
              </a:rPr>
              <a:t>特定商取引法（特定商取引に関する法律）</a:t>
            </a:r>
            <a:endParaRPr kumimoji="1" lang="en-US" altLang="ja-JP" sz="2400" dirty="0">
              <a:latin typeface="+mn-ea"/>
            </a:endParaRPr>
          </a:p>
          <a:p>
            <a:pPr marL="342900" indent="-342900">
              <a:lnSpc>
                <a:spcPct val="130000"/>
              </a:lnSpc>
              <a:buFont typeface="Arial" panose="020B0604020202020204" pitchFamily="34" charset="0"/>
              <a:buChar char="•"/>
            </a:pPr>
            <a:r>
              <a:rPr lang="ja-JP" altLang="en-US" sz="2400" cap="none" spc="0" dirty="0">
                <a:ln w="0"/>
                <a:solidFill>
                  <a:schemeClr val="tx1"/>
                </a:solidFill>
                <a:latin typeface="+mn-ea"/>
              </a:rPr>
              <a:t>消費者契約法</a:t>
            </a:r>
            <a:endParaRPr lang="en-US" altLang="ja-JP" sz="2400" dirty="0">
              <a:ln w="0"/>
              <a:latin typeface="+mn-ea"/>
            </a:endParaRPr>
          </a:p>
        </p:txBody>
      </p:sp>
    </p:spTree>
    <p:extLst>
      <p:ext uri="{BB962C8B-B14F-4D97-AF65-F5344CB8AC3E}">
        <p14:creationId xmlns:p14="http://schemas.microsoft.com/office/powerpoint/2010/main" val="389155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9544" y="777139"/>
            <a:ext cx="9342184" cy="1194170"/>
          </a:xfrm>
        </p:spPr>
        <p:txBody>
          <a:bodyPr/>
          <a:lstStyle/>
          <a:p>
            <a:r>
              <a:rPr lang="ja-JP" altLang="en-US" sz="2400" dirty="0"/>
              <a:t>契約をやめる</a:t>
            </a:r>
            <a:br>
              <a:rPr lang="en-US" altLang="ja-JP" dirty="0"/>
            </a:br>
            <a:r>
              <a:rPr lang="ja-JP" altLang="en-US" sz="3100" dirty="0"/>
              <a:t>民法</a:t>
            </a:r>
            <a:endParaRPr kumimoji="1" lang="ja-JP" altLang="en-US" sz="3100" dirty="0"/>
          </a:p>
        </p:txBody>
      </p:sp>
      <p:sp>
        <p:nvSpPr>
          <p:cNvPr id="7" name="フリーフォーム 6"/>
          <p:cNvSpPr/>
          <p:nvPr/>
        </p:nvSpPr>
        <p:spPr>
          <a:xfrm>
            <a:off x="6526216" y="5312479"/>
            <a:ext cx="3758177" cy="1849511"/>
          </a:xfrm>
          <a:custGeom>
            <a:avLst/>
            <a:gdLst>
              <a:gd name="connsiteX0" fmla="*/ 73742 w 3775587"/>
              <a:gd name="connsiteY0" fmla="*/ 1268361 h 2109019"/>
              <a:gd name="connsiteX1" fmla="*/ 73742 w 3775587"/>
              <a:gd name="connsiteY1" fmla="*/ 1268361 h 2109019"/>
              <a:gd name="connsiteX2" fmla="*/ 58993 w 3775587"/>
              <a:gd name="connsiteY2" fmla="*/ 663678 h 2109019"/>
              <a:gd name="connsiteX3" fmla="*/ 73742 w 3775587"/>
              <a:gd name="connsiteY3" fmla="*/ 486697 h 2109019"/>
              <a:gd name="connsiteX4" fmla="*/ 162232 w 3775587"/>
              <a:gd name="connsiteY4" fmla="*/ 457200 h 2109019"/>
              <a:gd name="connsiteX5" fmla="*/ 191729 w 3775587"/>
              <a:gd name="connsiteY5" fmla="*/ 250723 h 2109019"/>
              <a:gd name="connsiteX6" fmla="*/ 221226 w 3775587"/>
              <a:gd name="connsiteY6" fmla="*/ 162232 h 2109019"/>
              <a:gd name="connsiteX7" fmla="*/ 309716 w 3775587"/>
              <a:gd name="connsiteY7" fmla="*/ 117987 h 2109019"/>
              <a:gd name="connsiteX8" fmla="*/ 353961 w 3775587"/>
              <a:gd name="connsiteY8" fmla="*/ 88490 h 2109019"/>
              <a:gd name="connsiteX9" fmla="*/ 899651 w 3775587"/>
              <a:gd name="connsiteY9" fmla="*/ 73742 h 2109019"/>
              <a:gd name="connsiteX10" fmla="*/ 958645 w 3775587"/>
              <a:gd name="connsiteY10" fmla="*/ 44245 h 2109019"/>
              <a:gd name="connsiteX11" fmla="*/ 1032387 w 3775587"/>
              <a:gd name="connsiteY11" fmla="*/ 29497 h 2109019"/>
              <a:gd name="connsiteX12" fmla="*/ 1106129 w 3775587"/>
              <a:gd name="connsiteY12" fmla="*/ 0 h 2109019"/>
              <a:gd name="connsiteX13" fmla="*/ 1253613 w 3775587"/>
              <a:gd name="connsiteY13" fmla="*/ 14748 h 2109019"/>
              <a:gd name="connsiteX14" fmla="*/ 1312606 w 3775587"/>
              <a:gd name="connsiteY14" fmla="*/ 58994 h 2109019"/>
              <a:gd name="connsiteX15" fmla="*/ 1356851 w 3775587"/>
              <a:gd name="connsiteY15" fmla="*/ 88490 h 2109019"/>
              <a:gd name="connsiteX16" fmla="*/ 1415845 w 3775587"/>
              <a:gd name="connsiteY16" fmla="*/ 176981 h 2109019"/>
              <a:gd name="connsiteX17" fmla="*/ 1445342 w 3775587"/>
              <a:gd name="connsiteY17" fmla="*/ 221226 h 2109019"/>
              <a:gd name="connsiteX18" fmla="*/ 1460090 w 3775587"/>
              <a:gd name="connsiteY18" fmla="*/ 265471 h 2109019"/>
              <a:gd name="connsiteX19" fmla="*/ 1548580 w 3775587"/>
              <a:gd name="connsiteY19" fmla="*/ 324465 h 2109019"/>
              <a:gd name="connsiteX20" fmla="*/ 1725561 w 3775587"/>
              <a:gd name="connsiteY20" fmla="*/ 294968 h 2109019"/>
              <a:gd name="connsiteX21" fmla="*/ 1828800 w 3775587"/>
              <a:gd name="connsiteY21" fmla="*/ 221226 h 2109019"/>
              <a:gd name="connsiteX22" fmla="*/ 1932039 w 3775587"/>
              <a:gd name="connsiteY22" fmla="*/ 162232 h 2109019"/>
              <a:gd name="connsiteX23" fmla="*/ 1976284 w 3775587"/>
              <a:gd name="connsiteY23" fmla="*/ 132736 h 2109019"/>
              <a:gd name="connsiteX24" fmla="*/ 2197510 w 3775587"/>
              <a:gd name="connsiteY24" fmla="*/ 162232 h 2109019"/>
              <a:gd name="connsiteX25" fmla="*/ 2241755 w 3775587"/>
              <a:gd name="connsiteY25" fmla="*/ 176981 h 2109019"/>
              <a:gd name="connsiteX26" fmla="*/ 2330245 w 3775587"/>
              <a:gd name="connsiteY26" fmla="*/ 250723 h 2109019"/>
              <a:gd name="connsiteX27" fmla="*/ 2462980 w 3775587"/>
              <a:gd name="connsiteY27" fmla="*/ 339213 h 2109019"/>
              <a:gd name="connsiteX28" fmla="*/ 2551471 w 3775587"/>
              <a:gd name="connsiteY28" fmla="*/ 383458 h 2109019"/>
              <a:gd name="connsiteX29" fmla="*/ 2625213 w 3775587"/>
              <a:gd name="connsiteY29" fmla="*/ 368710 h 2109019"/>
              <a:gd name="connsiteX30" fmla="*/ 2669458 w 3775587"/>
              <a:gd name="connsiteY30" fmla="*/ 339213 h 2109019"/>
              <a:gd name="connsiteX31" fmla="*/ 2713703 w 3775587"/>
              <a:gd name="connsiteY31" fmla="*/ 324465 h 2109019"/>
              <a:gd name="connsiteX32" fmla="*/ 2816942 w 3775587"/>
              <a:gd name="connsiteY32" fmla="*/ 265471 h 2109019"/>
              <a:gd name="connsiteX33" fmla="*/ 2890684 w 3775587"/>
              <a:gd name="connsiteY33" fmla="*/ 221226 h 2109019"/>
              <a:gd name="connsiteX34" fmla="*/ 2993922 w 3775587"/>
              <a:gd name="connsiteY34" fmla="*/ 191729 h 2109019"/>
              <a:gd name="connsiteX35" fmla="*/ 3038168 w 3775587"/>
              <a:gd name="connsiteY35" fmla="*/ 162232 h 2109019"/>
              <a:gd name="connsiteX36" fmla="*/ 3126658 w 3775587"/>
              <a:gd name="connsiteY36" fmla="*/ 147484 h 2109019"/>
              <a:gd name="connsiteX37" fmla="*/ 3170903 w 3775587"/>
              <a:gd name="connsiteY37" fmla="*/ 132736 h 2109019"/>
              <a:gd name="connsiteX38" fmla="*/ 3333135 w 3775587"/>
              <a:gd name="connsiteY38" fmla="*/ 147484 h 2109019"/>
              <a:gd name="connsiteX39" fmla="*/ 3406877 w 3775587"/>
              <a:gd name="connsiteY39" fmla="*/ 176981 h 2109019"/>
              <a:gd name="connsiteX40" fmla="*/ 3480619 w 3775587"/>
              <a:gd name="connsiteY40" fmla="*/ 191729 h 2109019"/>
              <a:gd name="connsiteX41" fmla="*/ 3539613 w 3775587"/>
              <a:gd name="connsiteY41" fmla="*/ 235974 h 2109019"/>
              <a:gd name="connsiteX42" fmla="*/ 3642851 w 3775587"/>
              <a:gd name="connsiteY42" fmla="*/ 383458 h 2109019"/>
              <a:gd name="connsiteX43" fmla="*/ 3672348 w 3775587"/>
              <a:gd name="connsiteY43" fmla="*/ 427703 h 2109019"/>
              <a:gd name="connsiteX44" fmla="*/ 3731342 w 3775587"/>
              <a:gd name="connsiteY44" fmla="*/ 589936 h 2109019"/>
              <a:gd name="connsiteX45" fmla="*/ 3746090 w 3775587"/>
              <a:gd name="connsiteY45" fmla="*/ 693174 h 2109019"/>
              <a:gd name="connsiteX46" fmla="*/ 3760839 w 3775587"/>
              <a:gd name="connsiteY46" fmla="*/ 752168 h 2109019"/>
              <a:gd name="connsiteX47" fmla="*/ 3775587 w 3775587"/>
              <a:gd name="connsiteY47" fmla="*/ 825910 h 2109019"/>
              <a:gd name="connsiteX48" fmla="*/ 3760839 w 3775587"/>
              <a:gd name="connsiteY48" fmla="*/ 1135626 h 2109019"/>
              <a:gd name="connsiteX49" fmla="*/ 3701845 w 3775587"/>
              <a:gd name="connsiteY49" fmla="*/ 1268361 h 2109019"/>
              <a:gd name="connsiteX50" fmla="*/ 3657600 w 3775587"/>
              <a:gd name="connsiteY50" fmla="*/ 1297858 h 2109019"/>
              <a:gd name="connsiteX51" fmla="*/ 3569110 w 3775587"/>
              <a:gd name="connsiteY51" fmla="*/ 1371600 h 2109019"/>
              <a:gd name="connsiteX52" fmla="*/ 3510116 w 3775587"/>
              <a:gd name="connsiteY52" fmla="*/ 1415845 h 2109019"/>
              <a:gd name="connsiteX53" fmla="*/ 3451122 w 3775587"/>
              <a:gd name="connsiteY53" fmla="*/ 1430594 h 2109019"/>
              <a:gd name="connsiteX54" fmla="*/ 3406877 w 3775587"/>
              <a:gd name="connsiteY54" fmla="*/ 1445342 h 2109019"/>
              <a:gd name="connsiteX55" fmla="*/ 3347884 w 3775587"/>
              <a:gd name="connsiteY55" fmla="*/ 1474839 h 2109019"/>
              <a:gd name="connsiteX56" fmla="*/ 3244645 w 3775587"/>
              <a:gd name="connsiteY56" fmla="*/ 1489587 h 2109019"/>
              <a:gd name="connsiteX57" fmla="*/ 3126658 w 3775587"/>
              <a:gd name="connsiteY57" fmla="*/ 1519084 h 2109019"/>
              <a:gd name="connsiteX58" fmla="*/ 3023419 w 3775587"/>
              <a:gd name="connsiteY58" fmla="*/ 1548581 h 2109019"/>
              <a:gd name="connsiteX59" fmla="*/ 2993922 w 3775587"/>
              <a:gd name="connsiteY59" fmla="*/ 1592826 h 2109019"/>
              <a:gd name="connsiteX60" fmla="*/ 2920180 w 3775587"/>
              <a:gd name="connsiteY60" fmla="*/ 1666568 h 2109019"/>
              <a:gd name="connsiteX61" fmla="*/ 2890684 w 3775587"/>
              <a:gd name="connsiteY61" fmla="*/ 1755058 h 2109019"/>
              <a:gd name="connsiteX62" fmla="*/ 2875935 w 3775587"/>
              <a:gd name="connsiteY62" fmla="*/ 1799303 h 2109019"/>
              <a:gd name="connsiteX63" fmla="*/ 2816942 w 3775587"/>
              <a:gd name="connsiteY63" fmla="*/ 1902542 h 2109019"/>
              <a:gd name="connsiteX64" fmla="*/ 2772697 w 3775587"/>
              <a:gd name="connsiteY64" fmla="*/ 1917290 h 2109019"/>
              <a:gd name="connsiteX65" fmla="*/ 2639961 w 3775587"/>
              <a:gd name="connsiteY65" fmla="*/ 1961536 h 2109019"/>
              <a:gd name="connsiteX66" fmla="*/ 2433484 w 3775587"/>
              <a:gd name="connsiteY66" fmla="*/ 1946787 h 2109019"/>
              <a:gd name="connsiteX67" fmla="*/ 2389239 w 3775587"/>
              <a:gd name="connsiteY67" fmla="*/ 1932039 h 2109019"/>
              <a:gd name="connsiteX68" fmla="*/ 2344993 w 3775587"/>
              <a:gd name="connsiteY68" fmla="*/ 1887794 h 2109019"/>
              <a:gd name="connsiteX69" fmla="*/ 2286000 w 3775587"/>
              <a:gd name="connsiteY69" fmla="*/ 1858297 h 2109019"/>
              <a:gd name="connsiteX70" fmla="*/ 2182761 w 3775587"/>
              <a:gd name="connsiteY70" fmla="*/ 1740310 h 2109019"/>
              <a:gd name="connsiteX71" fmla="*/ 2094271 w 3775587"/>
              <a:gd name="connsiteY71" fmla="*/ 1681316 h 2109019"/>
              <a:gd name="connsiteX72" fmla="*/ 2005780 w 3775587"/>
              <a:gd name="connsiteY72" fmla="*/ 1622323 h 2109019"/>
              <a:gd name="connsiteX73" fmla="*/ 1946787 w 3775587"/>
              <a:gd name="connsiteY73" fmla="*/ 1607574 h 2109019"/>
              <a:gd name="connsiteX74" fmla="*/ 1873045 w 3775587"/>
              <a:gd name="connsiteY74" fmla="*/ 1622323 h 2109019"/>
              <a:gd name="connsiteX75" fmla="*/ 1799303 w 3775587"/>
              <a:gd name="connsiteY75" fmla="*/ 1740310 h 2109019"/>
              <a:gd name="connsiteX76" fmla="*/ 1784555 w 3775587"/>
              <a:gd name="connsiteY76" fmla="*/ 1814052 h 2109019"/>
              <a:gd name="connsiteX77" fmla="*/ 1769806 w 3775587"/>
              <a:gd name="connsiteY77" fmla="*/ 1946787 h 2109019"/>
              <a:gd name="connsiteX78" fmla="*/ 1725561 w 3775587"/>
              <a:gd name="connsiteY78" fmla="*/ 1976284 h 2109019"/>
              <a:gd name="connsiteX79" fmla="*/ 1681316 w 3775587"/>
              <a:gd name="connsiteY79" fmla="*/ 1961536 h 2109019"/>
              <a:gd name="connsiteX80" fmla="*/ 1637071 w 3775587"/>
              <a:gd name="connsiteY80" fmla="*/ 1917290 h 2109019"/>
              <a:gd name="connsiteX81" fmla="*/ 1578077 w 3775587"/>
              <a:gd name="connsiteY81" fmla="*/ 1873045 h 2109019"/>
              <a:gd name="connsiteX82" fmla="*/ 1563329 w 3775587"/>
              <a:gd name="connsiteY82" fmla="*/ 1828800 h 2109019"/>
              <a:gd name="connsiteX83" fmla="*/ 1533832 w 3775587"/>
              <a:gd name="connsiteY83" fmla="*/ 1710813 h 2109019"/>
              <a:gd name="connsiteX84" fmla="*/ 1415845 w 3775587"/>
              <a:gd name="connsiteY84" fmla="*/ 1725561 h 2109019"/>
              <a:gd name="connsiteX85" fmla="*/ 1386348 w 3775587"/>
              <a:gd name="connsiteY85" fmla="*/ 1814052 h 2109019"/>
              <a:gd name="connsiteX86" fmla="*/ 1356851 w 3775587"/>
              <a:gd name="connsiteY86" fmla="*/ 1858297 h 2109019"/>
              <a:gd name="connsiteX87" fmla="*/ 1342103 w 3775587"/>
              <a:gd name="connsiteY87" fmla="*/ 1932039 h 2109019"/>
              <a:gd name="connsiteX88" fmla="*/ 1268361 w 3775587"/>
              <a:gd name="connsiteY88" fmla="*/ 2020529 h 2109019"/>
              <a:gd name="connsiteX89" fmla="*/ 1224116 w 3775587"/>
              <a:gd name="connsiteY89" fmla="*/ 2035278 h 2109019"/>
              <a:gd name="connsiteX90" fmla="*/ 1179871 w 3775587"/>
              <a:gd name="connsiteY90" fmla="*/ 2064774 h 2109019"/>
              <a:gd name="connsiteX91" fmla="*/ 1135626 w 3775587"/>
              <a:gd name="connsiteY91" fmla="*/ 2079523 h 2109019"/>
              <a:gd name="connsiteX92" fmla="*/ 1076632 w 3775587"/>
              <a:gd name="connsiteY92" fmla="*/ 2109019 h 2109019"/>
              <a:gd name="connsiteX93" fmla="*/ 825910 w 3775587"/>
              <a:gd name="connsiteY93" fmla="*/ 2064774 h 2109019"/>
              <a:gd name="connsiteX94" fmla="*/ 663677 w 3775587"/>
              <a:gd name="connsiteY94" fmla="*/ 2035278 h 2109019"/>
              <a:gd name="connsiteX95" fmla="*/ 575187 w 3775587"/>
              <a:gd name="connsiteY95" fmla="*/ 2005781 h 2109019"/>
              <a:gd name="connsiteX96" fmla="*/ 530942 w 3775587"/>
              <a:gd name="connsiteY96" fmla="*/ 1991032 h 2109019"/>
              <a:gd name="connsiteX97" fmla="*/ 442451 w 3775587"/>
              <a:gd name="connsiteY97" fmla="*/ 1932039 h 2109019"/>
              <a:gd name="connsiteX98" fmla="*/ 280219 w 3775587"/>
              <a:gd name="connsiteY98" fmla="*/ 1946787 h 2109019"/>
              <a:gd name="connsiteX99" fmla="*/ 235974 w 3775587"/>
              <a:gd name="connsiteY99" fmla="*/ 1961536 h 2109019"/>
              <a:gd name="connsiteX100" fmla="*/ 88490 w 3775587"/>
              <a:gd name="connsiteY100" fmla="*/ 1946787 h 2109019"/>
              <a:gd name="connsiteX101" fmla="*/ 14748 w 3775587"/>
              <a:gd name="connsiteY101" fmla="*/ 1828800 h 2109019"/>
              <a:gd name="connsiteX102" fmla="*/ 0 w 3775587"/>
              <a:gd name="connsiteY102" fmla="*/ 1784555 h 2109019"/>
              <a:gd name="connsiteX103" fmla="*/ 14748 w 3775587"/>
              <a:gd name="connsiteY103" fmla="*/ 1445342 h 2109019"/>
              <a:gd name="connsiteX104" fmla="*/ 58993 w 3775587"/>
              <a:gd name="connsiteY104" fmla="*/ 1415845 h 2109019"/>
              <a:gd name="connsiteX105" fmla="*/ 73742 w 3775587"/>
              <a:gd name="connsiteY105" fmla="*/ 1268361 h 2109019"/>
              <a:gd name="connsiteX0" fmla="*/ 86875 w 3788720"/>
              <a:gd name="connsiteY0" fmla="*/ 1268361 h 2109019"/>
              <a:gd name="connsiteX1" fmla="*/ 86875 w 3788720"/>
              <a:gd name="connsiteY1" fmla="*/ 1268361 h 2109019"/>
              <a:gd name="connsiteX2" fmla="*/ 72126 w 3788720"/>
              <a:gd name="connsiteY2" fmla="*/ 663678 h 2109019"/>
              <a:gd name="connsiteX3" fmla="*/ 86875 w 3788720"/>
              <a:gd name="connsiteY3" fmla="*/ 486697 h 2109019"/>
              <a:gd name="connsiteX4" fmla="*/ 175365 w 3788720"/>
              <a:gd name="connsiteY4" fmla="*/ 457200 h 2109019"/>
              <a:gd name="connsiteX5" fmla="*/ 204862 w 3788720"/>
              <a:gd name="connsiteY5" fmla="*/ 250723 h 2109019"/>
              <a:gd name="connsiteX6" fmla="*/ 234359 w 3788720"/>
              <a:gd name="connsiteY6" fmla="*/ 162232 h 2109019"/>
              <a:gd name="connsiteX7" fmla="*/ 322849 w 3788720"/>
              <a:gd name="connsiteY7" fmla="*/ 117987 h 2109019"/>
              <a:gd name="connsiteX8" fmla="*/ 367094 w 3788720"/>
              <a:gd name="connsiteY8" fmla="*/ 88490 h 2109019"/>
              <a:gd name="connsiteX9" fmla="*/ 912784 w 3788720"/>
              <a:gd name="connsiteY9" fmla="*/ 73742 h 2109019"/>
              <a:gd name="connsiteX10" fmla="*/ 971778 w 3788720"/>
              <a:gd name="connsiteY10" fmla="*/ 44245 h 2109019"/>
              <a:gd name="connsiteX11" fmla="*/ 1045520 w 3788720"/>
              <a:gd name="connsiteY11" fmla="*/ 29497 h 2109019"/>
              <a:gd name="connsiteX12" fmla="*/ 1119262 w 3788720"/>
              <a:gd name="connsiteY12" fmla="*/ 0 h 2109019"/>
              <a:gd name="connsiteX13" fmla="*/ 1266746 w 3788720"/>
              <a:gd name="connsiteY13" fmla="*/ 14748 h 2109019"/>
              <a:gd name="connsiteX14" fmla="*/ 1325739 w 3788720"/>
              <a:gd name="connsiteY14" fmla="*/ 58994 h 2109019"/>
              <a:gd name="connsiteX15" fmla="*/ 1369984 w 3788720"/>
              <a:gd name="connsiteY15" fmla="*/ 88490 h 2109019"/>
              <a:gd name="connsiteX16" fmla="*/ 1428978 w 3788720"/>
              <a:gd name="connsiteY16" fmla="*/ 176981 h 2109019"/>
              <a:gd name="connsiteX17" fmla="*/ 1458475 w 3788720"/>
              <a:gd name="connsiteY17" fmla="*/ 221226 h 2109019"/>
              <a:gd name="connsiteX18" fmla="*/ 1473223 w 3788720"/>
              <a:gd name="connsiteY18" fmla="*/ 265471 h 2109019"/>
              <a:gd name="connsiteX19" fmla="*/ 1561713 w 3788720"/>
              <a:gd name="connsiteY19" fmla="*/ 324465 h 2109019"/>
              <a:gd name="connsiteX20" fmla="*/ 1738694 w 3788720"/>
              <a:gd name="connsiteY20" fmla="*/ 294968 h 2109019"/>
              <a:gd name="connsiteX21" fmla="*/ 1841933 w 3788720"/>
              <a:gd name="connsiteY21" fmla="*/ 221226 h 2109019"/>
              <a:gd name="connsiteX22" fmla="*/ 1945172 w 3788720"/>
              <a:gd name="connsiteY22" fmla="*/ 162232 h 2109019"/>
              <a:gd name="connsiteX23" fmla="*/ 1989417 w 3788720"/>
              <a:gd name="connsiteY23" fmla="*/ 132736 h 2109019"/>
              <a:gd name="connsiteX24" fmla="*/ 2210643 w 3788720"/>
              <a:gd name="connsiteY24" fmla="*/ 162232 h 2109019"/>
              <a:gd name="connsiteX25" fmla="*/ 2254888 w 3788720"/>
              <a:gd name="connsiteY25" fmla="*/ 176981 h 2109019"/>
              <a:gd name="connsiteX26" fmla="*/ 2343378 w 3788720"/>
              <a:gd name="connsiteY26" fmla="*/ 250723 h 2109019"/>
              <a:gd name="connsiteX27" fmla="*/ 2476113 w 3788720"/>
              <a:gd name="connsiteY27" fmla="*/ 339213 h 2109019"/>
              <a:gd name="connsiteX28" fmla="*/ 2564604 w 3788720"/>
              <a:gd name="connsiteY28" fmla="*/ 383458 h 2109019"/>
              <a:gd name="connsiteX29" fmla="*/ 2638346 w 3788720"/>
              <a:gd name="connsiteY29" fmla="*/ 368710 h 2109019"/>
              <a:gd name="connsiteX30" fmla="*/ 2682591 w 3788720"/>
              <a:gd name="connsiteY30" fmla="*/ 339213 h 2109019"/>
              <a:gd name="connsiteX31" fmla="*/ 2726836 w 3788720"/>
              <a:gd name="connsiteY31" fmla="*/ 324465 h 2109019"/>
              <a:gd name="connsiteX32" fmla="*/ 2830075 w 3788720"/>
              <a:gd name="connsiteY32" fmla="*/ 265471 h 2109019"/>
              <a:gd name="connsiteX33" fmla="*/ 2903817 w 3788720"/>
              <a:gd name="connsiteY33" fmla="*/ 221226 h 2109019"/>
              <a:gd name="connsiteX34" fmla="*/ 3007055 w 3788720"/>
              <a:gd name="connsiteY34" fmla="*/ 191729 h 2109019"/>
              <a:gd name="connsiteX35" fmla="*/ 3051301 w 3788720"/>
              <a:gd name="connsiteY35" fmla="*/ 162232 h 2109019"/>
              <a:gd name="connsiteX36" fmla="*/ 3139791 w 3788720"/>
              <a:gd name="connsiteY36" fmla="*/ 147484 h 2109019"/>
              <a:gd name="connsiteX37" fmla="*/ 3184036 w 3788720"/>
              <a:gd name="connsiteY37" fmla="*/ 132736 h 2109019"/>
              <a:gd name="connsiteX38" fmla="*/ 3346268 w 3788720"/>
              <a:gd name="connsiteY38" fmla="*/ 147484 h 2109019"/>
              <a:gd name="connsiteX39" fmla="*/ 3420010 w 3788720"/>
              <a:gd name="connsiteY39" fmla="*/ 176981 h 2109019"/>
              <a:gd name="connsiteX40" fmla="*/ 3493752 w 3788720"/>
              <a:gd name="connsiteY40" fmla="*/ 191729 h 2109019"/>
              <a:gd name="connsiteX41" fmla="*/ 3552746 w 3788720"/>
              <a:gd name="connsiteY41" fmla="*/ 235974 h 2109019"/>
              <a:gd name="connsiteX42" fmla="*/ 3655984 w 3788720"/>
              <a:gd name="connsiteY42" fmla="*/ 383458 h 2109019"/>
              <a:gd name="connsiteX43" fmla="*/ 3685481 w 3788720"/>
              <a:gd name="connsiteY43" fmla="*/ 427703 h 2109019"/>
              <a:gd name="connsiteX44" fmla="*/ 3744475 w 3788720"/>
              <a:gd name="connsiteY44" fmla="*/ 589936 h 2109019"/>
              <a:gd name="connsiteX45" fmla="*/ 3759223 w 3788720"/>
              <a:gd name="connsiteY45" fmla="*/ 693174 h 2109019"/>
              <a:gd name="connsiteX46" fmla="*/ 3773972 w 3788720"/>
              <a:gd name="connsiteY46" fmla="*/ 752168 h 2109019"/>
              <a:gd name="connsiteX47" fmla="*/ 3788720 w 3788720"/>
              <a:gd name="connsiteY47" fmla="*/ 825910 h 2109019"/>
              <a:gd name="connsiteX48" fmla="*/ 3773972 w 3788720"/>
              <a:gd name="connsiteY48" fmla="*/ 1135626 h 2109019"/>
              <a:gd name="connsiteX49" fmla="*/ 3714978 w 3788720"/>
              <a:gd name="connsiteY49" fmla="*/ 1268361 h 2109019"/>
              <a:gd name="connsiteX50" fmla="*/ 3670733 w 3788720"/>
              <a:gd name="connsiteY50" fmla="*/ 1297858 h 2109019"/>
              <a:gd name="connsiteX51" fmla="*/ 3582243 w 3788720"/>
              <a:gd name="connsiteY51" fmla="*/ 1371600 h 2109019"/>
              <a:gd name="connsiteX52" fmla="*/ 3523249 w 3788720"/>
              <a:gd name="connsiteY52" fmla="*/ 1415845 h 2109019"/>
              <a:gd name="connsiteX53" fmla="*/ 3464255 w 3788720"/>
              <a:gd name="connsiteY53" fmla="*/ 1430594 h 2109019"/>
              <a:gd name="connsiteX54" fmla="*/ 3420010 w 3788720"/>
              <a:gd name="connsiteY54" fmla="*/ 1445342 h 2109019"/>
              <a:gd name="connsiteX55" fmla="*/ 3361017 w 3788720"/>
              <a:gd name="connsiteY55" fmla="*/ 1474839 h 2109019"/>
              <a:gd name="connsiteX56" fmla="*/ 3257778 w 3788720"/>
              <a:gd name="connsiteY56" fmla="*/ 1489587 h 2109019"/>
              <a:gd name="connsiteX57" fmla="*/ 3139791 w 3788720"/>
              <a:gd name="connsiteY57" fmla="*/ 1519084 h 2109019"/>
              <a:gd name="connsiteX58" fmla="*/ 3036552 w 3788720"/>
              <a:gd name="connsiteY58" fmla="*/ 1548581 h 2109019"/>
              <a:gd name="connsiteX59" fmla="*/ 3007055 w 3788720"/>
              <a:gd name="connsiteY59" fmla="*/ 1592826 h 2109019"/>
              <a:gd name="connsiteX60" fmla="*/ 2933313 w 3788720"/>
              <a:gd name="connsiteY60" fmla="*/ 1666568 h 2109019"/>
              <a:gd name="connsiteX61" fmla="*/ 2903817 w 3788720"/>
              <a:gd name="connsiteY61" fmla="*/ 1755058 h 2109019"/>
              <a:gd name="connsiteX62" fmla="*/ 2889068 w 3788720"/>
              <a:gd name="connsiteY62" fmla="*/ 1799303 h 2109019"/>
              <a:gd name="connsiteX63" fmla="*/ 2830075 w 3788720"/>
              <a:gd name="connsiteY63" fmla="*/ 1902542 h 2109019"/>
              <a:gd name="connsiteX64" fmla="*/ 2785830 w 3788720"/>
              <a:gd name="connsiteY64" fmla="*/ 1917290 h 2109019"/>
              <a:gd name="connsiteX65" fmla="*/ 2653094 w 3788720"/>
              <a:gd name="connsiteY65" fmla="*/ 1961536 h 2109019"/>
              <a:gd name="connsiteX66" fmla="*/ 2446617 w 3788720"/>
              <a:gd name="connsiteY66" fmla="*/ 1946787 h 2109019"/>
              <a:gd name="connsiteX67" fmla="*/ 2402372 w 3788720"/>
              <a:gd name="connsiteY67" fmla="*/ 1932039 h 2109019"/>
              <a:gd name="connsiteX68" fmla="*/ 2358126 w 3788720"/>
              <a:gd name="connsiteY68" fmla="*/ 1887794 h 2109019"/>
              <a:gd name="connsiteX69" fmla="*/ 2299133 w 3788720"/>
              <a:gd name="connsiteY69" fmla="*/ 1858297 h 2109019"/>
              <a:gd name="connsiteX70" fmla="*/ 2195894 w 3788720"/>
              <a:gd name="connsiteY70" fmla="*/ 1740310 h 2109019"/>
              <a:gd name="connsiteX71" fmla="*/ 2107404 w 3788720"/>
              <a:gd name="connsiteY71" fmla="*/ 1681316 h 2109019"/>
              <a:gd name="connsiteX72" fmla="*/ 2018913 w 3788720"/>
              <a:gd name="connsiteY72" fmla="*/ 1622323 h 2109019"/>
              <a:gd name="connsiteX73" fmla="*/ 1959920 w 3788720"/>
              <a:gd name="connsiteY73" fmla="*/ 1607574 h 2109019"/>
              <a:gd name="connsiteX74" fmla="*/ 1886178 w 3788720"/>
              <a:gd name="connsiteY74" fmla="*/ 1622323 h 2109019"/>
              <a:gd name="connsiteX75" fmla="*/ 1812436 w 3788720"/>
              <a:gd name="connsiteY75" fmla="*/ 1740310 h 2109019"/>
              <a:gd name="connsiteX76" fmla="*/ 1797688 w 3788720"/>
              <a:gd name="connsiteY76" fmla="*/ 1814052 h 2109019"/>
              <a:gd name="connsiteX77" fmla="*/ 1782939 w 3788720"/>
              <a:gd name="connsiteY77" fmla="*/ 1946787 h 2109019"/>
              <a:gd name="connsiteX78" fmla="*/ 1738694 w 3788720"/>
              <a:gd name="connsiteY78" fmla="*/ 1976284 h 2109019"/>
              <a:gd name="connsiteX79" fmla="*/ 1694449 w 3788720"/>
              <a:gd name="connsiteY79" fmla="*/ 1961536 h 2109019"/>
              <a:gd name="connsiteX80" fmla="*/ 1650204 w 3788720"/>
              <a:gd name="connsiteY80" fmla="*/ 1917290 h 2109019"/>
              <a:gd name="connsiteX81" fmla="*/ 1591210 w 3788720"/>
              <a:gd name="connsiteY81" fmla="*/ 1873045 h 2109019"/>
              <a:gd name="connsiteX82" fmla="*/ 1576462 w 3788720"/>
              <a:gd name="connsiteY82" fmla="*/ 1828800 h 2109019"/>
              <a:gd name="connsiteX83" fmla="*/ 1546965 w 3788720"/>
              <a:gd name="connsiteY83" fmla="*/ 1710813 h 2109019"/>
              <a:gd name="connsiteX84" fmla="*/ 1428978 w 3788720"/>
              <a:gd name="connsiteY84" fmla="*/ 1725561 h 2109019"/>
              <a:gd name="connsiteX85" fmla="*/ 1399481 w 3788720"/>
              <a:gd name="connsiteY85" fmla="*/ 1814052 h 2109019"/>
              <a:gd name="connsiteX86" fmla="*/ 1369984 w 3788720"/>
              <a:gd name="connsiteY86" fmla="*/ 1858297 h 2109019"/>
              <a:gd name="connsiteX87" fmla="*/ 1355236 w 3788720"/>
              <a:gd name="connsiteY87" fmla="*/ 1932039 h 2109019"/>
              <a:gd name="connsiteX88" fmla="*/ 1281494 w 3788720"/>
              <a:gd name="connsiteY88" fmla="*/ 2020529 h 2109019"/>
              <a:gd name="connsiteX89" fmla="*/ 1237249 w 3788720"/>
              <a:gd name="connsiteY89" fmla="*/ 2035278 h 2109019"/>
              <a:gd name="connsiteX90" fmla="*/ 1193004 w 3788720"/>
              <a:gd name="connsiteY90" fmla="*/ 2064774 h 2109019"/>
              <a:gd name="connsiteX91" fmla="*/ 1148759 w 3788720"/>
              <a:gd name="connsiteY91" fmla="*/ 2079523 h 2109019"/>
              <a:gd name="connsiteX92" fmla="*/ 1089765 w 3788720"/>
              <a:gd name="connsiteY92" fmla="*/ 2109019 h 2109019"/>
              <a:gd name="connsiteX93" fmla="*/ 839043 w 3788720"/>
              <a:gd name="connsiteY93" fmla="*/ 2064774 h 2109019"/>
              <a:gd name="connsiteX94" fmla="*/ 676810 w 3788720"/>
              <a:gd name="connsiteY94" fmla="*/ 2035278 h 2109019"/>
              <a:gd name="connsiteX95" fmla="*/ 588320 w 3788720"/>
              <a:gd name="connsiteY95" fmla="*/ 2005781 h 2109019"/>
              <a:gd name="connsiteX96" fmla="*/ 544075 w 3788720"/>
              <a:gd name="connsiteY96" fmla="*/ 1991032 h 2109019"/>
              <a:gd name="connsiteX97" fmla="*/ 455584 w 3788720"/>
              <a:gd name="connsiteY97" fmla="*/ 1932039 h 2109019"/>
              <a:gd name="connsiteX98" fmla="*/ 293352 w 3788720"/>
              <a:gd name="connsiteY98" fmla="*/ 1946787 h 2109019"/>
              <a:gd name="connsiteX99" fmla="*/ 249107 w 3788720"/>
              <a:gd name="connsiteY99" fmla="*/ 1961536 h 2109019"/>
              <a:gd name="connsiteX100" fmla="*/ 101623 w 3788720"/>
              <a:gd name="connsiteY100" fmla="*/ 1946787 h 2109019"/>
              <a:gd name="connsiteX101" fmla="*/ 27881 w 3788720"/>
              <a:gd name="connsiteY101" fmla="*/ 1828800 h 2109019"/>
              <a:gd name="connsiteX102" fmla="*/ 13133 w 3788720"/>
              <a:gd name="connsiteY102" fmla="*/ 1784555 h 2109019"/>
              <a:gd name="connsiteX103" fmla="*/ 27881 w 3788720"/>
              <a:gd name="connsiteY103" fmla="*/ 1445342 h 2109019"/>
              <a:gd name="connsiteX104" fmla="*/ 72126 w 3788720"/>
              <a:gd name="connsiteY104" fmla="*/ 1415845 h 2109019"/>
              <a:gd name="connsiteX105" fmla="*/ 86875 w 3788720"/>
              <a:gd name="connsiteY105" fmla="*/ 1268361 h 210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788720" h="2109019">
                <a:moveTo>
                  <a:pt x="86875" y="1268361"/>
                </a:moveTo>
                <a:lnTo>
                  <a:pt x="86875" y="1268361"/>
                </a:lnTo>
                <a:cubicBezTo>
                  <a:pt x="81959" y="1066800"/>
                  <a:pt x="-96071" y="1021704"/>
                  <a:pt x="72126" y="663678"/>
                </a:cubicBezTo>
                <a:cubicBezTo>
                  <a:pt x="97297" y="610098"/>
                  <a:pt x="60401" y="539645"/>
                  <a:pt x="86875" y="486697"/>
                </a:cubicBezTo>
                <a:cubicBezTo>
                  <a:pt x="100780" y="458887"/>
                  <a:pt x="175365" y="457200"/>
                  <a:pt x="175365" y="457200"/>
                </a:cubicBezTo>
                <a:cubicBezTo>
                  <a:pt x="216535" y="333687"/>
                  <a:pt x="156393" y="525378"/>
                  <a:pt x="204862" y="250723"/>
                </a:cubicBezTo>
                <a:cubicBezTo>
                  <a:pt x="210266" y="220104"/>
                  <a:pt x="208488" y="179479"/>
                  <a:pt x="234359" y="162232"/>
                </a:cubicBezTo>
                <a:cubicBezTo>
                  <a:pt x="361168" y="77695"/>
                  <a:pt x="200720" y="179053"/>
                  <a:pt x="322849" y="117987"/>
                </a:cubicBezTo>
                <a:cubicBezTo>
                  <a:pt x="338703" y="110060"/>
                  <a:pt x="349418" y="89816"/>
                  <a:pt x="367094" y="88490"/>
                </a:cubicBezTo>
                <a:cubicBezTo>
                  <a:pt x="548547" y="74881"/>
                  <a:pt x="730887" y="78658"/>
                  <a:pt x="912784" y="73742"/>
                </a:cubicBezTo>
                <a:cubicBezTo>
                  <a:pt x="932449" y="63910"/>
                  <a:pt x="950920" y="51197"/>
                  <a:pt x="971778" y="44245"/>
                </a:cubicBezTo>
                <a:cubicBezTo>
                  <a:pt x="995559" y="36318"/>
                  <a:pt x="1021510" y="36700"/>
                  <a:pt x="1045520" y="29497"/>
                </a:cubicBezTo>
                <a:cubicBezTo>
                  <a:pt x="1070878" y="21890"/>
                  <a:pt x="1094681" y="9832"/>
                  <a:pt x="1119262" y="0"/>
                </a:cubicBezTo>
                <a:cubicBezTo>
                  <a:pt x="1168423" y="4916"/>
                  <a:pt x="1219240" y="1175"/>
                  <a:pt x="1266746" y="14748"/>
                </a:cubicBezTo>
                <a:cubicBezTo>
                  <a:pt x="1290381" y="21501"/>
                  <a:pt x="1305737" y="44707"/>
                  <a:pt x="1325739" y="58994"/>
                </a:cubicBezTo>
                <a:cubicBezTo>
                  <a:pt x="1340163" y="69297"/>
                  <a:pt x="1355236" y="78658"/>
                  <a:pt x="1369984" y="88490"/>
                </a:cubicBezTo>
                <a:lnTo>
                  <a:pt x="1428978" y="176981"/>
                </a:lnTo>
                <a:lnTo>
                  <a:pt x="1458475" y="221226"/>
                </a:lnTo>
                <a:cubicBezTo>
                  <a:pt x="1463391" y="235974"/>
                  <a:pt x="1464600" y="252536"/>
                  <a:pt x="1473223" y="265471"/>
                </a:cubicBezTo>
                <a:cubicBezTo>
                  <a:pt x="1504787" y="312817"/>
                  <a:pt x="1515327" y="309002"/>
                  <a:pt x="1561713" y="324465"/>
                </a:cubicBezTo>
                <a:cubicBezTo>
                  <a:pt x="1587723" y="321214"/>
                  <a:pt x="1698572" y="312163"/>
                  <a:pt x="1738694" y="294968"/>
                </a:cubicBezTo>
                <a:cubicBezTo>
                  <a:pt x="1756070" y="287521"/>
                  <a:pt x="1834382" y="226619"/>
                  <a:pt x="1841933" y="221226"/>
                </a:cubicBezTo>
                <a:cubicBezTo>
                  <a:pt x="1913798" y="169894"/>
                  <a:pt x="1858756" y="211612"/>
                  <a:pt x="1945172" y="162232"/>
                </a:cubicBezTo>
                <a:cubicBezTo>
                  <a:pt x="1960562" y="153438"/>
                  <a:pt x="1974669" y="142568"/>
                  <a:pt x="1989417" y="132736"/>
                </a:cubicBezTo>
                <a:cubicBezTo>
                  <a:pt x="2081559" y="141950"/>
                  <a:pt x="2129188" y="141868"/>
                  <a:pt x="2210643" y="162232"/>
                </a:cubicBezTo>
                <a:cubicBezTo>
                  <a:pt x="2225725" y="166003"/>
                  <a:pt x="2240983" y="170028"/>
                  <a:pt x="2254888" y="176981"/>
                </a:cubicBezTo>
                <a:cubicBezTo>
                  <a:pt x="2307043" y="203059"/>
                  <a:pt x="2297712" y="211581"/>
                  <a:pt x="2343378" y="250723"/>
                </a:cubicBezTo>
                <a:cubicBezTo>
                  <a:pt x="2396245" y="296037"/>
                  <a:pt x="2415183" y="301131"/>
                  <a:pt x="2476113" y="339213"/>
                </a:cubicBezTo>
                <a:cubicBezTo>
                  <a:pt x="2541461" y="380056"/>
                  <a:pt x="2496380" y="360717"/>
                  <a:pt x="2564604" y="383458"/>
                </a:cubicBezTo>
                <a:cubicBezTo>
                  <a:pt x="2589185" y="378542"/>
                  <a:pt x="2614875" y="377512"/>
                  <a:pt x="2638346" y="368710"/>
                </a:cubicBezTo>
                <a:cubicBezTo>
                  <a:pt x="2654943" y="362486"/>
                  <a:pt x="2666737" y="347140"/>
                  <a:pt x="2682591" y="339213"/>
                </a:cubicBezTo>
                <a:cubicBezTo>
                  <a:pt x="2696496" y="332261"/>
                  <a:pt x="2712088" y="329381"/>
                  <a:pt x="2726836" y="324465"/>
                </a:cubicBezTo>
                <a:cubicBezTo>
                  <a:pt x="2819543" y="262660"/>
                  <a:pt x="2717807" y="327842"/>
                  <a:pt x="2830075" y="265471"/>
                </a:cubicBezTo>
                <a:cubicBezTo>
                  <a:pt x="2855133" y="251550"/>
                  <a:pt x="2878178" y="234046"/>
                  <a:pt x="2903817" y="221226"/>
                </a:cubicBezTo>
                <a:cubicBezTo>
                  <a:pt x="2924971" y="210649"/>
                  <a:pt x="2988159" y="196453"/>
                  <a:pt x="3007055" y="191729"/>
                </a:cubicBezTo>
                <a:cubicBezTo>
                  <a:pt x="3021804" y="181897"/>
                  <a:pt x="3034485" y="167837"/>
                  <a:pt x="3051301" y="162232"/>
                </a:cubicBezTo>
                <a:cubicBezTo>
                  <a:pt x="3079670" y="152776"/>
                  <a:pt x="3110600" y="153971"/>
                  <a:pt x="3139791" y="147484"/>
                </a:cubicBezTo>
                <a:cubicBezTo>
                  <a:pt x="3154967" y="144112"/>
                  <a:pt x="3169288" y="137652"/>
                  <a:pt x="3184036" y="132736"/>
                </a:cubicBezTo>
                <a:cubicBezTo>
                  <a:pt x="3238113" y="137652"/>
                  <a:pt x="3292898" y="137477"/>
                  <a:pt x="3346268" y="147484"/>
                </a:cubicBezTo>
                <a:cubicBezTo>
                  <a:pt x="3372289" y="152363"/>
                  <a:pt x="3394652" y="169374"/>
                  <a:pt x="3420010" y="176981"/>
                </a:cubicBezTo>
                <a:cubicBezTo>
                  <a:pt x="3444020" y="184184"/>
                  <a:pt x="3469171" y="186813"/>
                  <a:pt x="3493752" y="191729"/>
                </a:cubicBezTo>
                <a:cubicBezTo>
                  <a:pt x="3513417" y="206477"/>
                  <a:pt x="3535365" y="218593"/>
                  <a:pt x="3552746" y="235974"/>
                </a:cubicBezTo>
                <a:cubicBezTo>
                  <a:pt x="3574583" y="257811"/>
                  <a:pt x="3646349" y="369005"/>
                  <a:pt x="3655984" y="383458"/>
                </a:cubicBezTo>
                <a:cubicBezTo>
                  <a:pt x="3665816" y="398206"/>
                  <a:pt x="3679876" y="410887"/>
                  <a:pt x="3685481" y="427703"/>
                </a:cubicBezTo>
                <a:cubicBezTo>
                  <a:pt x="3723350" y="541310"/>
                  <a:pt x="3703430" y="487325"/>
                  <a:pt x="3744475" y="589936"/>
                </a:cubicBezTo>
                <a:cubicBezTo>
                  <a:pt x="3749391" y="624349"/>
                  <a:pt x="3753005" y="658973"/>
                  <a:pt x="3759223" y="693174"/>
                </a:cubicBezTo>
                <a:cubicBezTo>
                  <a:pt x="3762849" y="713117"/>
                  <a:pt x="3769575" y="732381"/>
                  <a:pt x="3773972" y="752168"/>
                </a:cubicBezTo>
                <a:cubicBezTo>
                  <a:pt x="3779410" y="776639"/>
                  <a:pt x="3783804" y="801329"/>
                  <a:pt x="3788720" y="825910"/>
                </a:cubicBezTo>
                <a:cubicBezTo>
                  <a:pt x="3783804" y="929149"/>
                  <a:pt x="3785386" y="1032903"/>
                  <a:pt x="3773972" y="1135626"/>
                </a:cubicBezTo>
                <a:cubicBezTo>
                  <a:pt x="3770321" y="1168485"/>
                  <a:pt x="3743792" y="1239547"/>
                  <a:pt x="3714978" y="1268361"/>
                </a:cubicBezTo>
                <a:cubicBezTo>
                  <a:pt x="3702444" y="1280895"/>
                  <a:pt x="3684350" y="1286510"/>
                  <a:pt x="3670733" y="1297858"/>
                </a:cubicBezTo>
                <a:cubicBezTo>
                  <a:pt x="3505483" y="1435567"/>
                  <a:pt x="3736026" y="1261755"/>
                  <a:pt x="3582243" y="1371600"/>
                </a:cubicBezTo>
                <a:cubicBezTo>
                  <a:pt x="3562241" y="1385887"/>
                  <a:pt x="3545235" y="1404852"/>
                  <a:pt x="3523249" y="1415845"/>
                </a:cubicBezTo>
                <a:cubicBezTo>
                  <a:pt x="3505119" y="1424910"/>
                  <a:pt x="3483745" y="1425025"/>
                  <a:pt x="3464255" y="1430594"/>
                </a:cubicBezTo>
                <a:cubicBezTo>
                  <a:pt x="3449307" y="1434865"/>
                  <a:pt x="3434299" y="1439218"/>
                  <a:pt x="3420010" y="1445342"/>
                </a:cubicBezTo>
                <a:cubicBezTo>
                  <a:pt x="3399802" y="1454003"/>
                  <a:pt x="3382228" y="1469054"/>
                  <a:pt x="3361017" y="1474839"/>
                </a:cubicBezTo>
                <a:cubicBezTo>
                  <a:pt x="3327480" y="1483986"/>
                  <a:pt x="3292191" y="1484671"/>
                  <a:pt x="3257778" y="1489587"/>
                </a:cubicBezTo>
                <a:cubicBezTo>
                  <a:pt x="3178717" y="1515942"/>
                  <a:pt x="3246570" y="1495356"/>
                  <a:pt x="3139791" y="1519084"/>
                </a:cubicBezTo>
                <a:cubicBezTo>
                  <a:pt x="3084229" y="1531431"/>
                  <a:pt x="3085827" y="1532155"/>
                  <a:pt x="3036552" y="1548581"/>
                </a:cubicBezTo>
                <a:cubicBezTo>
                  <a:pt x="3026720" y="1563329"/>
                  <a:pt x="3019589" y="1580292"/>
                  <a:pt x="3007055" y="1592826"/>
                </a:cubicBezTo>
                <a:cubicBezTo>
                  <a:pt x="2908732" y="1691149"/>
                  <a:pt x="3011972" y="1548581"/>
                  <a:pt x="2933313" y="1666568"/>
                </a:cubicBezTo>
                <a:lnTo>
                  <a:pt x="2903817" y="1755058"/>
                </a:lnTo>
                <a:lnTo>
                  <a:pt x="2889068" y="1799303"/>
                </a:lnTo>
                <a:cubicBezTo>
                  <a:pt x="2874365" y="1843411"/>
                  <a:pt x="2871286" y="1868199"/>
                  <a:pt x="2830075" y="1902542"/>
                </a:cubicBezTo>
                <a:cubicBezTo>
                  <a:pt x="2818132" y="1912494"/>
                  <a:pt x="2800119" y="1911166"/>
                  <a:pt x="2785830" y="1917290"/>
                </a:cubicBezTo>
                <a:cubicBezTo>
                  <a:pt x="2678971" y="1963087"/>
                  <a:pt x="2777406" y="1936673"/>
                  <a:pt x="2653094" y="1961536"/>
                </a:cubicBezTo>
                <a:cubicBezTo>
                  <a:pt x="2584268" y="1956620"/>
                  <a:pt x="2515145" y="1954849"/>
                  <a:pt x="2446617" y="1946787"/>
                </a:cubicBezTo>
                <a:cubicBezTo>
                  <a:pt x="2431177" y="1944971"/>
                  <a:pt x="2415307" y="1940662"/>
                  <a:pt x="2402372" y="1932039"/>
                </a:cubicBezTo>
                <a:cubicBezTo>
                  <a:pt x="2385017" y="1920469"/>
                  <a:pt x="2375098" y="1899917"/>
                  <a:pt x="2358126" y="1887794"/>
                </a:cubicBezTo>
                <a:cubicBezTo>
                  <a:pt x="2340236" y="1875015"/>
                  <a:pt x="2317023" y="1871076"/>
                  <a:pt x="2299133" y="1858297"/>
                </a:cubicBezTo>
                <a:cubicBezTo>
                  <a:pt x="2245007" y="1819635"/>
                  <a:pt x="2249237" y="1788318"/>
                  <a:pt x="2195894" y="1740310"/>
                </a:cubicBezTo>
                <a:cubicBezTo>
                  <a:pt x="2169544" y="1716595"/>
                  <a:pt x="2136901" y="1700981"/>
                  <a:pt x="2107404" y="1681316"/>
                </a:cubicBezTo>
                <a:cubicBezTo>
                  <a:pt x="2107400" y="1681313"/>
                  <a:pt x="2018918" y="1622324"/>
                  <a:pt x="2018913" y="1622323"/>
                </a:cubicBezTo>
                <a:lnTo>
                  <a:pt x="1959920" y="1607574"/>
                </a:lnTo>
                <a:cubicBezTo>
                  <a:pt x="1935339" y="1612490"/>
                  <a:pt x="1907435" y="1609037"/>
                  <a:pt x="1886178" y="1622323"/>
                </a:cubicBezTo>
                <a:cubicBezTo>
                  <a:pt x="1858330" y="1639728"/>
                  <a:pt x="1826461" y="1712260"/>
                  <a:pt x="1812436" y="1740310"/>
                </a:cubicBezTo>
                <a:cubicBezTo>
                  <a:pt x="1807520" y="1764891"/>
                  <a:pt x="1801233" y="1789237"/>
                  <a:pt x="1797688" y="1814052"/>
                </a:cubicBezTo>
                <a:cubicBezTo>
                  <a:pt x="1791392" y="1858122"/>
                  <a:pt x="1798153" y="1904950"/>
                  <a:pt x="1782939" y="1946787"/>
                </a:cubicBezTo>
                <a:cubicBezTo>
                  <a:pt x="1776881" y="1963445"/>
                  <a:pt x="1753442" y="1966452"/>
                  <a:pt x="1738694" y="1976284"/>
                </a:cubicBezTo>
                <a:cubicBezTo>
                  <a:pt x="1723946" y="1971368"/>
                  <a:pt x="1707384" y="1970159"/>
                  <a:pt x="1694449" y="1961536"/>
                </a:cubicBezTo>
                <a:cubicBezTo>
                  <a:pt x="1677095" y="1949966"/>
                  <a:pt x="1666040" y="1930864"/>
                  <a:pt x="1650204" y="1917290"/>
                </a:cubicBezTo>
                <a:cubicBezTo>
                  <a:pt x="1631541" y="1901293"/>
                  <a:pt x="1610875" y="1887793"/>
                  <a:pt x="1591210" y="1873045"/>
                </a:cubicBezTo>
                <a:cubicBezTo>
                  <a:pt x="1586294" y="1858297"/>
                  <a:pt x="1580552" y="1843798"/>
                  <a:pt x="1576462" y="1828800"/>
                </a:cubicBezTo>
                <a:cubicBezTo>
                  <a:pt x="1565795" y="1789689"/>
                  <a:pt x="1546965" y="1710813"/>
                  <a:pt x="1546965" y="1710813"/>
                </a:cubicBezTo>
                <a:cubicBezTo>
                  <a:pt x="1507636" y="1715729"/>
                  <a:pt x="1461448" y="1702832"/>
                  <a:pt x="1428978" y="1725561"/>
                </a:cubicBezTo>
                <a:cubicBezTo>
                  <a:pt x="1403506" y="1743391"/>
                  <a:pt x="1416728" y="1788182"/>
                  <a:pt x="1399481" y="1814052"/>
                </a:cubicBezTo>
                <a:lnTo>
                  <a:pt x="1369984" y="1858297"/>
                </a:lnTo>
                <a:cubicBezTo>
                  <a:pt x="1365068" y="1882878"/>
                  <a:pt x="1364038" y="1908568"/>
                  <a:pt x="1355236" y="1932039"/>
                </a:cubicBezTo>
                <a:cubicBezTo>
                  <a:pt x="1346167" y="1956222"/>
                  <a:pt x="1300621" y="2007778"/>
                  <a:pt x="1281494" y="2020529"/>
                </a:cubicBezTo>
                <a:cubicBezTo>
                  <a:pt x="1268559" y="2029153"/>
                  <a:pt x="1251154" y="2028326"/>
                  <a:pt x="1237249" y="2035278"/>
                </a:cubicBezTo>
                <a:cubicBezTo>
                  <a:pt x="1221395" y="2043205"/>
                  <a:pt x="1208858" y="2056847"/>
                  <a:pt x="1193004" y="2064774"/>
                </a:cubicBezTo>
                <a:cubicBezTo>
                  <a:pt x="1179099" y="2071726"/>
                  <a:pt x="1163048" y="2073399"/>
                  <a:pt x="1148759" y="2079523"/>
                </a:cubicBezTo>
                <a:cubicBezTo>
                  <a:pt x="1128551" y="2088184"/>
                  <a:pt x="1109430" y="2099187"/>
                  <a:pt x="1089765" y="2109019"/>
                </a:cubicBezTo>
                <a:cubicBezTo>
                  <a:pt x="855467" y="2082987"/>
                  <a:pt x="1056014" y="2111268"/>
                  <a:pt x="839043" y="2064774"/>
                </a:cubicBezTo>
                <a:cubicBezTo>
                  <a:pt x="786580" y="2053532"/>
                  <a:pt x="728947" y="2049497"/>
                  <a:pt x="676810" y="2035278"/>
                </a:cubicBezTo>
                <a:cubicBezTo>
                  <a:pt x="646813" y="2027097"/>
                  <a:pt x="617817" y="2015613"/>
                  <a:pt x="588320" y="2005781"/>
                </a:cubicBezTo>
                <a:cubicBezTo>
                  <a:pt x="573572" y="2000865"/>
                  <a:pt x="557010" y="1999655"/>
                  <a:pt x="544075" y="1991032"/>
                </a:cubicBezTo>
                <a:lnTo>
                  <a:pt x="455584" y="1932039"/>
                </a:lnTo>
                <a:cubicBezTo>
                  <a:pt x="401507" y="1936955"/>
                  <a:pt x="347107" y="1939108"/>
                  <a:pt x="293352" y="1946787"/>
                </a:cubicBezTo>
                <a:cubicBezTo>
                  <a:pt x="277962" y="1948986"/>
                  <a:pt x="264653" y="1961536"/>
                  <a:pt x="249107" y="1961536"/>
                </a:cubicBezTo>
                <a:cubicBezTo>
                  <a:pt x="199700" y="1961536"/>
                  <a:pt x="150784" y="1951703"/>
                  <a:pt x="101623" y="1946787"/>
                </a:cubicBezTo>
                <a:cubicBezTo>
                  <a:pt x="31508" y="1900043"/>
                  <a:pt x="62983" y="1934105"/>
                  <a:pt x="27881" y="1828800"/>
                </a:cubicBezTo>
                <a:lnTo>
                  <a:pt x="13133" y="1784555"/>
                </a:lnTo>
                <a:cubicBezTo>
                  <a:pt x="18049" y="1671484"/>
                  <a:pt x="10000" y="1557098"/>
                  <a:pt x="27881" y="1445342"/>
                </a:cubicBezTo>
                <a:cubicBezTo>
                  <a:pt x="30681" y="1427839"/>
                  <a:pt x="62294" y="1430593"/>
                  <a:pt x="72126" y="1415845"/>
                </a:cubicBezTo>
                <a:cubicBezTo>
                  <a:pt x="95222" y="1381202"/>
                  <a:pt x="84417" y="1292942"/>
                  <a:pt x="86875" y="1268361"/>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8" name="雲 7"/>
          <p:cNvSpPr/>
          <p:nvPr/>
        </p:nvSpPr>
        <p:spPr>
          <a:xfrm rot="556497">
            <a:off x="6212569" y="2924400"/>
            <a:ext cx="3407399" cy="2149292"/>
          </a:xfrm>
          <a:prstGeom prst="cloud">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9" name="右矢印 8"/>
          <p:cNvSpPr/>
          <p:nvPr/>
        </p:nvSpPr>
        <p:spPr>
          <a:xfrm>
            <a:off x="4627964" y="4216766"/>
            <a:ext cx="1779601" cy="216764"/>
          </a:xfrm>
          <a:prstGeom prst="rightArrow">
            <a:avLst>
              <a:gd name="adj1" fmla="val 50000"/>
              <a:gd name="adj2" fmla="val 8770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pic>
        <p:nvPicPr>
          <p:cNvPr id="10" name="図 9"/>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597" r="94982"/>
                    </a14:imgEffect>
                  </a14:imgLayer>
                </a14:imgProps>
              </a:ext>
              <a:ext uri="{28A0092B-C50C-407E-A947-70E740481C1C}">
                <a14:useLocalDpi xmlns:a14="http://schemas.microsoft.com/office/drawing/2010/main"/>
              </a:ext>
            </a:extLst>
          </a:blip>
          <a:srcRect/>
          <a:stretch/>
        </p:blipFill>
        <p:spPr>
          <a:xfrm>
            <a:off x="3263726" y="3251418"/>
            <a:ext cx="1433675" cy="1765801"/>
          </a:xfrm>
          <a:prstGeom prst="rect">
            <a:avLst/>
          </a:prstGeom>
        </p:spPr>
      </p:pic>
      <p:pic>
        <p:nvPicPr>
          <p:cNvPr id="11" name="図 10"/>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99770"/>
                    </a14:imgEffect>
                  </a14:imgLayer>
                </a14:imgProps>
              </a:ext>
              <a:ext uri="{28A0092B-C50C-407E-A947-70E740481C1C}">
                <a14:useLocalDpi xmlns:a14="http://schemas.microsoft.com/office/drawing/2010/main"/>
              </a:ext>
            </a:extLst>
          </a:blip>
          <a:srcRect/>
          <a:stretch/>
        </p:blipFill>
        <p:spPr>
          <a:xfrm>
            <a:off x="6705574" y="5438059"/>
            <a:ext cx="1222652" cy="1844165"/>
          </a:xfrm>
          <a:prstGeom prst="rect">
            <a:avLst/>
          </a:prstGeom>
        </p:spPr>
      </p:pic>
      <p:pic>
        <p:nvPicPr>
          <p:cNvPr id="12" name="図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213943" y="5531858"/>
            <a:ext cx="1414021" cy="1840165"/>
          </a:xfrm>
          <a:prstGeom prst="rect">
            <a:avLst/>
          </a:prstGeom>
        </p:spPr>
      </p:pic>
      <p:pic>
        <p:nvPicPr>
          <p:cNvPr id="13" name="図 12"/>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99459" l="1769" r="100000">
                        <a14:foregroundMark x1="11701" y1="78620" x2="15918" y2="89175"/>
                      </a14:backgroundRemoval>
                    </a14:imgEffect>
                  </a14:imgLayer>
                </a14:imgProps>
              </a:ext>
              <a:ext uri="{28A0092B-C50C-407E-A947-70E740481C1C}">
                <a14:useLocalDpi xmlns:a14="http://schemas.microsoft.com/office/drawing/2010/main"/>
              </a:ext>
            </a:extLst>
          </a:blip>
          <a:srcRect/>
          <a:stretch/>
        </p:blipFill>
        <p:spPr>
          <a:xfrm>
            <a:off x="6376621" y="3118311"/>
            <a:ext cx="1922819" cy="1932292"/>
          </a:xfrm>
          <a:prstGeom prst="rect">
            <a:avLst/>
          </a:prstGeom>
        </p:spPr>
      </p:pic>
      <p:sp>
        <p:nvSpPr>
          <p:cNvPr id="14" name="正方形/長方形 13"/>
          <p:cNvSpPr/>
          <p:nvPr/>
        </p:nvSpPr>
        <p:spPr>
          <a:xfrm>
            <a:off x="770745" y="4528193"/>
            <a:ext cx="1769680" cy="339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859" dirty="0">
                <a:solidFill>
                  <a:schemeClr val="tx1"/>
                </a:solidFill>
                <a:latin typeface="+mn-ea"/>
              </a:rPr>
              <a:t>未成年</a:t>
            </a:r>
          </a:p>
        </p:txBody>
      </p:sp>
      <p:sp>
        <p:nvSpPr>
          <p:cNvPr id="15" name="角丸四角形吹き出し 14"/>
          <p:cNvSpPr/>
          <p:nvPr/>
        </p:nvSpPr>
        <p:spPr>
          <a:xfrm>
            <a:off x="535501" y="2811744"/>
            <a:ext cx="2856793" cy="1405023"/>
          </a:xfrm>
          <a:prstGeom prst="wedgeRoundRectCallout">
            <a:avLst>
              <a:gd name="adj1" fmla="val 55215"/>
              <a:gd name="adj2" fmla="val 79354"/>
              <a:gd name="adj3" fmla="val 16667"/>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pic>
        <p:nvPicPr>
          <p:cNvPr id="16" name="図 15"/>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0" b="100000" l="842" r="100000">
                        <a14:foregroundMark x1="70539" y1="54432" x2="75084" y2="62830"/>
                        <a14:foregroundMark x1="81313" y1="63608" x2="81313" y2="52877"/>
                      </a14:backgroundRemoval>
                    </a14:imgEffect>
                  </a14:imgLayer>
                </a14:imgProps>
              </a:ext>
              <a:ext uri="{28A0092B-C50C-407E-A947-70E740481C1C}">
                <a14:useLocalDpi xmlns:a14="http://schemas.microsoft.com/office/drawing/2010/main"/>
              </a:ext>
            </a:extLst>
          </a:blip>
          <a:srcRect/>
          <a:stretch/>
        </p:blipFill>
        <p:spPr>
          <a:xfrm>
            <a:off x="2245352" y="3152402"/>
            <a:ext cx="1018374" cy="1101500"/>
          </a:xfrm>
          <a:prstGeom prst="rect">
            <a:avLst/>
          </a:prstGeom>
        </p:spPr>
      </p:pic>
      <p:sp>
        <p:nvSpPr>
          <p:cNvPr id="17" name="正方形/長方形 16"/>
          <p:cNvSpPr/>
          <p:nvPr/>
        </p:nvSpPr>
        <p:spPr>
          <a:xfrm>
            <a:off x="259765" y="5100075"/>
            <a:ext cx="10221742" cy="737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18" name="正方形/長方形 17"/>
          <p:cNvSpPr/>
          <p:nvPr/>
        </p:nvSpPr>
        <p:spPr>
          <a:xfrm>
            <a:off x="785554" y="5451908"/>
            <a:ext cx="1169826" cy="339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859" dirty="0">
                <a:solidFill>
                  <a:schemeClr val="tx1"/>
                </a:solidFill>
                <a:latin typeface="+mn-ea"/>
              </a:rPr>
              <a:t>成年</a:t>
            </a:r>
          </a:p>
        </p:txBody>
      </p:sp>
      <p:sp>
        <p:nvSpPr>
          <p:cNvPr id="19" name="上矢印 18"/>
          <p:cNvSpPr/>
          <p:nvPr/>
        </p:nvSpPr>
        <p:spPr>
          <a:xfrm>
            <a:off x="322325" y="4235709"/>
            <a:ext cx="366837" cy="728113"/>
          </a:xfrm>
          <a:prstGeom prst="upArrow">
            <a:avLst>
              <a:gd name="adj1" fmla="val 50000"/>
              <a:gd name="adj2" fmla="val 817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20" name="下矢印 19"/>
          <p:cNvSpPr/>
          <p:nvPr/>
        </p:nvSpPr>
        <p:spPr>
          <a:xfrm>
            <a:off x="319109" y="5328977"/>
            <a:ext cx="362222" cy="794012"/>
          </a:xfrm>
          <a:prstGeom prst="downArrow">
            <a:avLst>
              <a:gd name="adj1" fmla="val 50000"/>
              <a:gd name="adj2" fmla="val 783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21" name="正方形/長方形 20"/>
          <p:cNvSpPr/>
          <p:nvPr/>
        </p:nvSpPr>
        <p:spPr>
          <a:xfrm>
            <a:off x="485990" y="2921220"/>
            <a:ext cx="2856311" cy="1296047"/>
          </a:xfrm>
          <a:prstGeom prst="rect">
            <a:avLst/>
          </a:prstGeom>
          <a:noFill/>
        </p:spPr>
        <p:txBody>
          <a:bodyPr wrap="square" lIns="80189" tIns="40094" rIns="80189" bIns="40094">
            <a:spAutoFit/>
          </a:bodyPr>
          <a:lstStyle/>
          <a:p>
            <a:r>
              <a:rPr lang="ja-JP" altLang="en-US" sz="1579" dirty="0">
                <a:ln w="0"/>
                <a:latin typeface="+mn-ea"/>
              </a:rPr>
              <a:t>・小遣いの範囲を超える額</a:t>
            </a:r>
            <a:endParaRPr lang="en-US" altLang="ja-JP" sz="1579" dirty="0">
              <a:ln w="0"/>
              <a:latin typeface="+mn-ea"/>
            </a:endParaRPr>
          </a:p>
          <a:p>
            <a:r>
              <a:rPr lang="ja-JP" altLang="en-US" sz="1579" dirty="0">
                <a:ln w="0"/>
                <a:latin typeface="+mn-ea"/>
              </a:rPr>
              <a:t>・親の承諾なし</a:t>
            </a:r>
            <a:endParaRPr lang="en-US" altLang="ja-JP" sz="1579" dirty="0">
              <a:ln w="0"/>
              <a:latin typeface="+mn-ea"/>
            </a:endParaRPr>
          </a:p>
          <a:p>
            <a:r>
              <a:rPr lang="ja-JP" altLang="en-US" sz="1579" dirty="0">
                <a:ln w="0"/>
                <a:latin typeface="+mn-ea"/>
              </a:rPr>
              <a:t>・未婚</a:t>
            </a:r>
            <a:endParaRPr lang="en-US" altLang="ja-JP" sz="1579" dirty="0">
              <a:ln w="0"/>
              <a:latin typeface="+mn-ea"/>
            </a:endParaRPr>
          </a:p>
          <a:p>
            <a:r>
              <a:rPr lang="ja-JP" altLang="en-US" sz="1579" dirty="0">
                <a:ln w="0"/>
                <a:latin typeface="+mn-ea"/>
              </a:rPr>
              <a:t>・成年だと嘘を</a:t>
            </a:r>
            <a:endParaRPr lang="en-US" altLang="ja-JP" sz="1579" dirty="0">
              <a:ln w="0"/>
              <a:latin typeface="+mn-ea"/>
            </a:endParaRPr>
          </a:p>
          <a:p>
            <a:r>
              <a:rPr lang="ja-JP" altLang="en-US" sz="1579" dirty="0">
                <a:ln w="0"/>
                <a:latin typeface="+mn-ea"/>
              </a:rPr>
              <a:t>　　ついていない</a:t>
            </a:r>
          </a:p>
        </p:txBody>
      </p:sp>
      <p:grpSp>
        <p:nvGrpSpPr>
          <p:cNvPr id="22" name="グループ化 21"/>
          <p:cNvGrpSpPr/>
          <p:nvPr/>
        </p:nvGrpSpPr>
        <p:grpSpPr>
          <a:xfrm>
            <a:off x="4837356" y="3832163"/>
            <a:ext cx="1269457" cy="985971"/>
            <a:chOff x="5308060" y="3040613"/>
            <a:chExt cx="1447577" cy="1124314"/>
          </a:xfrm>
        </p:grpSpPr>
        <p:sp>
          <p:nvSpPr>
            <p:cNvPr id="23" name="星 32 22"/>
            <p:cNvSpPr/>
            <p:nvPr/>
          </p:nvSpPr>
          <p:spPr>
            <a:xfrm>
              <a:off x="5308060" y="3040613"/>
              <a:ext cx="1447577" cy="1124314"/>
            </a:xfrm>
            <a:prstGeom prst="star32">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24" name="テキスト ボックス 23"/>
            <p:cNvSpPr txBox="1"/>
            <p:nvPr/>
          </p:nvSpPr>
          <p:spPr>
            <a:xfrm>
              <a:off x="5465924" y="3296074"/>
              <a:ext cx="1131851" cy="659514"/>
            </a:xfrm>
            <a:prstGeom prst="rect">
              <a:avLst/>
            </a:prstGeom>
            <a:noFill/>
          </p:spPr>
          <p:txBody>
            <a:bodyPr wrap="none" rtlCol="0">
              <a:spAutoFit/>
            </a:bodyPr>
            <a:lstStyle/>
            <a:p>
              <a:pPr algn="ctr"/>
              <a:r>
                <a:rPr kumimoji="1" lang="ja-JP" altLang="en-US" sz="1579" dirty="0">
                  <a:latin typeface="+mn-ea"/>
                </a:rPr>
                <a:t>契約を</a:t>
              </a:r>
              <a:endParaRPr kumimoji="1" lang="en-US" altLang="ja-JP" sz="1579" dirty="0">
                <a:latin typeface="+mn-ea"/>
              </a:endParaRPr>
            </a:p>
            <a:p>
              <a:pPr algn="ctr"/>
              <a:r>
                <a:rPr kumimoji="1" lang="ja-JP" altLang="en-US" sz="1579" dirty="0">
                  <a:latin typeface="+mn-ea"/>
                </a:rPr>
                <a:t>やめたい</a:t>
              </a:r>
            </a:p>
          </p:txBody>
        </p:sp>
      </p:grpSp>
      <p:sp>
        <p:nvSpPr>
          <p:cNvPr id="25" name="テキスト ボックス 24"/>
          <p:cNvSpPr txBox="1"/>
          <p:nvPr/>
        </p:nvSpPr>
        <p:spPr>
          <a:xfrm>
            <a:off x="6421775" y="2709403"/>
            <a:ext cx="3262432" cy="461665"/>
          </a:xfrm>
          <a:prstGeom prst="rect">
            <a:avLst/>
          </a:prstGeom>
          <a:solidFill>
            <a:schemeClr val="bg1">
              <a:alpha val="61000"/>
            </a:schemeClr>
          </a:solidFill>
        </p:spPr>
        <p:txBody>
          <a:bodyPr wrap="none" rtlCol="0">
            <a:spAutoFit/>
          </a:bodyPr>
          <a:lstStyle/>
          <a:p>
            <a:pPr algn="ctr"/>
            <a:r>
              <a:rPr kumimoji="1" lang="ja-JP" altLang="en-US" sz="2400" dirty="0">
                <a:latin typeface="+mn-ea"/>
              </a:rPr>
              <a:t>未成年者契約の取消し</a:t>
            </a:r>
          </a:p>
        </p:txBody>
      </p:sp>
      <p:sp>
        <p:nvSpPr>
          <p:cNvPr id="26" name="角丸四角形吹き出し 25"/>
          <p:cNvSpPr/>
          <p:nvPr/>
        </p:nvSpPr>
        <p:spPr>
          <a:xfrm>
            <a:off x="878219" y="5964673"/>
            <a:ext cx="1755273" cy="661946"/>
          </a:xfrm>
          <a:prstGeom prst="wedgeRoundRectCallout">
            <a:avLst>
              <a:gd name="adj1" fmla="val 88267"/>
              <a:gd name="adj2" fmla="val 61216"/>
              <a:gd name="adj3" fmla="val 16667"/>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27" name="正方形/長方形 26"/>
          <p:cNvSpPr/>
          <p:nvPr/>
        </p:nvSpPr>
        <p:spPr>
          <a:xfrm>
            <a:off x="878220" y="6026864"/>
            <a:ext cx="1634259" cy="567002"/>
          </a:xfrm>
          <a:prstGeom prst="rect">
            <a:avLst/>
          </a:prstGeom>
          <a:noFill/>
        </p:spPr>
        <p:txBody>
          <a:bodyPr wrap="square" lIns="80189" tIns="40094" rIns="80189" bIns="40094">
            <a:spAutoFit/>
          </a:bodyPr>
          <a:lstStyle/>
          <a:p>
            <a:r>
              <a:rPr lang="ja-JP" altLang="en-US" sz="1579" dirty="0">
                <a:ln w="0"/>
                <a:latin typeface="+mn-ea"/>
              </a:rPr>
              <a:t>・契約金額不問</a:t>
            </a:r>
            <a:endParaRPr lang="en-US" altLang="ja-JP" sz="1579" dirty="0">
              <a:ln w="0"/>
              <a:latin typeface="+mn-ea"/>
            </a:endParaRPr>
          </a:p>
          <a:p>
            <a:r>
              <a:rPr lang="ja-JP" altLang="en-US" sz="1579" dirty="0">
                <a:ln w="0"/>
                <a:latin typeface="+mn-ea"/>
              </a:rPr>
              <a:t>・自分の判断</a:t>
            </a:r>
            <a:endParaRPr lang="en-US" altLang="ja-JP" sz="1579" dirty="0">
              <a:ln w="0"/>
              <a:latin typeface="+mn-ea"/>
            </a:endParaRPr>
          </a:p>
        </p:txBody>
      </p:sp>
      <p:sp>
        <p:nvSpPr>
          <p:cNvPr id="28" name="角丸四角形吹き出し 27"/>
          <p:cNvSpPr/>
          <p:nvPr/>
        </p:nvSpPr>
        <p:spPr>
          <a:xfrm>
            <a:off x="8478214" y="3223358"/>
            <a:ext cx="1806180" cy="1486473"/>
          </a:xfrm>
          <a:prstGeom prst="wedgeRoundRectCallout">
            <a:avLst>
              <a:gd name="adj1" fmla="val -72848"/>
              <a:gd name="adj2" fmla="val -26715"/>
              <a:gd name="adj3" fmla="val 16667"/>
            </a:avLst>
          </a:prstGeom>
          <a:solidFill>
            <a:srgbClr val="FCF2F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3" dirty="0">
              <a:solidFill>
                <a:schemeClr val="tx1"/>
              </a:solidFill>
              <a:latin typeface="+mn-ea"/>
            </a:endParaRPr>
          </a:p>
        </p:txBody>
      </p:sp>
      <p:sp>
        <p:nvSpPr>
          <p:cNvPr id="29" name="テキスト ボックス 28"/>
          <p:cNvSpPr txBox="1"/>
          <p:nvPr/>
        </p:nvSpPr>
        <p:spPr>
          <a:xfrm>
            <a:off x="8585335" y="3302844"/>
            <a:ext cx="1653174" cy="1428917"/>
          </a:xfrm>
          <a:prstGeom prst="rect">
            <a:avLst/>
          </a:prstGeom>
          <a:noFill/>
        </p:spPr>
        <p:txBody>
          <a:bodyPr wrap="square" rtlCol="0">
            <a:spAutoFit/>
          </a:bodyPr>
          <a:lstStyle/>
          <a:p>
            <a:pPr>
              <a:lnSpc>
                <a:spcPct val="110000"/>
              </a:lnSpc>
            </a:pPr>
            <a:r>
              <a:rPr kumimoji="1" lang="ja-JP" altLang="en-US" sz="1579" dirty="0">
                <a:latin typeface="+mn-ea"/>
              </a:rPr>
              <a:t>未成年者は</a:t>
            </a:r>
            <a:endParaRPr kumimoji="1" lang="en-US" altLang="ja-JP" sz="1579" dirty="0">
              <a:latin typeface="+mn-ea"/>
            </a:endParaRPr>
          </a:p>
          <a:p>
            <a:pPr>
              <a:lnSpc>
                <a:spcPct val="110000"/>
              </a:lnSpc>
            </a:pPr>
            <a:r>
              <a:rPr kumimoji="1" lang="ja-JP" altLang="en-US" sz="1579" dirty="0">
                <a:latin typeface="+mn-ea"/>
              </a:rPr>
              <a:t>取引の知識、</a:t>
            </a:r>
            <a:endParaRPr kumimoji="1" lang="en-US" altLang="ja-JP" sz="1579" dirty="0">
              <a:latin typeface="+mn-ea"/>
            </a:endParaRPr>
          </a:p>
          <a:p>
            <a:pPr>
              <a:lnSpc>
                <a:spcPct val="110000"/>
              </a:lnSpc>
            </a:pPr>
            <a:r>
              <a:rPr kumimoji="1" lang="ja-JP" altLang="en-US" sz="1579" dirty="0">
                <a:latin typeface="+mn-ea"/>
              </a:rPr>
              <a:t>経験、判断力が未熟だから</a:t>
            </a:r>
            <a:endParaRPr kumimoji="1" lang="en-US" altLang="ja-JP" sz="1579" dirty="0">
              <a:latin typeface="+mn-ea"/>
            </a:endParaRPr>
          </a:p>
          <a:p>
            <a:pPr>
              <a:lnSpc>
                <a:spcPct val="110000"/>
              </a:lnSpc>
            </a:pPr>
            <a:r>
              <a:rPr kumimoji="1" lang="ja-JP" altLang="en-US" sz="1579" dirty="0">
                <a:solidFill>
                  <a:srgbClr val="FF0000"/>
                </a:solidFill>
                <a:latin typeface="+mn-ea"/>
              </a:rPr>
              <a:t>法で保護します</a:t>
            </a:r>
          </a:p>
        </p:txBody>
      </p:sp>
      <p:grpSp>
        <p:nvGrpSpPr>
          <p:cNvPr id="30" name="グループ化 29"/>
          <p:cNvGrpSpPr/>
          <p:nvPr/>
        </p:nvGrpSpPr>
        <p:grpSpPr>
          <a:xfrm>
            <a:off x="2656816" y="4562420"/>
            <a:ext cx="711914" cy="387967"/>
            <a:chOff x="3037524" y="3973959"/>
            <a:chExt cx="811804" cy="442404"/>
          </a:xfrm>
        </p:grpSpPr>
        <p:sp>
          <p:nvSpPr>
            <p:cNvPr id="31" name="楕円 30"/>
            <p:cNvSpPr/>
            <p:nvPr/>
          </p:nvSpPr>
          <p:spPr>
            <a:xfrm>
              <a:off x="3037524" y="3973959"/>
              <a:ext cx="811804" cy="423542"/>
            </a:xfrm>
            <a:prstGeom prst="ellipse">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32" name="テキスト ボックス 31"/>
            <p:cNvSpPr txBox="1"/>
            <p:nvPr/>
          </p:nvSpPr>
          <p:spPr>
            <a:xfrm>
              <a:off x="3104053" y="4033961"/>
              <a:ext cx="671215" cy="382402"/>
            </a:xfrm>
            <a:prstGeom prst="rect">
              <a:avLst/>
            </a:prstGeom>
            <a:noFill/>
          </p:spPr>
          <p:txBody>
            <a:bodyPr wrap="none" rtlCol="0">
              <a:spAutoFit/>
            </a:bodyPr>
            <a:lstStyle/>
            <a:p>
              <a:pPr algn="ctr"/>
              <a:r>
                <a:rPr kumimoji="1" lang="ja-JP" altLang="en-US" sz="1579" dirty="0">
                  <a:latin typeface="+mn-ea"/>
                </a:rPr>
                <a:t>契約</a:t>
              </a:r>
            </a:p>
          </p:txBody>
        </p:sp>
      </p:grpSp>
      <p:grpSp>
        <p:nvGrpSpPr>
          <p:cNvPr id="33" name="グループ化 32"/>
          <p:cNvGrpSpPr/>
          <p:nvPr/>
        </p:nvGrpSpPr>
        <p:grpSpPr>
          <a:xfrm>
            <a:off x="2567761" y="6704247"/>
            <a:ext cx="711914" cy="387967"/>
            <a:chOff x="3037524" y="3973959"/>
            <a:chExt cx="811804" cy="442404"/>
          </a:xfrm>
        </p:grpSpPr>
        <p:sp>
          <p:nvSpPr>
            <p:cNvPr id="34" name="楕円 33"/>
            <p:cNvSpPr/>
            <p:nvPr/>
          </p:nvSpPr>
          <p:spPr>
            <a:xfrm>
              <a:off x="3037524" y="3973959"/>
              <a:ext cx="811804" cy="423542"/>
            </a:xfrm>
            <a:prstGeom prst="ellipse">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35" name="テキスト ボックス 34"/>
            <p:cNvSpPr txBox="1"/>
            <p:nvPr/>
          </p:nvSpPr>
          <p:spPr>
            <a:xfrm>
              <a:off x="3104053" y="4033961"/>
              <a:ext cx="671215" cy="382402"/>
            </a:xfrm>
            <a:prstGeom prst="rect">
              <a:avLst/>
            </a:prstGeom>
            <a:noFill/>
          </p:spPr>
          <p:txBody>
            <a:bodyPr wrap="none" rtlCol="0">
              <a:spAutoFit/>
            </a:bodyPr>
            <a:lstStyle/>
            <a:p>
              <a:pPr algn="ctr"/>
              <a:r>
                <a:rPr kumimoji="1" lang="ja-JP" altLang="en-US" sz="1579" dirty="0">
                  <a:latin typeface="+mn-ea"/>
                </a:rPr>
                <a:t>契約</a:t>
              </a:r>
            </a:p>
          </p:txBody>
        </p:sp>
      </p:grpSp>
      <p:sp>
        <p:nvSpPr>
          <p:cNvPr id="36" name="右矢印 35"/>
          <p:cNvSpPr/>
          <p:nvPr/>
        </p:nvSpPr>
        <p:spPr>
          <a:xfrm>
            <a:off x="4577909" y="6413432"/>
            <a:ext cx="1779601" cy="216764"/>
          </a:xfrm>
          <a:prstGeom prst="rightArrow">
            <a:avLst>
              <a:gd name="adj1" fmla="val 50000"/>
              <a:gd name="adj2" fmla="val 8770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grpSp>
        <p:nvGrpSpPr>
          <p:cNvPr id="37" name="グループ化 36"/>
          <p:cNvGrpSpPr/>
          <p:nvPr/>
        </p:nvGrpSpPr>
        <p:grpSpPr>
          <a:xfrm>
            <a:off x="4787301" y="6028829"/>
            <a:ext cx="1269457" cy="985971"/>
            <a:chOff x="5308060" y="3040613"/>
            <a:chExt cx="1447577" cy="1124314"/>
          </a:xfrm>
        </p:grpSpPr>
        <p:sp>
          <p:nvSpPr>
            <p:cNvPr id="38" name="星 32 37"/>
            <p:cNvSpPr/>
            <p:nvPr/>
          </p:nvSpPr>
          <p:spPr>
            <a:xfrm>
              <a:off x="5308060" y="3040613"/>
              <a:ext cx="1447577" cy="1124314"/>
            </a:xfrm>
            <a:prstGeom prst="star32">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39" name="テキスト ボックス 38"/>
            <p:cNvSpPr txBox="1"/>
            <p:nvPr/>
          </p:nvSpPr>
          <p:spPr>
            <a:xfrm>
              <a:off x="5465924" y="3296074"/>
              <a:ext cx="1131851" cy="659514"/>
            </a:xfrm>
            <a:prstGeom prst="rect">
              <a:avLst/>
            </a:prstGeom>
            <a:noFill/>
          </p:spPr>
          <p:txBody>
            <a:bodyPr wrap="none" rtlCol="0">
              <a:spAutoFit/>
            </a:bodyPr>
            <a:lstStyle/>
            <a:p>
              <a:pPr algn="ctr"/>
              <a:r>
                <a:rPr kumimoji="1" lang="ja-JP" altLang="en-US" sz="1579" dirty="0">
                  <a:latin typeface="+mn-ea"/>
                </a:rPr>
                <a:t>契約を</a:t>
              </a:r>
              <a:endParaRPr kumimoji="1" lang="en-US" altLang="ja-JP" sz="1579" dirty="0">
                <a:latin typeface="+mn-ea"/>
              </a:endParaRPr>
            </a:p>
            <a:p>
              <a:pPr algn="ctr"/>
              <a:r>
                <a:rPr kumimoji="1" lang="ja-JP" altLang="en-US" sz="1579" dirty="0">
                  <a:latin typeface="+mn-ea"/>
                </a:rPr>
                <a:t>やめたい</a:t>
              </a:r>
            </a:p>
          </p:txBody>
        </p:sp>
      </p:grpSp>
      <p:sp>
        <p:nvSpPr>
          <p:cNvPr id="40" name="テキスト ボックス 39"/>
          <p:cNvSpPr txBox="1"/>
          <p:nvPr/>
        </p:nvSpPr>
        <p:spPr>
          <a:xfrm>
            <a:off x="7930783" y="5637644"/>
            <a:ext cx="2360965" cy="894284"/>
          </a:xfrm>
          <a:prstGeom prst="rect">
            <a:avLst/>
          </a:prstGeom>
          <a:noFill/>
        </p:spPr>
        <p:txBody>
          <a:bodyPr wrap="square" rtlCol="0">
            <a:spAutoFit/>
          </a:bodyPr>
          <a:lstStyle/>
          <a:p>
            <a:pPr>
              <a:lnSpc>
                <a:spcPct val="110000"/>
              </a:lnSpc>
            </a:pPr>
            <a:r>
              <a:rPr kumimoji="1" lang="ja-JP" altLang="en-US" sz="1579" dirty="0">
                <a:latin typeface="+mn-ea"/>
              </a:rPr>
              <a:t>学生、</a:t>
            </a:r>
            <a:r>
              <a:rPr kumimoji="1" lang="en-US" altLang="ja-JP" sz="1579" dirty="0">
                <a:latin typeface="+mn-ea"/>
              </a:rPr>
              <a:t>18</a:t>
            </a:r>
            <a:r>
              <a:rPr kumimoji="1" lang="ja-JP" altLang="en-US" sz="1579" dirty="0">
                <a:latin typeface="+mn-ea"/>
              </a:rPr>
              <a:t>歳になりたてでも、未成年者契約の取消しはできません。</a:t>
            </a:r>
            <a:endParaRPr kumimoji="1" lang="en-US" altLang="ja-JP" sz="1579" dirty="0">
              <a:latin typeface="+mn-ea"/>
            </a:endParaRPr>
          </a:p>
        </p:txBody>
      </p:sp>
      <p:sp>
        <p:nvSpPr>
          <p:cNvPr id="41" name="正方形/長方形 40"/>
          <p:cNvSpPr/>
          <p:nvPr/>
        </p:nvSpPr>
        <p:spPr>
          <a:xfrm rot="1358612">
            <a:off x="4149961" y="3042264"/>
            <a:ext cx="1248780" cy="634969"/>
          </a:xfrm>
          <a:prstGeom prst="rect">
            <a:avLst/>
          </a:prstGeom>
          <a:noFill/>
        </p:spPr>
        <p:txBody>
          <a:bodyPr wrap="none" lIns="80189" tIns="40094" rIns="80189" bIns="40094">
            <a:spAutoFit/>
          </a:bodyPr>
          <a:lstStyle/>
          <a:p>
            <a:pPr algn="ctr"/>
            <a:r>
              <a:rPr lang="en-US" altLang="ja-JP" sz="3600" b="1" dirty="0">
                <a:ln w="0"/>
                <a:solidFill>
                  <a:srgbClr val="FF0000"/>
                </a:solidFill>
                <a:latin typeface="+mn-ea"/>
              </a:rPr>
              <a:t>17</a:t>
            </a:r>
            <a:r>
              <a:rPr lang="ja-JP" altLang="en-US" sz="3600" b="1" dirty="0">
                <a:ln w="0"/>
                <a:solidFill>
                  <a:srgbClr val="FF0000"/>
                </a:solidFill>
                <a:latin typeface="+mn-ea"/>
              </a:rPr>
              <a:t>歳</a:t>
            </a:r>
          </a:p>
        </p:txBody>
      </p:sp>
      <p:sp>
        <p:nvSpPr>
          <p:cNvPr id="42" name="正方形/長方形 41"/>
          <p:cNvSpPr/>
          <p:nvPr/>
        </p:nvSpPr>
        <p:spPr>
          <a:xfrm rot="1358612">
            <a:off x="4200755" y="5289220"/>
            <a:ext cx="1248780" cy="634969"/>
          </a:xfrm>
          <a:prstGeom prst="rect">
            <a:avLst/>
          </a:prstGeom>
          <a:noFill/>
        </p:spPr>
        <p:txBody>
          <a:bodyPr wrap="none" lIns="80189" tIns="40094" rIns="80189" bIns="40094">
            <a:spAutoFit/>
          </a:bodyPr>
          <a:lstStyle/>
          <a:p>
            <a:pPr algn="ctr"/>
            <a:r>
              <a:rPr lang="en-US" altLang="ja-JP" sz="3600" b="1" dirty="0">
                <a:ln w="0"/>
                <a:solidFill>
                  <a:srgbClr val="FF0000"/>
                </a:solidFill>
                <a:latin typeface="+mn-ea"/>
              </a:rPr>
              <a:t>18</a:t>
            </a:r>
            <a:r>
              <a:rPr lang="ja-JP" altLang="en-US" sz="3600" b="1" dirty="0">
                <a:ln w="0"/>
                <a:solidFill>
                  <a:srgbClr val="FF0000"/>
                </a:solidFill>
                <a:latin typeface="+mn-ea"/>
              </a:rPr>
              <a:t>歳</a:t>
            </a:r>
          </a:p>
        </p:txBody>
      </p:sp>
      <p:sp>
        <p:nvSpPr>
          <p:cNvPr id="43" name="正方形/長方形 42">
            <a:extLst>
              <a:ext uri="{FF2B5EF4-FFF2-40B4-BE49-F238E27FC236}">
                <a16:creationId xmlns:a16="http://schemas.microsoft.com/office/drawing/2014/main" id="{D52A2EDA-580A-4D2D-9BE6-FE1D90E59B44}"/>
              </a:ext>
            </a:extLst>
          </p:cNvPr>
          <p:cNvSpPr/>
          <p:nvPr/>
        </p:nvSpPr>
        <p:spPr>
          <a:xfrm>
            <a:off x="185984" y="2163055"/>
            <a:ext cx="5211683" cy="523220"/>
          </a:xfrm>
          <a:prstGeom prst="rect">
            <a:avLst/>
          </a:prstGeom>
        </p:spPr>
        <p:txBody>
          <a:bodyPr wrap="none">
            <a:spAutoFit/>
          </a:bodyPr>
          <a:lstStyle/>
          <a:p>
            <a:r>
              <a:rPr lang="en-US" altLang="ja-JP" sz="2800" b="1" dirty="0">
                <a:latin typeface="+mn-ea"/>
              </a:rPr>
              <a:t>【</a:t>
            </a:r>
            <a:r>
              <a:rPr lang="ja-JP" altLang="en-US" sz="2800" b="1" dirty="0">
                <a:latin typeface="+mn-ea"/>
              </a:rPr>
              <a:t>民法</a:t>
            </a:r>
            <a:r>
              <a:rPr lang="en-US" altLang="ja-JP" sz="2800" b="1" dirty="0">
                <a:latin typeface="+mn-ea"/>
              </a:rPr>
              <a:t>】</a:t>
            </a:r>
            <a:r>
              <a:rPr lang="ja-JP" altLang="en-US" sz="2800" b="1" dirty="0">
                <a:latin typeface="+mn-ea"/>
              </a:rPr>
              <a:t>未成年者契約の取消し</a:t>
            </a:r>
          </a:p>
        </p:txBody>
      </p:sp>
    </p:spTree>
    <p:extLst>
      <p:ext uri="{BB962C8B-B14F-4D97-AF65-F5344CB8AC3E}">
        <p14:creationId xmlns:p14="http://schemas.microsoft.com/office/powerpoint/2010/main" val="403879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346AA29-1915-49A4-B300-30F40D301F05}"/>
              </a:ext>
            </a:extLst>
          </p:cNvPr>
          <p:cNvSpPr/>
          <p:nvPr/>
        </p:nvSpPr>
        <p:spPr>
          <a:xfrm>
            <a:off x="513506" y="1796337"/>
            <a:ext cx="9655962" cy="3317831"/>
          </a:xfrm>
          <a:prstGeom prst="rect">
            <a:avLst/>
          </a:prstGeom>
          <a:ln w="57150">
            <a:noFill/>
          </a:ln>
        </p:spPr>
        <p:txBody>
          <a:bodyPr wrap="square">
            <a:spAutoFit/>
          </a:bodyPr>
          <a:lstStyle/>
          <a:p>
            <a:pPr marL="285750" indent="-285750">
              <a:lnSpc>
                <a:spcPct val="120000"/>
              </a:lnSpc>
              <a:buFont typeface="Wingdings" panose="05000000000000000000" pitchFamily="2" charset="2"/>
              <a:buChar char="l"/>
            </a:pPr>
            <a:r>
              <a:rPr lang="ja-JP" altLang="en-US" sz="1600" dirty="0">
                <a:latin typeface="+mn-ea"/>
              </a:rPr>
              <a:t>契約時の年齢が</a:t>
            </a:r>
            <a:r>
              <a:rPr lang="en-US" altLang="ja-JP" sz="1600" dirty="0">
                <a:latin typeface="+mn-ea"/>
              </a:rPr>
              <a:t>18</a:t>
            </a:r>
            <a:r>
              <a:rPr lang="ja-JP" altLang="en-US" sz="1600" dirty="0">
                <a:latin typeface="+mn-ea"/>
              </a:rPr>
              <a:t>歳未満</a:t>
            </a:r>
            <a:endParaRPr lang="en-US" altLang="ja-JP" sz="1600" dirty="0">
              <a:latin typeface="+mn-ea"/>
            </a:endParaRPr>
          </a:p>
          <a:p>
            <a:pPr marL="285750" indent="-285750">
              <a:lnSpc>
                <a:spcPct val="120000"/>
              </a:lnSpc>
              <a:buFont typeface="Wingdings" panose="05000000000000000000" pitchFamily="2" charset="2"/>
              <a:buChar char="l"/>
            </a:pPr>
            <a:r>
              <a:rPr lang="ja-JP" altLang="en-US" sz="1600" dirty="0">
                <a:latin typeface="+mn-ea"/>
              </a:rPr>
              <a:t>未婚</a:t>
            </a:r>
            <a:endParaRPr lang="en-US" altLang="ja-JP" sz="1600" dirty="0">
              <a:latin typeface="+mn-ea"/>
            </a:endParaRPr>
          </a:p>
          <a:p>
            <a:pPr marL="285750" indent="-285750">
              <a:lnSpc>
                <a:spcPct val="120000"/>
              </a:lnSpc>
              <a:buFont typeface="Wingdings" panose="05000000000000000000" pitchFamily="2" charset="2"/>
              <a:buChar char="l"/>
            </a:pPr>
            <a:r>
              <a:rPr lang="ja-JP" altLang="en-US" sz="1600" dirty="0">
                <a:latin typeface="+mn-ea"/>
              </a:rPr>
              <a:t>法定代理人（多くは両親、親権者）が同意していない</a:t>
            </a:r>
            <a:endParaRPr lang="en-US" altLang="ja-JP" sz="1600" dirty="0">
              <a:latin typeface="+mn-ea"/>
            </a:endParaRPr>
          </a:p>
          <a:p>
            <a:pPr marL="285750" indent="-285750">
              <a:lnSpc>
                <a:spcPct val="120000"/>
              </a:lnSpc>
              <a:buFont typeface="Wingdings" panose="05000000000000000000" pitchFamily="2" charset="2"/>
              <a:buChar char="l"/>
            </a:pPr>
            <a:r>
              <a:rPr lang="ja-JP" altLang="en-US" sz="1600" dirty="0">
                <a:latin typeface="+mn-ea"/>
              </a:rPr>
              <a:t>小遣いの範囲内でない</a:t>
            </a:r>
            <a:endParaRPr lang="en-US" altLang="ja-JP" sz="1600" dirty="0">
              <a:latin typeface="+mn-ea"/>
            </a:endParaRPr>
          </a:p>
          <a:p>
            <a:pPr marL="285750" indent="-285750">
              <a:lnSpc>
                <a:spcPct val="120000"/>
              </a:lnSpc>
              <a:buFont typeface="Wingdings" panose="05000000000000000000" pitchFamily="2" charset="2"/>
              <a:buChar char="l"/>
            </a:pPr>
            <a:r>
              <a:rPr lang="ja-JP" altLang="en-US" sz="1600" dirty="0">
                <a:latin typeface="+mn-ea"/>
              </a:rPr>
              <a:t>詐術</a:t>
            </a:r>
            <a:r>
              <a:rPr lang="en-US" altLang="ja-JP" sz="1600" baseline="30000" dirty="0">
                <a:latin typeface="+mn-ea"/>
              </a:rPr>
              <a:t>※1</a:t>
            </a:r>
            <a:r>
              <a:rPr lang="ja-JP" altLang="en-US" sz="1600" dirty="0">
                <a:latin typeface="+mn-ea"/>
              </a:rPr>
              <a:t>を用いていない</a:t>
            </a:r>
            <a:endParaRPr lang="en-US" altLang="ja-JP" sz="1600" dirty="0">
              <a:latin typeface="+mn-ea"/>
            </a:endParaRPr>
          </a:p>
          <a:p>
            <a:pPr marL="285750" indent="-285750">
              <a:lnSpc>
                <a:spcPct val="120000"/>
              </a:lnSpc>
              <a:buFont typeface="Wingdings" panose="05000000000000000000" pitchFamily="2" charset="2"/>
              <a:buChar char="l"/>
            </a:pPr>
            <a:r>
              <a:rPr lang="ja-JP" altLang="en-US" sz="1600" dirty="0">
                <a:latin typeface="+mn-ea"/>
              </a:rPr>
              <a:t>法定代理人から許された営業に関する取引でない</a:t>
            </a:r>
            <a:endParaRPr lang="en-US" altLang="ja-JP" sz="1600" dirty="0">
              <a:latin typeface="+mn-ea"/>
            </a:endParaRPr>
          </a:p>
          <a:p>
            <a:pPr marL="285750" indent="-285750">
              <a:lnSpc>
                <a:spcPct val="120000"/>
              </a:lnSpc>
              <a:buFont typeface="Wingdings" panose="05000000000000000000" pitchFamily="2" charset="2"/>
              <a:buChar char="l"/>
            </a:pPr>
            <a:r>
              <a:rPr lang="ja-JP" altLang="en-US" sz="1600" dirty="0">
                <a:latin typeface="+mn-ea"/>
              </a:rPr>
              <a:t>未成年者が成年になってから、又は法定代理人の追認</a:t>
            </a:r>
            <a:r>
              <a:rPr lang="en-US" altLang="ja-JP" sz="1600" baseline="30000" dirty="0">
                <a:latin typeface="+mn-ea"/>
              </a:rPr>
              <a:t>※2</a:t>
            </a:r>
            <a:r>
              <a:rPr lang="ja-JP" altLang="en-US" sz="1600" dirty="0">
                <a:latin typeface="+mn-ea"/>
              </a:rPr>
              <a:t>がない</a:t>
            </a:r>
            <a:endParaRPr lang="en-US" altLang="ja-JP" sz="1600" dirty="0">
              <a:latin typeface="+mn-ea"/>
            </a:endParaRPr>
          </a:p>
          <a:p>
            <a:pPr marL="285750" indent="-285750">
              <a:lnSpc>
                <a:spcPct val="120000"/>
              </a:lnSpc>
              <a:buFont typeface="Wingdings" panose="05000000000000000000" pitchFamily="2" charset="2"/>
              <a:buChar char="l"/>
            </a:pPr>
            <a:r>
              <a:rPr lang="ja-JP" altLang="en-US" sz="1600" dirty="0">
                <a:latin typeface="+mn-ea"/>
              </a:rPr>
              <a:t>取消権が時効になっていない（時効は未成年者が成年になったときから</a:t>
            </a:r>
            <a:r>
              <a:rPr lang="en-US" altLang="ja-JP" sz="1600" dirty="0">
                <a:latin typeface="+mn-ea"/>
              </a:rPr>
              <a:t>5</a:t>
            </a:r>
            <a:r>
              <a:rPr lang="ja-JP" altLang="en-US" sz="1600" dirty="0">
                <a:latin typeface="+mn-ea"/>
              </a:rPr>
              <a:t>年間又は契約から</a:t>
            </a:r>
            <a:r>
              <a:rPr lang="en-US" altLang="ja-JP" sz="1600" dirty="0">
                <a:latin typeface="+mn-ea"/>
              </a:rPr>
              <a:t>20</a:t>
            </a:r>
            <a:r>
              <a:rPr lang="ja-JP" altLang="en-US" sz="1600" dirty="0">
                <a:latin typeface="+mn-ea"/>
              </a:rPr>
              <a:t>年間）</a:t>
            </a:r>
            <a:endParaRPr lang="en-US" altLang="ja-JP" sz="1200" dirty="0">
              <a:latin typeface="+mn-ea"/>
            </a:endParaRPr>
          </a:p>
          <a:p>
            <a:endParaRPr lang="en-US" altLang="ja-JP" sz="800" dirty="0">
              <a:latin typeface="+mn-ea"/>
            </a:endParaRPr>
          </a:p>
          <a:p>
            <a:r>
              <a:rPr lang="en-US" altLang="ja-JP" sz="1200" dirty="0">
                <a:latin typeface="+mn-ea"/>
              </a:rPr>
              <a:t>※1 </a:t>
            </a:r>
            <a:r>
              <a:rPr lang="ja-JP" altLang="en-US" sz="1200" dirty="0">
                <a:latin typeface="+mn-ea"/>
              </a:rPr>
              <a:t>詐術：未成年者が「自分は成年だ」「法定代理人の同意を得ている」</a:t>
            </a:r>
            <a:endParaRPr lang="en-US" altLang="ja-JP" sz="1200" dirty="0">
              <a:latin typeface="+mn-ea"/>
            </a:endParaRPr>
          </a:p>
          <a:p>
            <a:r>
              <a:rPr lang="ja-JP" altLang="en-US" sz="1200" dirty="0">
                <a:latin typeface="+mn-ea"/>
              </a:rPr>
              <a:t>　            などの嘘をついた結果、相手が誤信したこと。</a:t>
            </a:r>
            <a:endParaRPr lang="en-US" altLang="ja-JP" sz="1200" dirty="0">
              <a:latin typeface="+mn-ea"/>
            </a:endParaRPr>
          </a:p>
          <a:p>
            <a:r>
              <a:rPr lang="en-US" altLang="ja-JP" sz="1200" dirty="0">
                <a:latin typeface="+mn-ea"/>
              </a:rPr>
              <a:t>※2 </a:t>
            </a:r>
            <a:r>
              <a:rPr lang="ja-JP" altLang="en-US" sz="1200" dirty="0">
                <a:latin typeface="+mn-ea"/>
              </a:rPr>
              <a:t>追認：取消しできる契約（不安定な状態の法律行為）を、</a:t>
            </a:r>
            <a:endParaRPr lang="en-US" altLang="ja-JP" sz="1200" dirty="0">
              <a:latin typeface="+mn-ea"/>
            </a:endParaRPr>
          </a:p>
          <a:p>
            <a:r>
              <a:rPr lang="en-US" altLang="ja-JP" sz="1200" dirty="0">
                <a:latin typeface="+mn-ea"/>
              </a:rPr>
              <a:t>               </a:t>
            </a:r>
            <a:r>
              <a:rPr lang="ja-JP" altLang="en-US" sz="1200" dirty="0">
                <a:latin typeface="+mn-ea"/>
              </a:rPr>
              <a:t>有効なものとして確定すること。</a:t>
            </a:r>
            <a:endParaRPr lang="en-US" altLang="ja-JP" sz="1200" dirty="0">
              <a:latin typeface="+mn-ea"/>
            </a:endParaRPr>
          </a:p>
        </p:txBody>
      </p:sp>
      <p:sp>
        <p:nvSpPr>
          <p:cNvPr id="5" name="正方形/長方形 4">
            <a:extLst>
              <a:ext uri="{FF2B5EF4-FFF2-40B4-BE49-F238E27FC236}">
                <a16:creationId xmlns:a16="http://schemas.microsoft.com/office/drawing/2014/main" id="{2D343C18-A280-4B13-8589-109F86ACC2F3}"/>
              </a:ext>
            </a:extLst>
          </p:cNvPr>
          <p:cNvSpPr/>
          <p:nvPr/>
        </p:nvSpPr>
        <p:spPr>
          <a:xfrm>
            <a:off x="541217" y="1282406"/>
            <a:ext cx="7468927" cy="461665"/>
          </a:xfrm>
          <a:prstGeom prst="rect">
            <a:avLst/>
          </a:prstGeom>
          <a:solidFill>
            <a:schemeClr val="bg1">
              <a:lumMod val="95000"/>
            </a:schemeClr>
          </a:solidFill>
        </p:spPr>
        <p:txBody>
          <a:bodyPr wrap="square">
            <a:spAutoFit/>
          </a:bodyPr>
          <a:lstStyle/>
          <a:p>
            <a:pPr defTabSz="918002">
              <a:defRPr/>
            </a:pPr>
            <a:r>
              <a:rPr lang="ja-JP" altLang="en-US" sz="2400" b="1" dirty="0">
                <a:latin typeface="+mn-ea"/>
              </a:rPr>
              <a:t>要件</a:t>
            </a:r>
            <a:r>
              <a:rPr lang="ja-JP" altLang="en-US" dirty="0">
                <a:latin typeface="+mn-ea"/>
              </a:rPr>
              <a:t>（以下の要件が</a:t>
            </a:r>
            <a:r>
              <a:rPr lang="ja-JP" altLang="en-US" b="1" dirty="0">
                <a:latin typeface="+mn-ea"/>
              </a:rPr>
              <a:t>すべて</a:t>
            </a:r>
            <a:r>
              <a:rPr lang="ja-JP" altLang="en-US" dirty="0">
                <a:latin typeface="+mn-ea"/>
              </a:rPr>
              <a:t>当てはまれば契約の取消を主張できます）</a:t>
            </a:r>
            <a:endParaRPr lang="ja-JP" altLang="en-US" sz="2400" dirty="0">
              <a:latin typeface="+mn-ea"/>
            </a:endParaRPr>
          </a:p>
        </p:txBody>
      </p:sp>
      <p:sp>
        <p:nvSpPr>
          <p:cNvPr id="6" name="正方形/長方形 5">
            <a:extLst>
              <a:ext uri="{FF2B5EF4-FFF2-40B4-BE49-F238E27FC236}">
                <a16:creationId xmlns:a16="http://schemas.microsoft.com/office/drawing/2014/main" id="{7B9CEA9B-3301-46EF-A5BD-505B6775F05D}"/>
              </a:ext>
            </a:extLst>
          </p:cNvPr>
          <p:cNvSpPr/>
          <p:nvPr/>
        </p:nvSpPr>
        <p:spPr>
          <a:xfrm>
            <a:off x="217157" y="726761"/>
            <a:ext cx="5929828" cy="523220"/>
          </a:xfrm>
          <a:prstGeom prst="rect">
            <a:avLst/>
          </a:prstGeom>
        </p:spPr>
        <p:txBody>
          <a:bodyPr wrap="none">
            <a:spAutoFit/>
          </a:bodyPr>
          <a:lstStyle/>
          <a:p>
            <a:r>
              <a:rPr lang="en-US" altLang="ja-JP" sz="2800" b="1" dirty="0">
                <a:latin typeface="+mn-ea"/>
              </a:rPr>
              <a:t>【</a:t>
            </a:r>
            <a:r>
              <a:rPr lang="ja-JP" altLang="en-US" sz="2800" b="1" dirty="0">
                <a:latin typeface="+mn-ea"/>
              </a:rPr>
              <a:t>民法</a:t>
            </a:r>
            <a:r>
              <a:rPr lang="en-US" altLang="ja-JP" sz="2800" b="1" dirty="0">
                <a:latin typeface="+mn-ea"/>
              </a:rPr>
              <a:t>】</a:t>
            </a:r>
            <a:r>
              <a:rPr lang="ja-JP" altLang="en-US" sz="2800" b="1" dirty="0">
                <a:latin typeface="+mn-ea"/>
              </a:rPr>
              <a:t>（未成年者契約の取消し）</a:t>
            </a:r>
          </a:p>
        </p:txBody>
      </p:sp>
      <p:sp>
        <p:nvSpPr>
          <p:cNvPr id="8" name="正方形/長方形 7">
            <a:extLst>
              <a:ext uri="{FF2B5EF4-FFF2-40B4-BE49-F238E27FC236}">
                <a16:creationId xmlns:a16="http://schemas.microsoft.com/office/drawing/2014/main" id="{EF39A291-0FFF-45C8-AAEB-E8C41CBFCD14}"/>
              </a:ext>
            </a:extLst>
          </p:cNvPr>
          <p:cNvSpPr/>
          <p:nvPr/>
        </p:nvSpPr>
        <p:spPr>
          <a:xfrm>
            <a:off x="541217" y="5756125"/>
            <a:ext cx="7981701" cy="1557349"/>
          </a:xfrm>
          <a:prstGeom prst="rect">
            <a:avLst/>
          </a:prstGeom>
        </p:spPr>
        <p:txBody>
          <a:bodyPr wrap="square">
            <a:spAutoFit/>
          </a:bodyPr>
          <a:lstStyle/>
          <a:p>
            <a:pPr marL="285750" indent="-285750" latinLnBrk="1">
              <a:lnSpc>
                <a:spcPct val="120000"/>
              </a:lnSpc>
              <a:buFont typeface="Wingdings" panose="05000000000000000000" pitchFamily="2" charset="2"/>
              <a:buChar char="n"/>
            </a:pPr>
            <a:r>
              <a:rPr lang="ja-JP" altLang="en-US" sz="1600" dirty="0">
                <a:latin typeface="+mn-ea"/>
              </a:rPr>
              <a:t>契約時にさかのぼって「最初からなかったもの」とされる</a:t>
            </a:r>
            <a:endParaRPr lang="en-US" altLang="ja-JP" sz="1600" dirty="0">
              <a:latin typeface="+mn-ea"/>
            </a:endParaRPr>
          </a:p>
          <a:p>
            <a:pPr marL="285750" indent="-285750" latinLnBrk="1">
              <a:lnSpc>
                <a:spcPct val="120000"/>
              </a:lnSpc>
              <a:buFont typeface="Wingdings" panose="05000000000000000000" pitchFamily="2" charset="2"/>
              <a:buChar char="n"/>
            </a:pPr>
            <a:r>
              <a:rPr lang="ja-JP" altLang="en-US" sz="1600" dirty="0">
                <a:latin typeface="+mn-ea"/>
              </a:rPr>
              <a:t>代金支払の義務はなくなる</a:t>
            </a:r>
            <a:endParaRPr lang="en-US" altLang="ja-JP" sz="1600" dirty="0">
              <a:latin typeface="+mn-ea"/>
            </a:endParaRPr>
          </a:p>
          <a:p>
            <a:pPr marL="285750" indent="-285750" latinLnBrk="1">
              <a:lnSpc>
                <a:spcPct val="120000"/>
              </a:lnSpc>
              <a:buFont typeface="Wingdings" panose="05000000000000000000" pitchFamily="2" charset="2"/>
              <a:buChar char="n"/>
            </a:pPr>
            <a:r>
              <a:rPr lang="ja-JP" altLang="en-US" sz="1600" dirty="0">
                <a:latin typeface="+mn-ea"/>
              </a:rPr>
              <a:t>支払った代金があれば返還請求できる</a:t>
            </a:r>
            <a:endParaRPr lang="en-US" altLang="ja-JP" sz="1600" dirty="0">
              <a:latin typeface="+mn-ea"/>
            </a:endParaRPr>
          </a:p>
          <a:p>
            <a:pPr marL="285750" indent="-285750" latinLnBrk="1">
              <a:lnSpc>
                <a:spcPct val="120000"/>
              </a:lnSpc>
              <a:buFont typeface="Wingdings" panose="05000000000000000000" pitchFamily="2" charset="2"/>
              <a:buChar char="n"/>
            </a:pPr>
            <a:r>
              <a:rPr lang="ja-JP" altLang="en-US" sz="1600" dirty="0">
                <a:latin typeface="+mn-ea"/>
              </a:rPr>
              <a:t>既に受取った商品やサービスは、現在手元にある分だけ（現存利益）を返還する</a:t>
            </a:r>
            <a:br>
              <a:rPr lang="en-US" altLang="ja-JP" sz="1600" dirty="0">
                <a:latin typeface="+mn-ea"/>
              </a:rPr>
            </a:br>
            <a:r>
              <a:rPr lang="ja-JP" altLang="en-US" sz="1600" dirty="0">
                <a:latin typeface="+mn-ea"/>
              </a:rPr>
              <a:t>例：サプリメントを一部食べてしまった場合、残っている分だけ返せばよい</a:t>
            </a:r>
            <a:endParaRPr lang="en-US" altLang="ja-JP" sz="1600" dirty="0">
              <a:latin typeface="+mn-ea"/>
            </a:endParaRPr>
          </a:p>
        </p:txBody>
      </p:sp>
      <p:sp>
        <p:nvSpPr>
          <p:cNvPr id="10" name="正方形/長方形 9">
            <a:extLst>
              <a:ext uri="{FF2B5EF4-FFF2-40B4-BE49-F238E27FC236}">
                <a16:creationId xmlns:a16="http://schemas.microsoft.com/office/drawing/2014/main" id="{00DA03F4-FD98-451D-A760-1F6127FE213D}"/>
              </a:ext>
            </a:extLst>
          </p:cNvPr>
          <p:cNvSpPr/>
          <p:nvPr/>
        </p:nvSpPr>
        <p:spPr>
          <a:xfrm>
            <a:off x="535561" y="5220206"/>
            <a:ext cx="2143353" cy="461665"/>
          </a:xfrm>
          <a:prstGeom prst="rect">
            <a:avLst/>
          </a:prstGeom>
          <a:solidFill>
            <a:schemeClr val="bg1">
              <a:lumMod val="95000"/>
            </a:schemeClr>
          </a:solidFill>
        </p:spPr>
        <p:txBody>
          <a:bodyPr wrap="square">
            <a:spAutoFit/>
          </a:bodyPr>
          <a:lstStyle/>
          <a:p>
            <a:pPr defTabSz="918002">
              <a:defRPr/>
            </a:pPr>
            <a:r>
              <a:rPr lang="ja-JP" altLang="en-US" sz="2400" b="1" dirty="0">
                <a:latin typeface="+mn-ea"/>
              </a:rPr>
              <a:t>取消しの効果</a:t>
            </a:r>
          </a:p>
        </p:txBody>
      </p:sp>
      <p:sp>
        <p:nvSpPr>
          <p:cNvPr id="21" name="四角形: メモ 20">
            <a:extLst>
              <a:ext uri="{FF2B5EF4-FFF2-40B4-BE49-F238E27FC236}">
                <a16:creationId xmlns:a16="http://schemas.microsoft.com/office/drawing/2014/main" id="{F074A11B-9DF5-406E-B1FE-D894A2EA3837}"/>
              </a:ext>
            </a:extLst>
          </p:cNvPr>
          <p:cNvSpPr/>
          <p:nvPr/>
        </p:nvSpPr>
        <p:spPr>
          <a:xfrm rot="1111004">
            <a:off x="9143978" y="6144981"/>
            <a:ext cx="685846" cy="876062"/>
          </a:xfrm>
          <a:prstGeom prst="foldedCorner">
            <a:avLst/>
          </a:prstGeom>
          <a:solidFill>
            <a:srgbClr val="D2F3FA"/>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通知</a:t>
            </a:r>
          </a:p>
        </p:txBody>
      </p:sp>
      <p:sp>
        <p:nvSpPr>
          <p:cNvPr id="16" name="吹き出し: 円形 15">
            <a:extLst>
              <a:ext uri="{FF2B5EF4-FFF2-40B4-BE49-F238E27FC236}">
                <a16:creationId xmlns:a16="http://schemas.microsoft.com/office/drawing/2014/main" id="{8255B2E9-5814-46A8-9C0D-1584AFF51FD2}"/>
              </a:ext>
            </a:extLst>
          </p:cNvPr>
          <p:cNvSpPr/>
          <p:nvPr/>
        </p:nvSpPr>
        <p:spPr>
          <a:xfrm>
            <a:off x="6968835" y="4336471"/>
            <a:ext cx="2590800" cy="1911927"/>
          </a:xfrm>
          <a:prstGeom prst="wedgeEllipseCallout">
            <a:avLst>
              <a:gd name="adj1" fmla="val 38463"/>
              <a:gd name="adj2" fmla="val 57245"/>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3D2871D-304A-4C45-9E35-C021C840CA6C}"/>
              </a:ext>
            </a:extLst>
          </p:cNvPr>
          <p:cNvSpPr/>
          <p:nvPr/>
        </p:nvSpPr>
        <p:spPr>
          <a:xfrm>
            <a:off x="7348564" y="4589793"/>
            <a:ext cx="1933982" cy="1412694"/>
          </a:xfrm>
          <a:prstGeom prst="rect">
            <a:avLst/>
          </a:prstGeom>
        </p:spPr>
        <p:txBody>
          <a:bodyPr wrap="square">
            <a:spAutoFit/>
          </a:bodyPr>
          <a:lstStyle/>
          <a:p>
            <a:pPr>
              <a:lnSpc>
                <a:spcPct val="120000"/>
              </a:lnSpc>
            </a:pPr>
            <a:r>
              <a:rPr lang="ja-JP" altLang="en-US" sz="1200" dirty="0">
                <a:latin typeface="+mn-ea"/>
              </a:rPr>
              <a:t>契約取消しの意思表示は口頭でも良いのですが、後日のトラブルを避けるためには書面で通知し、  通知した証拠を残して</a:t>
            </a:r>
            <a:endParaRPr lang="en-US" altLang="ja-JP" sz="1200" dirty="0">
              <a:latin typeface="+mn-ea"/>
            </a:endParaRPr>
          </a:p>
          <a:p>
            <a:pPr>
              <a:lnSpc>
                <a:spcPct val="120000"/>
              </a:lnSpc>
            </a:pPr>
            <a:r>
              <a:rPr lang="ja-JP" altLang="en-US" sz="1200" dirty="0">
                <a:latin typeface="+mn-ea"/>
              </a:rPr>
              <a:t>おきましょう。</a:t>
            </a:r>
            <a:endParaRPr lang="ja-JP" altLang="en-US" sz="1200" dirty="0"/>
          </a:p>
        </p:txBody>
      </p:sp>
    </p:spTree>
    <p:extLst>
      <p:ext uri="{BB962C8B-B14F-4D97-AF65-F5344CB8AC3E}">
        <p14:creationId xmlns:p14="http://schemas.microsoft.com/office/powerpoint/2010/main" val="58378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5972" y="676729"/>
            <a:ext cx="4852610" cy="523220"/>
          </a:xfrm>
          <a:prstGeom prst="rect">
            <a:avLst/>
          </a:prstGeom>
        </p:spPr>
        <p:txBody>
          <a:bodyPr wrap="none">
            <a:spAutoFit/>
          </a:bodyPr>
          <a:lstStyle/>
          <a:p>
            <a:r>
              <a:rPr lang="en-US" altLang="ja-JP" sz="2800" b="1" dirty="0">
                <a:latin typeface="+mn-ea"/>
              </a:rPr>
              <a:t>【</a:t>
            </a:r>
            <a:r>
              <a:rPr lang="ja-JP" altLang="en-US" sz="2800" b="1" dirty="0">
                <a:latin typeface="+mn-ea"/>
              </a:rPr>
              <a:t>民法</a:t>
            </a:r>
            <a:r>
              <a:rPr lang="en-US" altLang="ja-JP" sz="2800" b="1" dirty="0">
                <a:latin typeface="+mn-ea"/>
              </a:rPr>
              <a:t>】</a:t>
            </a:r>
            <a:r>
              <a:rPr lang="ja-JP" altLang="en-US" sz="2800" b="1" dirty="0">
                <a:latin typeface="+mn-ea"/>
              </a:rPr>
              <a:t>合意解除・約定解除</a:t>
            </a:r>
          </a:p>
        </p:txBody>
      </p:sp>
      <p:sp>
        <p:nvSpPr>
          <p:cNvPr id="3" name="正方形/長方形 2">
            <a:extLst>
              <a:ext uri="{FF2B5EF4-FFF2-40B4-BE49-F238E27FC236}">
                <a16:creationId xmlns:a16="http://schemas.microsoft.com/office/drawing/2014/main" id="{949F83B9-7E10-6AC4-A98B-0702B23253FF}"/>
              </a:ext>
            </a:extLst>
          </p:cNvPr>
          <p:cNvSpPr/>
          <p:nvPr/>
        </p:nvSpPr>
        <p:spPr>
          <a:xfrm>
            <a:off x="425895" y="1416907"/>
            <a:ext cx="9784602" cy="523220"/>
          </a:xfrm>
          <a:prstGeom prst="rect">
            <a:avLst/>
          </a:prstGeom>
          <a:noFill/>
        </p:spPr>
        <p:txBody>
          <a:bodyPr wrap="square" lIns="91440" tIns="45720" rIns="91440" bIns="45720">
            <a:spAutoFit/>
          </a:bodyPr>
          <a:lstStyle/>
          <a:p>
            <a:r>
              <a:rPr lang="ja-JP" altLang="en-US" sz="2800" b="1" dirty="0">
                <a:ln w="0"/>
                <a:latin typeface="+mn-ea"/>
              </a:rPr>
              <a:t>合意解除</a:t>
            </a:r>
            <a:r>
              <a:rPr lang="ja-JP" altLang="en-US" sz="2800" dirty="0">
                <a:ln w="0"/>
                <a:latin typeface="+mn-ea"/>
              </a:rPr>
              <a:t>：売主・買主の双方の合意で契約解除できる</a:t>
            </a:r>
            <a:endParaRPr lang="en-US" altLang="ja-JP" sz="2800" dirty="0">
              <a:ln w="0"/>
              <a:latin typeface="+mn-ea"/>
            </a:endParaRPr>
          </a:p>
        </p:txBody>
      </p:sp>
      <p:sp>
        <p:nvSpPr>
          <p:cNvPr id="5" name="正方形/長方形 4">
            <a:extLst>
              <a:ext uri="{FF2B5EF4-FFF2-40B4-BE49-F238E27FC236}">
                <a16:creationId xmlns:a16="http://schemas.microsoft.com/office/drawing/2014/main" id="{DFF59829-B10A-BE29-5DA0-2EA6DD3CC5C2}"/>
              </a:ext>
            </a:extLst>
          </p:cNvPr>
          <p:cNvSpPr/>
          <p:nvPr/>
        </p:nvSpPr>
        <p:spPr>
          <a:xfrm>
            <a:off x="453605" y="4021673"/>
            <a:ext cx="9784602" cy="1040285"/>
          </a:xfrm>
          <a:prstGeom prst="rect">
            <a:avLst/>
          </a:prstGeom>
          <a:noFill/>
        </p:spPr>
        <p:txBody>
          <a:bodyPr wrap="square" lIns="91440" tIns="45720" rIns="91440" bIns="45720">
            <a:spAutoFit/>
          </a:bodyPr>
          <a:lstStyle/>
          <a:p>
            <a:pPr>
              <a:lnSpc>
                <a:spcPct val="110000"/>
              </a:lnSpc>
            </a:pPr>
            <a:r>
              <a:rPr lang="ja-JP" altLang="en-US" sz="2800" b="1" dirty="0">
                <a:ln w="0"/>
                <a:latin typeface="+mn-ea"/>
              </a:rPr>
              <a:t>約定解除</a:t>
            </a:r>
            <a:r>
              <a:rPr lang="ja-JP" altLang="en-US" sz="2800" dirty="0">
                <a:ln w="0"/>
                <a:latin typeface="+mn-ea"/>
              </a:rPr>
              <a:t>：「契約」で定めた手順をもって契約解除</a:t>
            </a:r>
            <a:endParaRPr lang="en-US" altLang="ja-JP" sz="2800" dirty="0">
              <a:ln w="0"/>
              <a:latin typeface="+mn-ea"/>
            </a:endParaRPr>
          </a:p>
          <a:p>
            <a:pPr>
              <a:lnSpc>
                <a:spcPct val="110000"/>
              </a:lnSpc>
            </a:pPr>
            <a:r>
              <a:rPr lang="ja-JP" altLang="en-US" sz="2800" dirty="0">
                <a:ln w="0"/>
                <a:latin typeface="+mn-ea"/>
              </a:rPr>
              <a:t>　　　　　（例：手付金）</a:t>
            </a:r>
            <a:endParaRPr lang="en-US" altLang="ja-JP" sz="2800" dirty="0">
              <a:ln w="0"/>
              <a:latin typeface="+mn-ea"/>
            </a:endParaRP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9055" y="1940127"/>
            <a:ext cx="3153701" cy="1803198"/>
          </a:xfrm>
          <a:prstGeom prst="rect">
            <a:avLst/>
          </a:prstGeom>
        </p:spPr>
      </p:pic>
      <p:sp>
        <p:nvSpPr>
          <p:cNvPr id="7" name="吹き出し: 角を丸めた四角形 26">
            <a:extLst>
              <a:ext uri="{FF2B5EF4-FFF2-40B4-BE49-F238E27FC236}">
                <a16:creationId xmlns:a16="http://schemas.microsoft.com/office/drawing/2014/main" id="{D9677C98-86DD-ADAB-B8E9-A9A1476C2EAA}"/>
              </a:ext>
            </a:extLst>
          </p:cNvPr>
          <p:cNvSpPr/>
          <p:nvPr/>
        </p:nvSpPr>
        <p:spPr>
          <a:xfrm>
            <a:off x="1201005" y="2025010"/>
            <a:ext cx="2421344" cy="1238326"/>
          </a:xfrm>
          <a:prstGeom prst="wedgeRoundRectCallout">
            <a:avLst>
              <a:gd name="adj1" fmla="val 67876"/>
              <a:gd name="adj2" fmla="val 19223"/>
              <a:gd name="adj3" fmla="val 16667"/>
            </a:avLst>
          </a:prstGeom>
          <a:solidFill>
            <a:schemeClr val="bg1"/>
          </a:solidFill>
          <a:ln>
            <a:solidFill>
              <a:srgbClr val="FF66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0000"/>
              </a:lnSpc>
            </a:pPr>
            <a:r>
              <a:rPr kumimoji="1" lang="ja-JP" altLang="en-US" sz="1600" dirty="0">
                <a:solidFill>
                  <a:schemeClr val="tx1"/>
                </a:solidFill>
                <a:latin typeface="+mn-ea"/>
              </a:rPr>
              <a:t>すみません、</a:t>
            </a:r>
            <a:endParaRPr kumimoji="1" lang="en-US" altLang="ja-JP" sz="1600" dirty="0">
              <a:solidFill>
                <a:schemeClr val="tx1"/>
              </a:solidFill>
              <a:latin typeface="+mn-ea"/>
            </a:endParaRPr>
          </a:p>
          <a:p>
            <a:pPr>
              <a:lnSpc>
                <a:spcPct val="110000"/>
              </a:lnSpc>
            </a:pPr>
            <a:r>
              <a:rPr kumimoji="1" lang="ja-JP" altLang="en-US" sz="1600" dirty="0">
                <a:solidFill>
                  <a:schemeClr val="tx1"/>
                </a:solidFill>
                <a:latin typeface="+mn-ea"/>
              </a:rPr>
              <a:t>もうこの契約は</a:t>
            </a:r>
            <a:r>
              <a:rPr kumimoji="1" lang="en-US" altLang="ja-JP" sz="1600" dirty="0">
                <a:solidFill>
                  <a:schemeClr val="tx1"/>
                </a:solidFill>
                <a:latin typeface="+mn-ea"/>
              </a:rPr>
              <a:t>×××</a:t>
            </a:r>
          </a:p>
          <a:p>
            <a:pPr>
              <a:lnSpc>
                <a:spcPct val="110000"/>
              </a:lnSpc>
            </a:pPr>
            <a:r>
              <a:rPr kumimoji="1" lang="ja-JP" altLang="en-US" sz="1600" dirty="0">
                <a:solidFill>
                  <a:schemeClr val="tx1"/>
                </a:solidFill>
                <a:latin typeface="+mn-ea"/>
              </a:rPr>
              <a:t>なので、解約していいですか？</a:t>
            </a:r>
          </a:p>
        </p:txBody>
      </p:sp>
      <p:sp>
        <p:nvSpPr>
          <p:cNvPr id="8" name="吹き出し: 角を丸めた四角形 26">
            <a:extLst>
              <a:ext uri="{FF2B5EF4-FFF2-40B4-BE49-F238E27FC236}">
                <a16:creationId xmlns:a16="http://schemas.microsoft.com/office/drawing/2014/main" id="{D9677C98-86DD-ADAB-B8E9-A9A1476C2EAA}"/>
              </a:ext>
            </a:extLst>
          </p:cNvPr>
          <p:cNvSpPr/>
          <p:nvPr/>
        </p:nvSpPr>
        <p:spPr>
          <a:xfrm>
            <a:off x="7192293" y="2035537"/>
            <a:ext cx="2231107" cy="639424"/>
          </a:xfrm>
          <a:prstGeom prst="wedgeRoundRectCallout">
            <a:avLst>
              <a:gd name="adj1" fmla="val -70780"/>
              <a:gd name="adj2" fmla="val 39589"/>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0000"/>
              </a:lnSpc>
            </a:pPr>
            <a:r>
              <a:rPr kumimoji="1" lang="ja-JP" altLang="en-US" sz="1600" dirty="0">
                <a:solidFill>
                  <a:schemeClr val="tx1"/>
                </a:solidFill>
                <a:latin typeface="+mn-ea"/>
              </a:rPr>
              <a:t>ああ、そういう事情ならいいですよ。</a:t>
            </a:r>
          </a:p>
        </p:txBody>
      </p:sp>
      <p:pic>
        <p:nvPicPr>
          <p:cNvPr id="9" name="図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93566" y="5058910"/>
            <a:ext cx="3029190" cy="1958875"/>
          </a:xfrm>
          <a:prstGeom prst="rect">
            <a:avLst/>
          </a:prstGeom>
        </p:spPr>
      </p:pic>
      <p:sp>
        <p:nvSpPr>
          <p:cNvPr id="10" name="吹き出し: 角を丸めた四角形 26">
            <a:extLst>
              <a:ext uri="{FF2B5EF4-FFF2-40B4-BE49-F238E27FC236}">
                <a16:creationId xmlns:a16="http://schemas.microsoft.com/office/drawing/2014/main" id="{D9677C98-86DD-ADAB-B8E9-A9A1476C2EAA}"/>
              </a:ext>
            </a:extLst>
          </p:cNvPr>
          <p:cNvSpPr/>
          <p:nvPr/>
        </p:nvSpPr>
        <p:spPr>
          <a:xfrm>
            <a:off x="1246909" y="5221181"/>
            <a:ext cx="2576040" cy="1238326"/>
          </a:xfrm>
          <a:prstGeom prst="wedgeRoundRectCallout">
            <a:avLst>
              <a:gd name="adj1" fmla="val 76330"/>
              <a:gd name="adj2" fmla="val 23632"/>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0000"/>
              </a:lnSpc>
            </a:pPr>
            <a:r>
              <a:rPr kumimoji="1" lang="ja-JP" altLang="en-US" sz="1600" dirty="0">
                <a:solidFill>
                  <a:schemeClr val="tx1"/>
                </a:solidFill>
                <a:latin typeface="+mn-ea"/>
              </a:rPr>
              <a:t>契約時に決めたとおり、「手付金」を放棄すれば（私にくれれば）</a:t>
            </a:r>
            <a:endParaRPr kumimoji="1" lang="en-US" altLang="ja-JP" sz="1600" dirty="0">
              <a:solidFill>
                <a:schemeClr val="tx1"/>
              </a:solidFill>
              <a:latin typeface="+mn-ea"/>
            </a:endParaRPr>
          </a:p>
          <a:p>
            <a:pPr>
              <a:lnSpc>
                <a:spcPct val="110000"/>
              </a:lnSpc>
            </a:pPr>
            <a:r>
              <a:rPr kumimoji="1" lang="ja-JP" altLang="en-US" sz="1600" dirty="0">
                <a:solidFill>
                  <a:schemeClr val="tx1"/>
                </a:solidFill>
                <a:latin typeface="+mn-ea"/>
              </a:rPr>
              <a:t>解約に合意しますよ</a:t>
            </a:r>
          </a:p>
        </p:txBody>
      </p:sp>
      <p:sp>
        <p:nvSpPr>
          <p:cNvPr id="11" name="吹き出し: 角を丸めた四角形 26">
            <a:extLst>
              <a:ext uri="{FF2B5EF4-FFF2-40B4-BE49-F238E27FC236}">
                <a16:creationId xmlns:a16="http://schemas.microsoft.com/office/drawing/2014/main" id="{D9677C98-86DD-ADAB-B8E9-A9A1476C2EAA}"/>
              </a:ext>
            </a:extLst>
          </p:cNvPr>
          <p:cNvSpPr/>
          <p:nvPr/>
        </p:nvSpPr>
        <p:spPr>
          <a:xfrm>
            <a:off x="7192293" y="5037552"/>
            <a:ext cx="2231107" cy="1241662"/>
          </a:xfrm>
          <a:prstGeom prst="wedgeRoundRectCallout">
            <a:avLst>
              <a:gd name="adj1" fmla="val -70780"/>
              <a:gd name="adj2" fmla="val 39589"/>
              <a:gd name="adj3" fmla="val 16667"/>
            </a:avLst>
          </a:prstGeom>
          <a:solidFill>
            <a:schemeClr val="bg1"/>
          </a:solidFill>
          <a:ln>
            <a:solidFill>
              <a:srgbClr val="FF66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0000"/>
              </a:lnSpc>
            </a:pPr>
            <a:r>
              <a:rPr kumimoji="1" lang="ja-JP" altLang="en-US" sz="1600" dirty="0">
                <a:solidFill>
                  <a:schemeClr val="tx1"/>
                </a:solidFill>
                <a:latin typeface="+mn-ea"/>
              </a:rPr>
              <a:t>すみません、</a:t>
            </a:r>
            <a:endParaRPr kumimoji="1" lang="en-US" altLang="ja-JP" sz="1600" dirty="0">
              <a:solidFill>
                <a:schemeClr val="tx1"/>
              </a:solidFill>
              <a:latin typeface="+mn-ea"/>
            </a:endParaRPr>
          </a:p>
          <a:p>
            <a:pPr>
              <a:lnSpc>
                <a:spcPct val="110000"/>
              </a:lnSpc>
            </a:pPr>
            <a:r>
              <a:rPr kumimoji="1" lang="ja-JP" altLang="en-US" sz="1600" dirty="0">
                <a:solidFill>
                  <a:schemeClr val="tx1"/>
                </a:solidFill>
                <a:latin typeface="+mn-ea"/>
              </a:rPr>
              <a:t>この前契約した〇〇ですが、事情で解約したいです</a:t>
            </a:r>
          </a:p>
        </p:txBody>
      </p:sp>
    </p:spTree>
    <p:extLst>
      <p:ext uri="{BB962C8B-B14F-4D97-AF65-F5344CB8AC3E}">
        <p14:creationId xmlns:p14="http://schemas.microsoft.com/office/powerpoint/2010/main" val="148476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23E2A40-9CD4-46A6-8CF1-EA14F64BE281}"/>
              </a:ext>
            </a:extLst>
          </p:cNvPr>
          <p:cNvSpPr/>
          <p:nvPr/>
        </p:nvSpPr>
        <p:spPr>
          <a:xfrm>
            <a:off x="545306" y="689717"/>
            <a:ext cx="9601200" cy="855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C4F1A9C6-0E5D-444F-B1E2-F5129AF12053}"/>
              </a:ext>
            </a:extLst>
          </p:cNvPr>
          <p:cNvSpPr txBox="1">
            <a:spLocks/>
          </p:cNvSpPr>
          <p:nvPr/>
        </p:nvSpPr>
        <p:spPr>
          <a:xfrm>
            <a:off x="687685" y="724859"/>
            <a:ext cx="9342184" cy="855407"/>
          </a:xfrm>
          <a:prstGeom prst="rect">
            <a:avLst/>
          </a:prstGeom>
        </p:spPr>
        <p:txBody>
          <a:bodyPr/>
          <a:lstStyle>
            <a:lvl1pPr algn="l" defTabSz="503972" rtl="0" eaLnBrk="1" latinLnBrk="0" hangingPunct="1">
              <a:spcBef>
                <a:spcPct val="0"/>
              </a:spcBef>
              <a:buNone/>
              <a:defRPr kumimoji="1" sz="3086"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契約をやめる</a:t>
            </a:r>
            <a:br>
              <a:rPr lang="en-US" altLang="ja-JP" sz="2400" dirty="0"/>
            </a:br>
            <a:r>
              <a:rPr lang="ja-JP" altLang="en-US" dirty="0"/>
              <a:t>特定商取引法（特定商取引に関する法律）</a:t>
            </a:r>
          </a:p>
        </p:txBody>
      </p:sp>
      <p:graphicFrame>
        <p:nvGraphicFramePr>
          <p:cNvPr id="5" name="表 4">
            <a:extLst>
              <a:ext uri="{FF2B5EF4-FFF2-40B4-BE49-F238E27FC236}">
                <a16:creationId xmlns:a16="http://schemas.microsoft.com/office/drawing/2014/main" id="{C2DB55B8-2E7F-4D44-AD09-7A70242A3616}"/>
              </a:ext>
            </a:extLst>
          </p:cNvPr>
          <p:cNvGraphicFramePr>
            <a:graphicFrameLocks noGrp="1"/>
          </p:cNvGraphicFramePr>
          <p:nvPr>
            <p:extLst>
              <p:ext uri="{D42A27DB-BD31-4B8C-83A1-F6EECF244321}">
                <p14:modId xmlns:p14="http://schemas.microsoft.com/office/powerpoint/2010/main" val="1197610303"/>
              </p:ext>
            </p:extLst>
          </p:nvPr>
        </p:nvGraphicFramePr>
        <p:xfrm>
          <a:off x="532435" y="1626414"/>
          <a:ext cx="9626942" cy="4893879"/>
        </p:xfrm>
        <a:graphic>
          <a:graphicData uri="http://schemas.openxmlformats.org/drawingml/2006/table">
            <a:tbl>
              <a:tblPr firstRow="1" bandRow="1">
                <a:tableStyleId>{5C22544A-7EE6-4342-B048-85BDC9FD1C3A}</a:tableStyleId>
              </a:tblPr>
              <a:tblGrid>
                <a:gridCol w="5185459">
                  <a:extLst>
                    <a:ext uri="{9D8B030D-6E8A-4147-A177-3AD203B41FA5}">
                      <a16:colId xmlns:a16="http://schemas.microsoft.com/office/drawing/2014/main" val="49247205"/>
                    </a:ext>
                  </a:extLst>
                </a:gridCol>
                <a:gridCol w="1284395">
                  <a:extLst>
                    <a:ext uri="{9D8B030D-6E8A-4147-A177-3AD203B41FA5}">
                      <a16:colId xmlns:a16="http://schemas.microsoft.com/office/drawing/2014/main" val="4079015693"/>
                    </a:ext>
                  </a:extLst>
                </a:gridCol>
                <a:gridCol w="649242">
                  <a:extLst>
                    <a:ext uri="{9D8B030D-6E8A-4147-A177-3AD203B41FA5}">
                      <a16:colId xmlns:a16="http://schemas.microsoft.com/office/drawing/2014/main" val="4220864223"/>
                    </a:ext>
                  </a:extLst>
                </a:gridCol>
                <a:gridCol w="737106">
                  <a:extLst>
                    <a:ext uri="{9D8B030D-6E8A-4147-A177-3AD203B41FA5}">
                      <a16:colId xmlns:a16="http://schemas.microsoft.com/office/drawing/2014/main" val="841346221"/>
                    </a:ext>
                  </a:extLst>
                </a:gridCol>
                <a:gridCol w="1770740">
                  <a:extLst>
                    <a:ext uri="{9D8B030D-6E8A-4147-A177-3AD203B41FA5}">
                      <a16:colId xmlns:a16="http://schemas.microsoft.com/office/drawing/2014/main" val="3674322708"/>
                    </a:ext>
                  </a:extLst>
                </a:gridCol>
              </a:tblGrid>
              <a:tr h="215138">
                <a:tc>
                  <a:txBody>
                    <a:bodyPr/>
                    <a:lstStyle/>
                    <a:p>
                      <a:r>
                        <a:rPr kumimoji="1" lang="ja-JP" altLang="en-US" sz="1200" dirty="0">
                          <a:latin typeface="+mn-ea"/>
                          <a:ea typeface="+mn-ea"/>
                        </a:rPr>
                        <a:t>取引類型</a:t>
                      </a:r>
                    </a:p>
                  </a:txBody>
                  <a:tcPr/>
                </a:tc>
                <a:tc>
                  <a:txBody>
                    <a:bodyPr/>
                    <a:lstStyle/>
                    <a:p>
                      <a:r>
                        <a:rPr kumimoji="1" lang="ja-JP" altLang="en-US" sz="1200" dirty="0">
                          <a:latin typeface="+mn-ea"/>
                          <a:ea typeface="+mn-ea"/>
                        </a:rPr>
                        <a:t>クーリング・</a:t>
                      </a:r>
                      <a:endParaRPr kumimoji="1" lang="en-US" altLang="ja-JP" sz="1200" dirty="0">
                        <a:latin typeface="+mn-ea"/>
                        <a:ea typeface="+mn-ea"/>
                      </a:endParaRPr>
                    </a:p>
                    <a:p>
                      <a:r>
                        <a:rPr kumimoji="1" lang="ja-JP" altLang="en-US" sz="1200" dirty="0">
                          <a:latin typeface="+mn-ea"/>
                          <a:ea typeface="+mn-ea"/>
                        </a:rPr>
                        <a:t>オフ適用期間</a:t>
                      </a:r>
                      <a:endParaRPr kumimoji="1" lang="en-US" altLang="ja-JP" sz="1200" dirty="0">
                        <a:latin typeface="+mn-ea"/>
                        <a:ea typeface="+mn-ea"/>
                      </a:endParaRPr>
                    </a:p>
                  </a:txBody>
                  <a:tcPr/>
                </a:tc>
                <a:tc>
                  <a:txBody>
                    <a:bodyPr/>
                    <a:lstStyle/>
                    <a:p>
                      <a:r>
                        <a:rPr kumimoji="1" lang="ja-JP" altLang="en-US" sz="1200" dirty="0">
                          <a:latin typeface="+mn-ea"/>
                          <a:ea typeface="+mn-ea"/>
                        </a:rPr>
                        <a:t>中途</a:t>
                      </a:r>
                      <a:endParaRPr kumimoji="1" lang="en-US" altLang="ja-JP" sz="1200" dirty="0">
                        <a:latin typeface="+mn-ea"/>
                        <a:ea typeface="+mn-ea"/>
                      </a:endParaRPr>
                    </a:p>
                    <a:p>
                      <a:r>
                        <a:rPr kumimoji="1" lang="ja-JP" altLang="en-US" sz="1200" dirty="0">
                          <a:latin typeface="+mn-ea"/>
                          <a:ea typeface="+mn-ea"/>
                        </a:rPr>
                        <a:t>解約</a:t>
                      </a:r>
                    </a:p>
                  </a:txBody>
                  <a:tcPr/>
                </a:tc>
                <a:tc>
                  <a:txBody>
                    <a:bodyPr/>
                    <a:lstStyle/>
                    <a:p>
                      <a:r>
                        <a:rPr kumimoji="1" lang="ja-JP" altLang="en-US" sz="1200" dirty="0">
                          <a:latin typeface="+mn-ea"/>
                          <a:ea typeface="+mn-ea"/>
                        </a:rPr>
                        <a:t>取消権</a:t>
                      </a:r>
                    </a:p>
                  </a:txBody>
                  <a:tcPr/>
                </a:tc>
                <a:tc>
                  <a:txBody>
                    <a:bodyPr/>
                    <a:lstStyle/>
                    <a:p>
                      <a:r>
                        <a:rPr kumimoji="1" lang="ja-JP" altLang="en-US" sz="1200" dirty="0">
                          <a:latin typeface="+mn-ea"/>
                          <a:ea typeface="+mn-ea"/>
                        </a:rPr>
                        <a:t>その他</a:t>
                      </a:r>
                    </a:p>
                  </a:txBody>
                  <a:tcPr/>
                </a:tc>
                <a:extLst>
                  <a:ext uri="{0D108BD9-81ED-4DB2-BD59-A6C34878D82A}">
                    <a16:rowId xmlns:a16="http://schemas.microsoft.com/office/drawing/2014/main" val="652247579"/>
                  </a:ext>
                </a:extLst>
              </a:tr>
              <a:tr h="157554">
                <a:tc>
                  <a:txBody>
                    <a:bodyPr/>
                    <a:lstStyle/>
                    <a:p>
                      <a:r>
                        <a:rPr kumimoji="1" lang="ja-JP" altLang="en-US" sz="1100" b="1" dirty="0">
                          <a:latin typeface="+mn-ea"/>
                          <a:ea typeface="+mn-ea"/>
                        </a:rPr>
                        <a:t>訪問販売</a:t>
                      </a:r>
                      <a:br>
                        <a:rPr kumimoji="1" lang="en-US" altLang="ja-JP" sz="1100" dirty="0">
                          <a:latin typeface="+mn-ea"/>
                          <a:ea typeface="+mn-ea"/>
                        </a:rPr>
                      </a:br>
                      <a:r>
                        <a:rPr kumimoji="1" lang="ja-JP" altLang="en-US" sz="1100" dirty="0">
                          <a:latin typeface="+mn-ea"/>
                          <a:ea typeface="+mn-ea"/>
                        </a:rPr>
                        <a:t>店舗以外の場所で行う商品・サービスの契約</a:t>
                      </a:r>
                      <a:endParaRPr kumimoji="1" lang="en-US" altLang="ja-JP" sz="1100" dirty="0">
                        <a:latin typeface="+mn-ea"/>
                        <a:ea typeface="+mn-ea"/>
                      </a:endParaRPr>
                    </a:p>
                    <a:p>
                      <a:r>
                        <a:rPr kumimoji="1" lang="ja-JP" altLang="en-US" sz="1100" dirty="0">
                          <a:latin typeface="+mn-ea"/>
                          <a:ea typeface="+mn-ea"/>
                        </a:rPr>
                        <a:t>キャッチセールス、アポイントメントセールス、ＳＦ商法などを含む</a:t>
                      </a:r>
                    </a:p>
                  </a:txBody>
                  <a:tcPr>
                    <a:solidFill>
                      <a:srgbClr val="E8EAEA"/>
                    </a:solidFill>
                  </a:tcPr>
                </a:tc>
                <a:tc>
                  <a:txBody>
                    <a:bodyPr/>
                    <a:lstStyle/>
                    <a:p>
                      <a:r>
                        <a:rPr kumimoji="1" lang="en-US" altLang="ja-JP" sz="1100" dirty="0">
                          <a:latin typeface="+mn-ea"/>
                          <a:ea typeface="+mn-ea"/>
                        </a:rPr>
                        <a:t>8</a:t>
                      </a:r>
                      <a:r>
                        <a:rPr kumimoji="1" lang="ja-JP" altLang="en-US" sz="1100" dirty="0">
                          <a:latin typeface="+mn-ea"/>
                          <a:ea typeface="+mn-ea"/>
                        </a:rPr>
                        <a:t>日間</a:t>
                      </a:r>
                    </a:p>
                  </a:txBody>
                  <a:tcPr anchor="ctr">
                    <a:solidFill>
                      <a:srgbClr val="E8EAEA"/>
                    </a:solidFill>
                  </a:tcP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endParaRPr kumimoji="1" lang="ja-JP" altLang="en-US" sz="1100" dirty="0">
                        <a:latin typeface="+mn-ea"/>
                        <a:ea typeface="+mn-ea"/>
                      </a:endParaRPr>
                    </a:p>
                  </a:txBody>
                  <a:tcPr anchor="ctr">
                    <a:solidFill>
                      <a:srgbClr val="E8EAEA"/>
                    </a:solidFill>
                  </a:tcPr>
                </a:tc>
                <a:tc>
                  <a:txBody>
                    <a:bodyPr/>
                    <a:lstStyle/>
                    <a:p>
                      <a:pPr algn="ctr"/>
                      <a:r>
                        <a:rPr kumimoji="1" lang="ja-JP" altLang="en-US" sz="1100" dirty="0">
                          <a:latin typeface="+mn-ea"/>
                          <a:ea typeface="+mn-ea"/>
                        </a:rPr>
                        <a:t>〇</a:t>
                      </a:r>
                    </a:p>
                  </a:txBody>
                  <a:tcPr anchor="ctr">
                    <a:solidFill>
                      <a:srgbClr val="E8EAEA"/>
                    </a:solidFill>
                  </a:tcPr>
                </a:tc>
                <a:tc>
                  <a:txBody>
                    <a:bodyPr/>
                    <a:lstStyle/>
                    <a:p>
                      <a:pPr algn="l"/>
                      <a:r>
                        <a:rPr lang="ja-JP" altLang="en-US" sz="1100" dirty="0">
                          <a:ln w="0"/>
                          <a:latin typeface="+mn-ea"/>
                        </a:rPr>
                        <a:t>過量販売解除権</a:t>
                      </a:r>
                      <a:endParaRPr kumimoji="1" lang="ja-JP" altLang="en-US" sz="1100" dirty="0">
                        <a:latin typeface="+mn-ea"/>
                        <a:ea typeface="+mn-ea"/>
                      </a:endParaRPr>
                    </a:p>
                  </a:txBody>
                  <a:tcPr anchor="ctr">
                    <a:solidFill>
                      <a:srgbClr val="E8EAEA"/>
                    </a:solidFill>
                  </a:tcPr>
                </a:tc>
                <a:extLst>
                  <a:ext uri="{0D108BD9-81ED-4DB2-BD59-A6C34878D82A}">
                    <a16:rowId xmlns:a16="http://schemas.microsoft.com/office/drawing/2014/main" val="2647080699"/>
                  </a:ext>
                </a:extLst>
              </a:tr>
              <a:tr h="323790">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b="1" dirty="0">
                          <a:latin typeface="+mn-ea"/>
                          <a:ea typeface="+mn-ea"/>
                        </a:rPr>
                        <a:t>通信販売</a:t>
                      </a:r>
                      <a:br>
                        <a:rPr kumimoji="1" lang="en-US" altLang="ja-JP" sz="1100" dirty="0">
                          <a:latin typeface="+mn-ea"/>
                          <a:ea typeface="+mn-ea"/>
                        </a:rPr>
                      </a:br>
                      <a:r>
                        <a:rPr kumimoji="1" lang="ja-JP" altLang="en-US" sz="1100" dirty="0">
                          <a:latin typeface="+mn-ea"/>
                          <a:ea typeface="+mn-ea"/>
                        </a:rPr>
                        <a:t>事業者が新聞、雑誌、インターネット等で広告し、郵便、電話等の通信手段により申込みを受ける取引</a:t>
                      </a:r>
                    </a:p>
                  </a:txBody>
                  <a:tcPr/>
                </a:tc>
                <a:tc>
                  <a:txBody>
                    <a:bodyPr/>
                    <a:lstStyle/>
                    <a:p>
                      <a:pPr algn="ctr"/>
                      <a:r>
                        <a:rPr kumimoji="1" lang="en-US" altLang="ja-JP" sz="1100" dirty="0">
                          <a:latin typeface="+mn-ea"/>
                          <a:ea typeface="+mn-ea"/>
                        </a:rPr>
                        <a:t>×</a:t>
                      </a:r>
                    </a:p>
                    <a:p>
                      <a:pPr algn="ctr"/>
                      <a:r>
                        <a:rPr kumimoji="1" lang="en-US" altLang="ja-JP" sz="1100" dirty="0">
                          <a:latin typeface="+mn-ea"/>
                          <a:ea typeface="+mn-ea"/>
                        </a:rPr>
                        <a:t>(※1)</a:t>
                      </a:r>
                      <a:endParaRPr kumimoji="1" lang="ja-JP" altLang="en-US" sz="1100" dirty="0">
                        <a:latin typeface="+mn-ea"/>
                        <a:ea typeface="+mn-ea"/>
                      </a:endParaRP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endParaRPr kumimoji="1" lang="ja-JP" altLang="en-US" sz="1100" dirty="0">
                        <a:latin typeface="+mn-ea"/>
                        <a:ea typeface="+mn-ea"/>
                      </a:endParaRP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br>
                        <a:rPr kumimoji="1" lang="en-US" altLang="ja-JP" sz="1100" dirty="0">
                          <a:latin typeface="+mn-ea"/>
                          <a:ea typeface="+mn-ea"/>
                        </a:rPr>
                      </a:br>
                      <a:r>
                        <a:rPr kumimoji="1" lang="ja-JP" altLang="en-US" sz="1100" dirty="0">
                          <a:latin typeface="+mn-ea"/>
                          <a:ea typeface="+mn-ea"/>
                        </a:rPr>
                        <a:t>（</a:t>
                      </a:r>
                      <a:r>
                        <a:rPr kumimoji="1" lang="en-US" altLang="ja-JP" sz="1100" dirty="0">
                          <a:latin typeface="+mn-ea"/>
                          <a:ea typeface="+mn-ea"/>
                        </a:rPr>
                        <a:t>※2</a:t>
                      </a:r>
                      <a:r>
                        <a:rPr kumimoji="1" lang="ja-JP" altLang="en-US" sz="1100" dirty="0">
                          <a:latin typeface="+mn-ea"/>
                          <a:ea typeface="+mn-ea"/>
                        </a:rPr>
                        <a:t>）</a:t>
                      </a:r>
                    </a:p>
                  </a:txBody>
                  <a:tcPr anchor="ct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返品特約等のルール（</a:t>
                      </a:r>
                      <a:r>
                        <a:rPr kumimoji="1" lang="en-US" altLang="ja-JP" sz="1100" dirty="0">
                          <a:latin typeface="+mn-ea"/>
                          <a:ea typeface="+mn-ea"/>
                        </a:rPr>
                        <a:t>※3</a:t>
                      </a:r>
                      <a:r>
                        <a:rPr kumimoji="1" lang="ja-JP" altLang="en-US" sz="1100" dirty="0">
                          <a:latin typeface="+mn-ea"/>
                          <a:ea typeface="+mn-ea"/>
                        </a:rPr>
                        <a:t> ）</a:t>
                      </a:r>
                    </a:p>
                  </a:txBody>
                  <a:tcPr anchor="ctr"/>
                </a:tc>
                <a:extLst>
                  <a:ext uri="{0D108BD9-81ED-4DB2-BD59-A6C34878D82A}">
                    <a16:rowId xmlns:a16="http://schemas.microsoft.com/office/drawing/2014/main" val="2551202228"/>
                  </a:ext>
                </a:extLst>
              </a:tr>
              <a:tr h="0">
                <a:tc>
                  <a:txBody>
                    <a:bodyPr/>
                    <a:lstStyle/>
                    <a:p>
                      <a:r>
                        <a:rPr kumimoji="1" lang="ja-JP" altLang="en-US" sz="1100" b="1" dirty="0">
                          <a:latin typeface="+mn-ea"/>
                          <a:ea typeface="+mn-ea"/>
                        </a:rPr>
                        <a:t>電話勧誘販売</a:t>
                      </a:r>
                      <a:endParaRPr kumimoji="1" lang="en-US" altLang="ja-JP" sz="1100" b="1" dirty="0">
                        <a:latin typeface="+mn-ea"/>
                        <a:ea typeface="+mn-ea"/>
                      </a:endParaRPr>
                    </a:p>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事業者から電話で勧誘を受けて行う商品・サービスの契約</a:t>
                      </a: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8</a:t>
                      </a:r>
                      <a:r>
                        <a:rPr kumimoji="1" lang="ja-JP" altLang="en-US" sz="1100" dirty="0">
                          <a:latin typeface="+mn-ea"/>
                          <a:ea typeface="+mn-ea"/>
                        </a:rPr>
                        <a:t>日間</a:t>
                      </a: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endParaRPr kumimoji="1" lang="ja-JP" altLang="en-US" sz="1100" dirty="0">
                        <a:latin typeface="+mn-ea"/>
                        <a:ea typeface="+mn-ea"/>
                      </a:endParaRPr>
                    </a:p>
                  </a:txBody>
                  <a:tcPr anchor="ctr"/>
                </a:tc>
                <a:tc>
                  <a:txBody>
                    <a:bodyPr/>
                    <a:lstStyle/>
                    <a:p>
                      <a:pPr algn="ctr"/>
                      <a:r>
                        <a:rPr kumimoji="1" lang="ja-JP" altLang="en-US" sz="1100" dirty="0">
                          <a:latin typeface="+mn-ea"/>
                          <a:ea typeface="+mn-ea"/>
                        </a:rPr>
                        <a:t>〇</a:t>
                      </a:r>
                    </a:p>
                  </a:txBody>
                  <a:tcPr anchor="ct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lang="ja-JP" altLang="en-US" sz="1100" dirty="0">
                          <a:ln w="0"/>
                          <a:latin typeface="+mn-ea"/>
                        </a:rPr>
                        <a:t>過量販売解除権</a:t>
                      </a:r>
                      <a:endParaRPr kumimoji="1" lang="ja-JP" altLang="en-US" sz="1100" dirty="0">
                        <a:latin typeface="+mn-ea"/>
                        <a:ea typeface="+mn-ea"/>
                      </a:endParaRPr>
                    </a:p>
                  </a:txBody>
                  <a:tcPr anchor="ctr"/>
                </a:tc>
                <a:extLst>
                  <a:ext uri="{0D108BD9-81ED-4DB2-BD59-A6C34878D82A}">
                    <a16:rowId xmlns:a16="http://schemas.microsoft.com/office/drawing/2014/main" val="1535256727"/>
                  </a:ext>
                </a:extLst>
              </a:tr>
              <a:tr h="296512">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b="1" dirty="0">
                          <a:latin typeface="+mn-ea"/>
                          <a:ea typeface="+mn-ea"/>
                        </a:rPr>
                        <a:t>連鎖販売取引</a:t>
                      </a:r>
                      <a:br>
                        <a:rPr kumimoji="1" lang="en-US" altLang="ja-JP" sz="1100" dirty="0">
                          <a:latin typeface="+mn-ea"/>
                          <a:ea typeface="+mn-ea"/>
                        </a:rPr>
                      </a:br>
                      <a:r>
                        <a:rPr kumimoji="1" lang="ja-JP" altLang="en-US" sz="1100" dirty="0">
                          <a:latin typeface="+mn-ea"/>
                          <a:ea typeface="+mn-ea"/>
                        </a:rPr>
                        <a:t>個人を販売員として勧誘し、更にその個人に次の販売員の勧誘をさせる形で、販売組織を連鎖的に拡大して行う商品・サービスの取引</a:t>
                      </a:r>
                    </a:p>
                  </a:txBody>
                  <a:tcPr>
                    <a:solidFill>
                      <a:srgbClr val="CED3D1"/>
                    </a:solidFill>
                  </a:tcPr>
                </a:tc>
                <a:tc>
                  <a:txBody>
                    <a:bodyPr/>
                    <a:lstStyle/>
                    <a:p>
                      <a:r>
                        <a:rPr kumimoji="1" lang="ja-JP" altLang="en-US" sz="1100" dirty="0">
                          <a:latin typeface="+mn-ea"/>
                          <a:ea typeface="+mn-ea"/>
                        </a:rPr>
                        <a:t>２０日間</a:t>
                      </a:r>
                    </a:p>
                  </a:txBody>
                  <a:tcPr anchor="ctr"/>
                </a:tc>
                <a:tc>
                  <a:txBody>
                    <a:bodyPr/>
                    <a:lstStyle/>
                    <a:p>
                      <a:pPr algn="ctr"/>
                      <a:r>
                        <a:rPr kumimoji="1" lang="ja-JP" altLang="en-US" sz="1100">
                          <a:latin typeface="+mn-ea"/>
                          <a:ea typeface="+mn-ea"/>
                        </a:rPr>
                        <a:t>〇</a:t>
                      </a:r>
                      <a:endParaRPr kumimoji="1" lang="ja-JP" altLang="en-US" sz="1100" dirty="0">
                        <a:latin typeface="+mn-ea"/>
                        <a:ea typeface="+mn-ea"/>
                      </a:endParaRPr>
                    </a:p>
                  </a:txBody>
                  <a:tcPr anchor="ctr">
                    <a:solidFill>
                      <a:srgbClr val="CED3D1"/>
                    </a:solidFill>
                  </a:tcPr>
                </a:tc>
                <a:tc>
                  <a:txBody>
                    <a:bodyPr/>
                    <a:lstStyle/>
                    <a:p>
                      <a:pPr algn="ctr"/>
                      <a:r>
                        <a:rPr kumimoji="1" lang="ja-JP" altLang="en-US" sz="1100" dirty="0">
                          <a:latin typeface="+mn-ea"/>
                          <a:ea typeface="+mn-ea"/>
                        </a:rPr>
                        <a:t>〇</a:t>
                      </a:r>
                    </a:p>
                  </a:txBody>
                  <a:tcPr anchor="ctr">
                    <a:solidFill>
                      <a:srgbClr val="CED3D1"/>
                    </a:solidFill>
                  </a:tcPr>
                </a:tc>
                <a:tc>
                  <a:txBody>
                    <a:bodyPr/>
                    <a:lstStyle/>
                    <a:p>
                      <a:pPr algn="l"/>
                      <a:endParaRPr kumimoji="1" lang="ja-JP" altLang="en-US" sz="1100" dirty="0">
                        <a:latin typeface="+mn-ea"/>
                        <a:ea typeface="+mn-ea"/>
                      </a:endParaRPr>
                    </a:p>
                  </a:txBody>
                  <a:tcPr anchor="ctr">
                    <a:solidFill>
                      <a:srgbClr val="CED3D1"/>
                    </a:solidFill>
                  </a:tcPr>
                </a:tc>
                <a:extLst>
                  <a:ext uri="{0D108BD9-81ED-4DB2-BD59-A6C34878D82A}">
                    <a16:rowId xmlns:a16="http://schemas.microsoft.com/office/drawing/2014/main" val="1791126563"/>
                  </a:ext>
                </a:extLst>
              </a:tr>
              <a:tr h="684403">
                <a:tc>
                  <a:txBody>
                    <a:bodyPr/>
                    <a:lstStyle/>
                    <a:p>
                      <a:r>
                        <a:rPr kumimoji="1" lang="ja-JP" altLang="en-US" sz="1100" b="1" dirty="0">
                          <a:latin typeface="+mn-ea"/>
                          <a:ea typeface="+mn-ea"/>
                        </a:rPr>
                        <a:t>特定継続的役務提供</a:t>
                      </a:r>
                      <a:endParaRPr kumimoji="1" lang="en-US" altLang="ja-JP" sz="1100" b="1" dirty="0">
                        <a:latin typeface="+mn-ea"/>
                        <a:ea typeface="+mn-ea"/>
                      </a:endParaRPr>
                    </a:p>
                    <a:p>
                      <a:r>
                        <a:rPr kumimoji="1" lang="ja-JP" altLang="en-US" sz="1100" dirty="0">
                          <a:latin typeface="+mn-ea"/>
                          <a:ea typeface="+mn-ea"/>
                        </a:rPr>
                        <a:t>継続的にサービスの提供を受け、高額な契約になりがちな取引 </a:t>
                      </a:r>
                      <a:endParaRPr kumimoji="1" lang="en-US" altLang="ja-JP" sz="1100" dirty="0">
                        <a:latin typeface="+mn-ea"/>
                        <a:ea typeface="+mn-ea"/>
                      </a:endParaRPr>
                    </a:p>
                    <a:p>
                      <a:r>
                        <a:rPr kumimoji="1" lang="ja-JP" altLang="en-US" sz="1100" dirty="0">
                          <a:latin typeface="+mn-ea"/>
                          <a:ea typeface="+mn-ea"/>
                        </a:rPr>
                        <a:t>エステティックサロン、美容医療、語学教室、家庭教師、学習塾、パソコン教室、結婚相手紹介サービスの７種</a:t>
                      </a: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8</a:t>
                      </a:r>
                      <a:r>
                        <a:rPr kumimoji="1" lang="ja-JP" altLang="en-US" sz="1100" dirty="0">
                          <a:latin typeface="+mn-ea"/>
                          <a:ea typeface="+mn-ea"/>
                        </a:rPr>
                        <a:t>日間</a:t>
                      </a:r>
                    </a:p>
                  </a:txBody>
                  <a:tcPr anchor="ctr"/>
                </a:tc>
                <a:tc>
                  <a:txBody>
                    <a:bodyPr/>
                    <a:lstStyle/>
                    <a:p>
                      <a:pPr algn="ctr"/>
                      <a:r>
                        <a:rPr kumimoji="1" lang="ja-JP" altLang="en-US" sz="1100" dirty="0">
                          <a:latin typeface="+mn-ea"/>
                          <a:ea typeface="+mn-ea"/>
                        </a:rPr>
                        <a:t>〇</a:t>
                      </a:r>
                    </a:p>
                  </a:txBody>
                  <a:tcPr anchor="ctr"/>
                </a:tc>
                <a:tc>
                  <a:txBody>
                    <a:bodyPr/>
                    <a:lstStyle/>
                    <a:p>
                      <a:pPr algn="ctr"/>
                      <a:r>
                        <a:rPr kumimoji="1" lang="ja-JP" altLang="en-US" sz="1100" dirty="0">
                          <a:latin typeface="+mn-ea"/>
                          <a:ea typeface="+mn-ea"/>
                        </a:rPr>
                        <a:t>〇</a:t>
                      </a:r>
                    </a:p>
                  </a:txBody>
                  <a:tcPr anchor="ct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エステ・美容医療は１か月、その他は２か月を超え、かつ契約金額が５万円を超える契約が対象。</a:t>
                      </a:r>
                    </a:p>
                  </a:txBody>
                  <a:tcPr anchor="ctr"/>
                </a:tc>
                <a:extLst>
                  <a:ext uri="{0D108BD9-81ED-4DB2-BD59-A6C34878D82A}">
                    <a16:rowId xmlns:a16="http://schemas.microsoft.com/office/drawing/2014/main" val="3156899767"/>
                  </a:ext>
                </a:extLst>
              </a:tr>
              <a:tr h="208344">
                <a:tc>
                  <a:txBody>
                    <a:bodyPr/>
                    <a:lstStyle/>
                    <a:p>
                      <a:r>
                        <a:rPr kumimoji="1" lang="ja-JP" altLang="en-US" sz="1100" b="1" dirty="0">
                          <a:latin typeface="+mn-ea"/>
                          <a:ea typeface="+mn-ea"/>
                        </a:rPr>
                        <a:t>業務提供誘引販売取引</a:t>
                      </a:r>
                      <a:endParaRPr kumimoji="1" lang="en-US" altLang="ja-JP" sz="1100" b="1" dirty="0">
                        <a:latin typeface="+mn-ea"/>
                        <a:ea typeface="+mn-ea"/>
                      </a:endParaRPr>
                    </a:p>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「仕事を提供するので収入が得られる」と勧誘し、そのために必要だとして商品やサービスを契約させる取引</a:t>
                      </a:r>
                    </a:p>
                  </a:txBody>
                  <a:tcPr>
                    <a:solidFill>
                      <a:srgbClr val="CED3D1"/>
                    </a:solidFill>
                  </a:tcPr>
                </a:tc>
                <a:tc>
                  <a:txBody>
                    <a:bodyPr/>
                    <a:lstStyle/>
                    <a:p>
                      <a:r>
                        <a:rPr kumimoji="1" lang="ja-JP" altLang="en-US" sz="1100" dirty="0">
                          <a:latin typeface="+mn-ea"/>
                          <a:ea typeface="+mn-ea"/>
                        </a:rPr>
                        <a:t>２０日間</a:t>
                      </a:r>
                      <a:endParaRPr kumimoji="1" lang="en-US" altLang="ja-JP" sz="1100" dirty="0">
                        <a:latin typeface="+mn-ea"/>
                        <a:ea typeface="+mn-ea"/>
                      </a:endParaRP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endParaRPr kumimoji="1" lang="ja-JP" altLang="en-US" sz="1100" dirty="0">
                        <a:latin typeface="+mn-ea"/>
                        <a:ea typeface="+mn-ea"/>
                      </a:endParaRPr>
                    </a:p>
                  </a:txBody>
                  <a:tcPr anchor="ctr">
                    <a:solidFill>
                      <a:srgbClr val="CED3D1"/>
                    </a:solidFill>
                  </a:tcPr>
                </a:tc>
                <a:tc>
                  <a:txBody>
                    <a:bodyPr/>
                    <a:lstStyle/>
                    <a:p>
                      <a:pPr algn="ctr"/>
                      <a:r>
                        <a:rPr kumimoji="1" lang="ja-JP" altLang="en-US" sz="1100" dirty="0">
                          <a:latin typeface="+mn-ea"/>
                          <a:ea typeface="+mn-ea"/>
                        </a:rPr>
                        <a:t>〇</a:t>
                      </a:r>
                    </a:p>
                  </a:txBody>
                  <a:tcPr anchor="ctr">
                    <a:solidFill>
                      <a:srgbClr val="CED3D1"/>
                    </a:solidFill>
                  </a:tcPr>
                </a:tc>
                <a:tc>
                  <a:txBody>
                    <a:bodyPr/>
                    <a:lstStyle/>
                    <a:p>
                      <a:pPr algn="l"/>
                      <a:endParaRPr kumimoji="1" lang="ja-JP" altLang="en-US" sz="1100" dirty="0">
                        <a:latin typeface="+mn-ea"/>
                        <a:ea typeface="+mn-ea"/>
                      </a:endParaRPr>
                    </a:p>
                  </a:txBody>
                  <a:tcPr anchor="ctr">
                    <a:solidFill>
                      <a:srgbClr val="CED3D1"/>
                    </a:solidFill>
                  </a:tcPr>
                </a:tc>
                <a:extLst>
                  <a:ext uri="{0D108BD9-81ED-4DB2-BD59-A6C34878D82A}">
                    <a16:rowId xmlns:a16="http://schemas.microsoft.com/office/drawing/2014/main" val="2031983883"/>
                  </a:ext>
                </a:extLst>
              </a:tr>
              <a:tr h="443799">
                <a:tc>
                  <a:txBody>
                    <a:bodyPr/>
                    <a:lstStyle/>
                    <a:p>
                      <a:r>
                        <a:rPr kumimoji="1" lang="ja-JP" altLang="en-US" sz="1100" b="1" dirty="0">
                          <a:latin typeface="+mn-ea"/>
                          <a:ea typeface="+mn-ea"/>
                        </a:rPr>
                        <a:t>訪問購入</a:t>
                      </a:r>
                      <a:endParaRPr kumimoji="1" lang="en-US" altLang="ja-JP" sz="1100" b="1" dirty="0">
                        <a:latin typeface="+mn-ea"/>
                        <a:ea typeface="+mn-ea"/>
                      </a:endParaRPr>
                    </a:p>
                    <a:p>
                      <a:r>
                        <a:rPr kumimoji="1" lang="ja-JP" altLang="en-US" sz="1100" dirty="0">
                          <a:latin typeface="+mn-ea"/>
                          <a:ea typeface="+mn-ea"/>
                        </a:rPr>
                        <a:t>店舗以外の場所で、事業者が消費者の物品の購入を行う取引</a:t>
                      </a:r>
                      <a:endParaRPr kumimoji="1" lang="en-US" altLang="ja-JP" sz="1100" dirty="0">
                        <a:latin typeface="+mn-ea"/>
                        <a:ea typeface="+mn-ea"/>
                      </a:endParaRP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8</a:t>
                      </a:r>
                      <a:r>
                        <a:rPr kumimoji="1" lang="ja-JP" altLang="en-US" sz="1100" dirty="0">
                          <a:latin typeface="+mn-ea"/>
                          <a:ea typeface="+mn-ea"/>
                        </a:rPr>
                        <a:t>日間</a:t>
                      </a:r>
                      <a:endParaRPr kumimoji="1" lang="en-US" altLang="ja-JP" sz="1100" dirty="0">
                        <a:latin typeface="+mn-ea"/>
                        <a:ea typeface="+mn-ea"/>
                      </a:endParaRP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endParaRPr kumimoji="1" lang="ja-JP" altLang="en-US" sz="1100" dirty="0">
                        <a:latin typeface="+mn-ea"/>
                        <a:ea typeface="+mn-ea"/>
                      </a:endParaRPr>
                    </a:p>
                  </a:txBody>
                  <a:tcPr anchor="ctr"/>
                </a:tc>
                <a:tc>
                  <a:txBody>
                    <a:bodyPr/>
                    <a:lstStyle/>
                    <a:p>
                      <a:pPr algn="ctr"/>
                      <a:r>
                        <a:rPr kumimoji="1" lang="en-US" altLang="ja-JP" sz="1100" dirty="0">
                          <a:latin typeface="+mn-ea"/>
                          <a:ea typeface="+mn-ea"/>
                        </a:rPr>
                        <a:t>×</a:t>
                      </a:r>
                      <a:endParaRPr kumimoji="1" lang="ja-JP" altLang="en-US" sz="1100" dirty="0">
                        <a:latin typeface="+mn-ea"/>
                        <a:ea typeface="+mn-ea"/>
                      </a:endParaRPr>
                    </a:p>
                  </a:txBody>
                  <a:tcPr anchor="ct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クーリング・オフ期間中は品物の引渡拒否可</a:t>
                      </a:r>
                    </a:p>
                  </a:txBody>
                  <a:tcPr anchor="ctr"/>
                </a:tc>
                <a:extLst>
                  <a:ext uri="{0D108BD9-81ED-4DB2-BD59-A6C34878D82A}">
                    <a16:rowId xmlns:a16="http://schemas.microsoft.com/office/drawing/2014/main" val="1413682593"/>
                  </a:ext>
                </a:extLst>
              </a:tr>
              <a:tr h="285750">
                <a:tc>
                  <a:txBody>
                    <a:bodyPr/>
                    <a:lstStyle/>
                    <a:p>
                      <a:r>
                        <a:rPr kumimoji="1" lang="ja-JP" altLang="en-US" sz="1100" b="1" dirty="0">
                          <a:latin typeface="+mn-ea"/>
                          <a:ea typeface="+mn-ea"/>
                        </a:rPr>
                        <a:t>ネガティブ・オプション（送り付け商法）</a:t>
                      </a:r>
                      <a:endParaRPr kumimoji="1" lang="en-US" altLang="ja-JP" sz="1100" b="1" dirty="0">
                        <a:latin typeface="+mn-ea"/>
                        <a:ea typeface="+mn-ea"/>
                      </a:endParaRPr>
                    </a:p>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注文していない商品を一方的に送り付け、代金を請求する商法</a:t>
                      </a:r>
                      <a:endParaRPr kumimoji="1" lang="en-US" altLang="ja-JP" sz="1100" dirty="0">
                        <a:latin typeface="+mn-ea"/>
                        <a:ea typeface="+mn-ea"/>
                      </a:endParaRPr>
                    </a:p>
                  </a:txBody>
                  <a:tcP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ja-JP" altLang="en-US" sz="1100" dirty="0" err="1">
                          <a:latin typeface="+mn-ea"/>
                          <a:ea typeface="+mn-ea"/>
                        </a:rPr>
                        <a:t>ー</a:t>
                      </a:r>
                      <a:endParaRPr kumimoji="1" lang="ja-JP" altLang="en-US" sz="1100" dirty="0">
                        <a:latin typeface="+mn-ea"/>
                        <a:ea typeface="+mn-ea"/>
                      </a:endParaRP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ja-JP" altLang="en-US" sz="1100" dirty="0" err="1">
                          <a:latin typeface="+mn-ea"/>
                          <a:ea typeface="+mn-ea"/>
                        </a:rPr>
                        <a:t>ー</a:t>
                      </a:r>
                      <a:endParaRPr kumimoji="1" lang="ja-JP" altLang="en-US" sz="1100" dirty="0">
                        <a:latin typeface="+mn-ea"/>
                        <a:ea typeface="+mn-ea"/>
                      </a:endParaRPr>
                    </a:p>
                  </a:txBody>
                  <a:tcPr anchor="ctr"/>
                </a:tc>
                <a:tc>
                  <a:txBody>
                    <a:bodyPr/>
                    <a:lstStyle/>
                    <a:p>
                      <a:pPr algn="ctr"/>
                      <a:r>
                        <a:rPr kumimoji="1" lang="ja-JP" altLang="en-US" sz="1100" dirty="0" err="1">
                          <a:latin typeface="+mn-ea"/>
                          <a:ea typeface="+mn-ea"/>
                        </a:rPr>
                        <a:t>ー</a:t>
                      </a:r>
                      <a:endParaRPr kumimoji="1" lang="ja-JP" altLang="en-US" sz="1100" dirty="0">
                        <a:latin typeface="+mn-ea"/>
                        <a:ea typeface="+mn-ea"/>
                      </a:endParaRPr>
                    </a:p>
                  </a:txBody>
                  <a:tcPr anchor="ctr"/>
                </a:tc>
                <a:tc>
                  <a:txBody>
                    <a:bodyPr/>
                    <a:lstStyle/>
                    <a:p>
                      <a:pPr algn="l"/>
                      <a:r>
                        <a:rPr kumimoji="1" lang="ja-JP" altLang="en-US" sz="1100" dirty="0">
                          <a:latin typeface="+mn-ea"/>
                          <a:ea typeface="+mn-ea"/>
                        </a:rPr>
                        <a:t>商品到着後、直ちに処分可能</a:t>
                      </a:r>
                    </a:p>
                  </a:txBody>
                  <a:tcPr anchor="ctr"/>
                </a:tc>
                <a:extLst>
                  <a:ext uri="{0D108BD9-81ED-4DB2-BD59-A6C34878D82A}">
                    <a16:rowId xmlns:a16="http://schemas.microsoft.com/office/drawing/2014/main" val="2138615191"/>
                  </a:ext>
                </a:extLst>
              </a:tr>
            </a:tbl>
          </a:graphicData>
        </a:graphic>
      </p:graphicFrame>
      <p:sp>
        <p:nvSpPr>
          <p:cNvPr id="7" name="テキスト ボックス 6">
            <a:extLst>
              <a:ext uri="{FF2B5EF4-FFF2-40B4-BE49-F238E27FC236}">
                <a16:creationId xmlns:a16="http://schemas.microsoft.com/office/drawing/2014/main" id="{631B8902-03C1-4DC4-B413-7A3E580FADB2}"/>
              </a:ext>
            </a:extLst>
          </p:cNvPr>
          <p:cNvSpPr txBox="1"/>
          <p:nvPr/>
        </p:nvSpPr>
        <p:spPr>
          <a:xfrm>
            <a:off x="687685" y="6602123"/>
            <a:ext cx="9113392" cy="707886"/>
          </a:xfrm>
          <a:prstGeom prst="rect">
            <a:avLst/>
          </a:prstGeom>
          <a:noFill/>
        </p:spPr>
        <p:txBody>
          <a:bodyPr wrap="none" rtlCol="0">
            <a:spAutoFit/>
          </a:bodyPr>
          <a:lstStyle/>
          <a:p>
            <a:r>
              <a:rPr kumimoji="1" lang="en-US" altLang="ja-JP" sz="1000" dirty="0">
                <a:latin typeface="+mn-ea"/>
              </a:rPr>
              <a:t>※1</a:t>
            </a:r>
            <a:r>
              <a:rPr kumimoji="1" lang="ja-JP" altLang="en-US" sz="1000" dirty="0">
                <a:latin typeface="+mn-ea"/>
              </a:rPr>
              <a:t> 電話勧誘販売に該当するものを除きます</a:t>
            </a:r>
          </a:p>
          <a:p>
            <a:r>
              <a:rPr kumimoji="1" lang="en-US" altLang="ja-JP" sz="1000" dirty="0">
                <a:latin typeface="+mn-ea"/>
              </a:rPr>
              <a:t>※2</a:t>
            </a:r>
            <a:r>
              <a:rPr kumimoji="1" lang="ja-JP" altLang="en-US" sz="1000" dirty="0">
                <a:latin typeface="+mn-ea"/>
              </a:rPr>
              <a:t>「特定申込み」に該当する通信販売では、事業者には「消費者が契約に必要とする事項を一覧性をもって確認できるように表示する義務」があります。</a:t>
            </a:r>
            <a:endParaRPr kumimoji="1" lang="en-US" altLang="ja-JP" sz="1000" dirty="0">
              <a:latin typeface="+mn-ea"/>
            </a:endParaRPr>
          </a:p>
          <a:p>
            <a:r>
              <a:rPr kumimoji="1" lang="ja-JP" altLang="en-US" sz="1000" dirty="0">
                <a:latin typeface="+mn-ea"/>
              </a:rPr>
              <a:t>　　事業者が表示について違反し、その表示を消費者が誤認して申し込みをした場合は取り消しができます。</a:t>
            </a:r>
            <a:endParaRPr kumimoji="1" lang="en-US" altLang="ja-JP" sz="1000" dirty="0">
              <a:latin typeface="+mn-ea"/>
            </a:endParaRPr>
          </a:p>
          <a:p>
            <a:r>
              <a:rPr kumimoji="1" lang="en-US" altLang="ja-JP" sz="1000" dirty="0">
                <a:latin typeface="+mn-ea"/>
              </a:rPr>
              <a:t>※3 </a:t>
            </a:r>
            <a:r>
              <a:rPr kumimoji="1" lang="ja-JP" altLang="en-US" sz="1000" dirty="0">
                <a:latin typeface="+mn-ea"/>
              </a:rPr>
              <a:t>販売業者が「返品特約」を定めていない場合は、商品の引き渡し日から８日間は売買契約を解除できます。</a:t>
            </a:r>
          </a:p>
        </p:txBody>
      </p:sp>
    </p:spTree>
    <p:extLst>
      <p:ext uri="{BB962C8B-B14F-4D97-AF65-F5344CB8AC3E}">
        <p14:creationId xmlns:p14="http://schemas.microsoft.com/office/powerpoint/2010/main" val="367173715"/>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配当">
  <a:themeElements>
    <a:clrScheme name="配当">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10642</TotalTime>
  <Words>6073</Words>
  <Application>Microsoft Office PowerPoint</Application>
  <PresentationFormat>ユーザー設定</PresentationFormat>
  <Paragraphs>659</Paragraphs>
  <Slides>24</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24</vt:i4>
      </vt:variant>
    </vt:vector>
  </HeadingPairs>
  <TitlesOfParts>
    <vt:vector size="34" baseType="lpstr">
      <vt:lpstr>BIZ UDPゴシック</vt:lpstr>
      <vt:lpstr>游ゴシック</vt:lpstr>
      <vt:lpstr>Arial</vt:lpstr>
      <vt:lpstr>Calibri</vt:lpstr>
      <vt:lpstr>Calibri Light</vt:lpstr>
      <vt:lpstr>Century Gothic</vt:lpstr>
      <vt:lpstr>Wingdings</vt:lpstr>
      <vt:lpstr>Wingdings 2</vt:lpstr>
      <vt:lpstr>HDOfficeLightV0</vt:lpstr>
      <vt:lpstr>配当</vt:lpstr>
      <vt:lpstr>「契約」の基本</vt:lpstr>
      <vt:lpstr>契約とは</vt:lpstr>
      <vt:lpstr>PowerPoint プレゼンテーション</vt:lpstr>
      <vt:lpstr>PowerPoint プレゼンテーション</vt:lpstr>
      <vt:lpstr>契約をやめる</vt:lpstr>
      <vt:lpstr>契約をやめる 民法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契約をやめる 消費者契約法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契約をやめる 放っておくと、どうなるの？</vt:lpstr>
      <vt:lpstr>困った時は、すぐ相談！</vt:lpstr>
      <vt:lpstr>おまけ</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藤井桃子</dc:creator>
  <cp:lastModifiedBy>藤井 桃子（消費生活支援センター）</cp:lastModifiedBy>
  <cp:revision>682</cp:revision>
  <cp:lastPrinted>2023-12-25T06:23:06Z</cp:lastPrinted>
  <dcterms:created xsi:type="dcterms:W3CDTF">2022-09-01T07:13:33Z</dcterms:created>
  <dcterms:modified xsi:type="dcterms:W3CDTF">2025-11-04T02:15:39Z</dcterms:modified>
</cp:coreProperties>
</file>