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15" r:id="rId2"/>
    <p:sldId id="323" r:id="rId3"/>
    <p:sldId id="317" r:id="rId4"/>
    <p:sldId id="324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CDF58D-BA47-38EC-5602-B671F9563378}" name="守 菜々子（環境政策課）" initials="菜守" userId="S::113773@pref.saitama.lg.jp::3e8d95a6-eb47-42df-83a5-4d4d92dbdc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CEF"/>
    <a:srgbClr val="FFFFCC"/>
    <a:srgbClr val="CC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90" autoAdjust="0"/>
  </p:normalViewPr>
  <p:slideViewPr>
    <p:cSldViewPr snapToGrid="0">
      <p:cViewPr varScale="1">
        <p:scale>
          <a:sx n="67" d="100"/>
          <a:sy n="67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E4C61-1BFA-49F3-8C25-C1B6F993F9C8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F010B-C723-461F-9CCB-3A8AA0948C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25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F010B-C723-461F-9CCB-3A8AA0948CA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725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ABFF1-534B-484F-8D64-9D95AFB69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EEBD03-3CF7-4211-AFBA-F5B41C6E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659BA4-1FA9-4F62-B6EA-59F7FF21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0B8D0-374D-4F87-8BE9-8EA377C8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BCA1-5F49-4081-BD22-52F5848F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166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25F95-481B-4E11-95AF-A9040AD9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CD610A-08F6-4529-9EC0-F791D10FE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2A5C5-FD7F-45EB-90AD-3B305060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CC841-C19A-463D-A136-5A7C71BE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2E4B05-5C42-472D-B12A-A2128B43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960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3B8116-FA8F-454E-AC15-B8469053E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6879A-BB5C-44B2-B04A-445952791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3009A1-707D-4B42-87BE-3BCFAD1E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5C4754-313A-4D87-A52A-9847581A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DFFF7-95DA-41C2-8C81-AB0FC849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104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FCD4F-4B7F-4F0D-B473-FDDFE54D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93FAF7-CCF6-49C3-9AC2-44152CFC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5D8E58-57D9-4AA6-BF06-9B22255C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09A702-20C6-4B6B-99E0-E47661571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D5241-6D42-4725-85F9-43984B6B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658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085BE-C3C2-4852-9A65-264283FD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BF26FF-B0A9-4798-B16A-1597916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8A06D-0FA8-4801-A27F-499BD1EB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FA66D8-C351-42CF-B169-63ECFB00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0B1B45-E81F-43D6-A37D-92DD794C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52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9B1C5B-DEB1-4B0E-ACC2-8D3C8DA1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CD1DEB-0F4D-4017-BA7E-5CE836A5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ED9868-E93E-4110-91C6-F2A5E4558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1D354-C418-4E50-8317-0AC253EF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B0C90-00E1-45AE-AB95-29150A5DB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F8568-E68D-480F-B9AC-060520AE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508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18EC-A120-4993-9110-179687FF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8AC3A3-6D32-42BE-9B22-1727B0002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33B940-2DC7-4B74-B0DC-28D53788A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D7A15B-8CA4-43D2-864D-2FED35CB2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517D17-B1AE-48F7-BD9B-56397A7A1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A17457C-CA92-496B-99AC-C8E3DC34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97834-8434-4B42-B30F-ACE2FBF0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9AFE79-CFE1-4433-A905-5D38873B7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145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DF912A-F307-4166-B5A6-2DA8526E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C46817-E014-4D76-94A1-E09C605C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BCFA22-B190-407B-854C-C5C53115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DD8A16-3810-4999-8F1C-173FD423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88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63EE417-1260-45A8-B8C3-C445E703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594682-8B70-41A8-9DFC-0D4CDF82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7E6BF5-CF3C-44AB-A86D-DDAF0366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418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559450-161F-4C6B-B687-9597EE71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1DBAF7-0270-4B6D-8EA4-B5C9426EC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B10B54-B4E4-4BDF-9181-FD006137A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14B7E-80D9-4A0C-9913-A5D32A6E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5D585B-229E-45EA-8965-B36A92DB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CA0E58-2F74-4CA6-9060-162AB3D3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342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E8CF7-7855-4583-8AFE-8CBAA6B5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04CD31-17DA-4BF5-B455-BC59B1745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7681DD-D835-418E-BA2A-7D774774E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04EF6F-4E69-4CCB-920E-E534E4D6D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48DF25-749E-4A17-BEC2-4F606D5C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169BE6-8782-4F06-9AB1-B9187C25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96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AEA972-39B5-4705-8582-0C42B3C1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890AEF-4ABC-469C-9981-505C6ED1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51BA2F-E9A1-401D-A2B5-9099F436D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7FCBDF-1FEC-4BF9-8F14-DE4106E2C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EB1A6-DDBB-4204-840D-0589693FB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18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6849625B-E75E-4E1F-AE1D-390F9DDB3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19119"/>
              </p:ext>
            </p:extLst>
          </p:nvPr>
        </p:nvGraphicFramePr>
        <p:xfrm>
          <a:off x="6523807" y="72065"/>
          <a:ext cx="5447212" cy="433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33082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応募者名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埼玉株式会社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16799C27-3508-08B2-0B60-C1022EA71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255574"/>
              </p:ext>
            </p:extLst>
          </p:nvPr>
        </p:nvGraphicFramePr>
        <p:xfrm>
          <a:off x="220980" y="1008013"/>
          <a:ext cx="11750039" cy="5778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209822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取組①「</a:t>
                      </a:r>
                      <a:r>
                        <a:rPr kumimoji="1" lang="ja-JP" altLang="ja-JP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笑顔であいさつ運動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」の概要　　　　　　　　　　　　　　　　　　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概要資料は１取組につき１ページとしてください。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2886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独創性（先駆的な点、ユニークな点）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dirty="0"/>
                        <a:t>②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継続性（取組の今後、展望など）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410165"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積極的にあいさつ運動に取り組んでいる社員やグループに対して、人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事評価に反映させるようにしている。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（写真➀、②）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運動は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年から始まり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年目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を迎えている。</a:t>
                      </a: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あいさつ運動を始めたことにより、社員同士のコミュニケーション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が活発になり、職場に活気があふれるようになった。</a:t>
                      </a: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昨年からあいさつリーダーによる会議を導入し、さらに社員発の新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たなあいさつ運動・取組のアイデアなどが提案されることに期待を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している。</a:t>
                      </a:r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317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③参加度（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社員への３Ｓ運動の浸透度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566256"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笑顔であいさつ運動のリーダーを毎月変更することにより、社員の意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識が高まるとともに、より良いあいさつ運動ができるよう社員同士の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意見交換も行うようになった。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（写真③）</a:t>
                      </a:r>
                      <a:endParaRPr kumimoji="1" lang="ja-JP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すれ違いざまや出かける際には、笑顔で大きい挨拶が自然に飛び交う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ようになった。</a:t>
                      </a:r>
                    </a:p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会社見学者の方に対して積極的にあいさつを行っていたところ、見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学者の方から「非常に感じがよかった」とのお手紙をいただ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い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た。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（写真④）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また、近隣住民の方からも非常に好意をもっていただき、「子供を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是非当社に入社させたい」という希望をお持ちの近隣住民のお子さ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んが、今春当社に入社した。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39435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329988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あいさつ運動により社員同士のコミュニケーションが増えたこ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とで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、職場の絆が深まってきた。以前は隣の席の社員に関心を持っていなかった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者も「何かお手伝いしましょうか」などと声をかけあい、互いを助け合うような良い雰囲気が生まれている。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554A5C-9CAC-1191-8DB5-697E47670A0D}"/>
              </a:ext>
            </a:extLst>
          </p:cNvPr>
          <p:cNvSpPr txBox="1"/>
          <p:nvPr/>
        </p:nvSpPr>
        <p:spPr>
          <a:xfrm>
            <a:off x="112692" y="549658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3E7F16-E766-C209-2BC0-397E4336C9B6}"/>
              </a:ext>
            </a:extLst>
          </p:cNvPr>
          <p:cNvSpPr txBox="1"/>
          <p:nvPr/>
        </p:nvSpPr>
        <p:spPr>
          <a:xfrm>
            <a:off x="220980" y="91303"/>
            <a:ext cx="95503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800" b="1" dirty="0">
                <a:solidFill>
                  <a:srgbClr val="FF0000"/>
                </a:solidFill>
              </a:rPr>
              <a:t>記入例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499E8DE-1D42-F8DF-C6B7-F2A5443AC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312814"/>
              </p:ext>
            </p:extLst>
          </p:nvPr>
        </p:nvGraphicFramePr>
        <p:xfrm>
          <a:off x="6523807" y="512063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935787056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2240651345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部門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スマイル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035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90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710F5-9DFB-CE1A-33A4-E434E6EC1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0A517B14-CF6F-CC73-9044-69A2C1965D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7373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取組①の写真（画像）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FCFCCDB-23C3-65D1-3F29-71084A4AAA74}"/>
              </a:ext>
            </a:extLst>
          </p:cNvPr>
          <p:cNvSpPr/>
          <p:nvPr/>
        </p:nvSpPr>
        <p:spPr>
          <a:xfrm>
            <a:off x="2324481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C309FC-368B-D21E-D10B-7AF805EF5806}"/>
              </a:ext>
            </a:extLst>
          </p:cNvPr>
          <p:cNvSpPr/>
          <p:nvPr/>
        </p:nvSpPr>
        <p:spPr>
          <a:xfrm>
            <a:off x="6849237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1663D4F-BC16-0846-B344-7DA9D6BE04F5}"/>
              </a:ext>
            </a:extLst>
          </p:cNvPr>
          <p:cNvSpPr/>
          <p:nvPr/>
        </p:nvSpPr>
        <p:spPr>
          <a:xfrm>
            <a:off x="2324481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DD4B288-407D-5D82-187E-5C3452AC2644}"/>
              </a:ext>
            </a:extLst>
          </p:cNvPr>
          <p:cNvSpPr/>
          <p:nvPr/>
        </p:nvSpPr>
        <p:spPr>
          <a:xfrm>
            <a:off x="6849237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52CE46-A0B4-0377-B4BF-F6D15610B8AA}"/>
              </a:ext>
            </a:extLst>
          </p:cNvPr>
          <p:cNvSpPr txBox="1"/>
          <p:nvPr/>
        </p:nvSpPr>
        <p:spPr>
          <a:xfrm>
            <a:off x="317373" y="6482313"/>
            <a:ext cx="8924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取組①に関する写真は上記の例のとおりとし、１ページに１枚以上４枚以内としてください。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B1AF8A-5BC6-ACFB-166D-F92A5BC3BA0F}"/>
              </a:ext>
            </a:extLst>
          </p:cNvPr>
          <p:cNvSpPr txBox="1"/>
          <p:nvPr/>
        </p:nvSpPr>
        <p:spPr>
          <a:xfrm>
            <a:off x="2488660" y="3121223"/>
            <a:ext cx="285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ja-JP" altLang="en-US" sz="1400" dirty="0"/>
              <a:t>写真➀　積極的にあいさつ運動に　　</a:t>
            </a:r>
            <a:endParaRPr lang="en-US" altLang="ja-JP" sz="1400" dirty="0"/>
          </a:p>
          <a:p>
            <a:pPr latinLnBrk="1"/>
            <a:r>
              <a:rPr lang="ja-JP" altLang="en-US" sz="1400" dirty="0"/>
              <a:t>　　　　取り組む社員の様子</a:t>
            </a:r>
            <a:endParaRPr lang="ja-JP" altLang="ja-JP" sz="14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BE9867-7EEF-605F-942E-935302DA54B9}"/>
              </a:ext>
            </a:extLst>
          </p:cNvPr>
          <p:cNvSpPr txBox="1"/>
          <p:nvPr/>
        </p:nvSpPr>
        <p:spPr>
          <a:xfrm>
            <a:off x="7002424" y="3121222"/>
            <a:ext cx="2622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写真②　取引先への</a:t>
            </a:r>
            <a:r>
              <a:rPr lang="ja-JP" altLang="ja-JP" sz="1400" dirty="0"/>
              <a:t>あいさつ運動の様子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7CA80FB-E222-4628-B160-811E4B72E6B1}"/>
              </a:ext>
            </a:extLst>
          </p:cNvPr>
          <p:cNvSpPr txBox="1"/>
          <p:nvPr/>
        </p:nvSpPr>
        <p:spPr>
          <a:xfrm>
            <a:off x="7260716" y="5923084"/>
            <a:ext cx="2929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ja-JP" altLang="en-US" sz="1400" dirty="0"/>
              <a:t>写真④　工場見学の様子</a:t>
            </a:r>
            <a:endParaRPr kumimoji="1" lang="ja-JP" altLang="en-US" sz="11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DB9749F-C311-05AA-201C-47DA50AA2CA7}"/>
              </a:ext>
            </a:extLst>
          </p:cNvPr>
          <p:cNvSpPr txBox="1"/>
          <p:nvPr/>
        </p:nvSpPr>
        <p:spPr>
          <a:xfrm>
            <a:off x="1715166" y="5827633"/>
            <a:ext cx="4147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ja-JP" altLang="en-US" sz="1400" dirty="0"/>
              <a:t>　写真③　</a:t>
            </a:r>
            <a:r>
              <a:rPr lang="ja-JP" altLang="ja-JP" sz="1400" dirty="0"/>
              <a:t>あいさつ運動</a:t>
            </a:r>
            <a:r>
              <a:rPr lang="ja-JP" altLang="en-US" sz="1400" dirty="0"/>
              <a:t>に関する社内研修の</a:t>
            </a:r>
            <a:r>
              <a:rPr lang="ja-JP" altLang="ja-JP" sz="1400" dirty="0"/>
              <a:t>様子</a:t>
            </a:r>
          </a:p>
          <a:p>
            <a:pPr latinLnBrk="1"/>
            <a:r>
              <a:rPr lang="ja-JP" altLang="en-US" sz="1400" dirty="0"/>
              <a:t>　　　　　</a:t>
            </a:r>
            <a:r>
              <a:rPr lang="ja-JP" altLang="ja-JP" sz="1400" dirty="0"/>
              <a:t>（あいさつリーダー入り写真）</a:t>
            </a:r>
          </a:p>
        </p:txBody>
      </p:sp>
    </p:spTree>
    <p:extLst>
      <p:ext uri="{BB962C8B-B14F-4D97-AF65-F5344CB8AC3E}">
        <p14:creationId xmlns:p14="http://schemas.microsoft.com/office/powerpoint/2010/main" val="280024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A8A9-9E87-2860-DE81-55610782C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CE9F4434-6332-7D75-8246-B7B2E08850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972296"/>
              </p:ext>
            </p:extLst>
          </p:nvPr>
        </p:nvGraphicFramePr>
        <p:xfrm>
          <a:off x="295275" y="995535"/>
          <a:ext cx="11750039" cy="5746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43469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取組②「</a:t>
                      </a:r>
                      <a:r>
                        <a:rPr kumimoji="1" lang="ja-JP" altLang="ja-JP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お出迎えでお客様を笑顔に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」の概要　　　　　　　　　　　　　　　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概要資料は１取組につき１ページとしてください。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3122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独創性（先駆的な点、ユニークな点）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dirty="0"/>
                        <a:t>②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継続性（取組の今後、展望など）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674998"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月に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回、笑顔でお迎え研修を実施。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（写真➀）</a:t>
                      </a:r>
                      <a:endParaRPr kumimoji="1" lang="ja-JP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研修の講師は社員相互で推薦を行い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推薦を受けた社員が担当してい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る。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・講師となった社員の技術や意識も向上している。（写真②）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季節ごとの飾り付けは、会社見学でいらっしゃる方の笑顔、社員の笑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顔にもつながっている。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（写真③）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お出迎えは創業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した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から行っており、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年目を迎えている。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・笑顔でお出迎えを社員に浸透させるため、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笑顔でお迎え研修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</a:t>
                      </a:r>
                      <a:r>
                        <a:rPr kumimoji="1" lang="en-US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年前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から取り組んでいる。</a:t>
                      </a: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季節ごとの飾り付けは、５年前から開始している。</a:t>
                      </a: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今後は、お客様へ提供するお茶菓子などに地域の名産品を入れるこ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とで、さらに発展させていきたいと考えている。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3122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③参加度（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社員への３Ｓ運動の浸透度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333558">
                <a:tc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月に１度の研修により、多くの社員が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参加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することになり、社員全体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に笑顔でお出迎えの意識が浸透していることを実感する。</a:t>
                      </a:r>
                      <a:endParaRPr kumimoji="1" lang="en-US" altLang="ja-JP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笑顔でのお出迎えや飾り付けについて、「お客様から華やかな雰囲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気で気持ちが良くなった」との感想をいただいている。</a:t>
                      </a: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季節ごとの飾り付けの様子はホームページや社外報で随時発信して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いる。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（写真④）</a:t>
                      </a:r>
                      <a:endParaRPr kumimoji="1" lang="ja-JP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12245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45808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ysClr val="windowText" lastClr="000000"/>
                          </a:solidFill>
                        </a:rPr>
                        <a:t>・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お客様を笑顔にするために始めた取組であったが、継続していくにつれ、お客様だけでなく、社員の家族など会社に関わる全ての人の笑顔が増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え、社内の雰囲気全体が明るくなった。</a:t>
                      </a:r>
                    </a:p>
                    <a:p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54DB08-3FE3-378F-0E0F-153656619947}"/>
              </a:ext>
            </a:extLst>
          </p:cNvPr>
          <p:cNvSpPr txBox="1"/>
          <p:nvPr/>
        </p:nvSpPr>
        <p:spPr>
          <a:xfrm>
            <a:off x="228600" y="363525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D7D8F2-193F-3BFC-56E1-1084B481CC93}"/>
              </a:ext>
            </a:extLst>
          </p:cNvPr>
          <p:cNvSpPr txBox="1"/>
          <p:nvPr/>
        </p:nvSpPr>
        <p:spPr>
          <a:xfrm>
            <a:off x="228600" y="0"/>
            <a:ext cx="95503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800" b="1" dirty="0">
                <a:solidFill>
                  <a:srgbClr val="FF0000"/>
                </a:solidFill>
              </a:rPr>
              <a:t>記入例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C861F04F-3DFC-759D-34C8-F5F304201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515508"/>
              </p:ext>
            </p:extLst>
          </p:nvPr>
        </p:nvGraphicFramePr>
        <p:xfrm>
          <a:off x="6598102" y="486782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935787056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2240651345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部門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スマイル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035451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1A5345D-6FD3-43AD-EBBB-76A3A1845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596135"/>
              </p:ext>
            </p:extLst>
          </p:nvPr>
        </p:nvGraphicFramePr>
        <p:xfrm>
          <a:off x="6598102" y="79855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3169044102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3148205613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応募者名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埼玉株式会社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824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517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7B4A7-0611-B3F4-7238-861D00789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8EA4EEAA-9238-AA77-37C2-50108B1B2C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7373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取組②の写真（画像）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939113D-0BAB-EBB9-F0B9-E916B12BED14}"/>
              </a:ext>
            </a:extLst>
          </p:cNvPr>
          <p:cNvSpPr/>
          <p:nvPr/>
        </p:nvSpPr>
        <p:spPr>
          <a:xfrm>
            <a:off x="2324481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2C2CEFF-518D-18A5-055C-2D160C48B1C2}"/>
              </a:ext>
            </a:extLst>
          </p:cNvPr>
          <p:cNvSpPr/>
          <p:nvPr/>
        </p:nvSpPr>
        <p:spPr>
          <a:xfrm>
            <a:off x="6849237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6D17560-F7EC-18FF-38BB-ACE980B6A61B}"/>
              </a:ext>
            </a:extLst>
          </p:cNvPr>
          <p:cNvSpPr/>
          <p:nvPr/>
        </p:nvSpPr>
        <p:spPr>
          <a:xfrm>
            <a:off x="2324481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62158E3-9655-8DC7-0850-ED6F2B9F57BC}"/>
              </a:ext>
            </a:extLst>
          </p:cNvPr>
          <p:cNvSpPr/>
          <p:nvPr/>
        </p:nvSpPr>
        <p:spPr>
          <a:xfrm>
            <a:off x="6849237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878BD3E-08DB-BA7F-4CC1-0628061D5E84}"/>
              </a:ext>
            </a:extLst>
          </p:cNvPr>
          <p:cNvSpPr txBox="1"/>
          <p:nvPr/>
        </p:nvSpPr>
        <p:spPr>
          <a:xfrm>
            <a:off x="317373" y="6482313"/>
            <a:ext cx="8924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取組②に関する写真は上記の例のとおりとし、１ページに１枚以上４枚以内としてください。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50203B-F5EC-B541-A21D-23F5F1304B84}"/>
              </a:ext>
            </a:extLst>
          </p:cNvPr>
          <p:cNvSpPr txBox="1"/>
          <p:nvPr/>
        </p:nvSpPr>
        <p:spPr>
          <a:xfrm>
            <a:off x="2186049" y="3083541"/>
            <a:ext cx="3205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写真➀　</a:t>
            </a:r>
            <a:r>
              <a:rPr lang="ja-JP" altLang="ja-JP" sz="1400" dirty="0"/>
              <a:t>お迎え研修の様子</a:t>
            </a:r>
            <a:r>
              <a:rPr lang="ja-JP" altLang="en-US" sz="1400" dirty="0"/>
              <a:t>（創業時）</a:t>
            </a:r>
            <a:endParaRPr lang="ja-JP" altLang="ja-JP" sz="14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4AB19E2-BFC4-FC75-C785-F45112956A25}"/>
              </a:ext>
            </a:extLst>
          </p:cNvPr>
          <p:cNvSpPr txBox="1"/>
          <p:nvPr/>
        </p:nvSpPr>
        <p:spPr>
          <a:xfrm>
            <a:off x="2262829" y="5890262"/>
            <a:ext cx="3052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solidFill>
                  <a:schemeClr val="dk1"/>
                </a:solidFill>
              </a:rPr>
              <a:t>写真③　季節ごとの飾り付けの様子</a:t>
            </a:r>
            <a:endParaRPr kumimoji="1" lang="ja-JP" altLang="en-US" sz="14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E40C224-5D69-05AC-5612-B7FE56731C56}"/>
              </a:ext>
            </a:extLst>
          </p:cNvPr>
          <p:cNvSpPr txBox="1"/>
          <p:nvPr/>
        </p:nvSpPr>
        <p:spPr>
          <a:xfrm>
            <a:off x="6615282" y="3083541"/>
            <a:ext cx="3397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写真②　</a:t>
            </a:r>
            <a:r>
              <a:rPr lang="ja-JP" altLang="ja-JP" sz="1400" dirty="0"/>
              <a:t>お迎え研修の様子</a:t>
            </a:r>
            <a:r>
              <a:rPr lang="ja-JP" altLang="en-US" sz="1400" dirty="0"/>
              <a:t>（</a:t>
            </a:r>
            <a:r>
              <a:rPr lang="en-US" altLang="ja-JP" sz="1400" dirty="0"/>
              <a:t>2026</a:t>
            </a:r>
            <a:r>
              <a:rPr lang="ja-JP" altLang="en-US" sz="1400" dirty="0"/>
              <a:t>年）</a:t>
            </a:r>
            <a:endParaRPr lang="ja-JP" altLang="ja-JP" sz="14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FF7314A-9A52-5561-1152-F85CAE2043F2}"/>
              </a:ext>
            </a:extLst>
          </p:cNvPr>
          <p:cNvSpPr txBox="1"/>
          <p:nvPr/>
        </p:nvSpPr>
        <p:spPr>
          <a:xfrm>
            <a:off x="6781369" y="5890261"/>
            <a:ext cx="3052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solidFill>
                  <a:schemeClr val="dk1"/>
                </a:solidFill>
              </a:rPr>
              <a:t>写真④　３</a:t>
            </a:r>
            <a:r>
              <a:rPr lang="en-US" altLang="ja-JP" sz="1400" dirty="0">
                <a:solidFill>
                  <a:schemeClr val="dk1"/>
                </a:solidFill>
              </a:rPr>
              <a:t>S</a:t>
            </a:r>
            <a:r>
              <a:rPr lang="ja-JP" altLang="en-US" sz="1400" dirty="0">
                <a:solidFill>
                  <a:schemeClr val="dk1"/>
                </a:solidFill>
              </a:rPr>
              <a:t>運動の広報活動の様子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74730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5654</TotalTime>
  <Words>954</Words>
  <Application>Microsoft Office PowerPoint</Application>
  <PresentationFormat>ワイド画面</PresentationFormat>
  <Paragraphs>79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佐川喜彦</dc:creator>
  <cp:lastModifiedBy>八代 龍一（産業廃棄物指導課）</cp:lastModifiedBy>
  <cp:revision>386</cp:revision>
  <cp:lastPrinted>2026-08-19T06:08:55Z</cp:lastPrinted>
  <dcterms:created xsi:type="dcterms:W3CDTF">2021-09-29T23:42:59Z</dcterms:created>
  <dcterms:modified xsi:type="dcterms:W3CDTF">2026-08-24T08:00:54Z</dcterms:modified>
</cp:coreProperties>
</file>