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1351" r:id="rId3"/>
    <p:sldId id="1352" r:id="rId4"/>
    <p:sldId id="1271" r:id="rId5"/>
    <p:sldId id="1229" r:id="rId6"/>
    <p:sldId id="1456" r:id="rId7"/>
    <p:sldId id="1323" r:id="rId8"/>
    <p:sldId id="1266" r:id="rId9"/>
    <p:sldId id="1285" r:id="rId10"/>
    <p:sldId id="308" r:id="rId11"/>
    <p:sldId id="1457" r:id="rId12"/>
    <p:sldId id="1454" r:id="rId13"/>
    <p:sldId id="1455" r:id="rId14"/>
    <p:sldId id="1235" r:id="rId15"/>
    <p:sldId id="1386" r:id="rId16"/>
    <p:sldId id="1387" r:id="rId17"/>
    <p:sldId id="1388" r:id="rId18"/>
    <p:sldId id="1389" r:id="rId19"/>
  </p:sldIdLst>
  <p:sldSz cx="12192000" cy="6858000"/>
  <p:notesSz cx="6807200" cy="9939338"/>
  <p:embeddedFontLst>
    <p:embeddedFont>
      <p:font typeface="HG正楷書体-PRO" panose="03000600000000000000" pitchFamily="66" charset="-128"/>
      <p:regular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メイリオ" panose="020B0604030504040204" pitchFamily="50" charset="-128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HGP創英角ﾎﾟｯﾌﾟ体" panose="040B0A00000000000000" pitchFamily="50" charset="-128"/>
      <p:regular r:id="rId35"/>
    </p:embeddedFont>
  </p:embeddedFontLst>
  <p:custDataLst>
    <p:tags r:id="rId3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0BECC"/>
    <a:srgbClr val="298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74968" autoAdjust="0"/>
  </p:normalViewPr>
  <p:slideViewPr>
    <p:cSldViewPr snapToGrid="0" showGuides="1">
      <p:cViewPr varScale="1">
        <p:scale>
          <a:sx n="56" d="100"/>
          <a:sy n="56" d="100"/>
        </p:scale>
        <p:origin x="12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3"/>
    </p:cViewPr>
  </p:sorterViewPr>
  <p:notesViewPr>
    <p:cSldViewPr snapToGrid="0">
      <p:cViewPr varScale="1">
        <p:scale>
          <a:sx n="52" d="100"/>
          <a:sy n="52" d="100"/>
        </p:scale>
        <p:origin x="-2934" y="-9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66BB5-220F-4C9B-8121-242B3F4CC605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0F903-EF39-428D-9613-0D974F011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087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A58FB-93C0-428A-915E-692108E6E15C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F774C-23BD-4A48-A71E-2711B0C52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9877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533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4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71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049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879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820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321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321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321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32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79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74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3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203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401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74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07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F774C-23BD-4A48-A71E-2711B0C5278E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47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スタンバイ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2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7" orient="horz" pos="1480" userDrawn="1">
          <p15:clr>
            <a:srgbClr val="FBAE40"/>
          </p15:clr>
        </p15:guide>
        <p15:guide id="9" pos="26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dirty="0" smtClean="0">
                <a:solidFill>
                  <a:schemeClr val="bg1">
                    <a:alpha val="40000"/>
                  </a:schemeClr>
                </a:solidFill>
              </a:rPr>
              <a:t>1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dirty="0" smtClean="0">
                <a:solidFill>
                  <a:schemeClr val="bg1">
                    <a:alpha val="30000"/>
                  </a:schemeClr>
                </a:solidFill>
              </a:rPr>
              <a:t>1</a:t>
            </a:r>
            <a:endParaRPr kumimoji="1" lang="ja-JP" altLang="en-US" sz="59999" dirty="0" smtClean="0">
              <a:solidFill>
                <a:schemeClr val="bg1">
                  <a:alpha val="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smtClean="0">
                <a:solidFill>
                  <a:schemeClr val="bg1">
                    <a:alpha val="40000"/>
                  </a:schemeClr>
                </a:solidFill>
              </a:rPr>
              <a:t>2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smtClean="0">
                <a:solidFill>
                  <a:schemeClr val="bg1">
                    <a:alpha val="40000"/>
                  </a:schemeClr>
                </a:solidFill>
              </a:rPr>
              <a:t>2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smtClean="0">
                <a:solidFill>
                  <a:schemeClr val="bg1">
                    <a:alpha val="40000"/>
                  </a:schemeClr>
                </a:solidFill>
              </a:rPr>
              <a:t>2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2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smtClean="0">
                <a:solidFill>
                  <a:schemeClr val="bg1">
                    <a:alpha val="40000"/>
                  </a:schemeClr>
                </a:solidFill>
              </a:rPr>
              <a:t>2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smtClean="0">
                <a:solidFill>
                  <a:schemeClr val="bg1">
                    <a:alpha val="30000"/>
                  </a:schemeClr>
                </a:solidFill>
              </a:rPr>
              <a:t>2</a:t>
            </a:r>
            <a:endParaRPr kumimoji="1" lang="ja-JP" altLang="en-US" sz="59999" dirty="0" smtClean="0">
              <a:solidFill>
                <a:schemeClr val="bg1">
                  <a:alpha val="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smtClean="0">
                <a:solidFill>
                  <a:schemeClr val="bg1">
                    <a:alpha val="40000"/>
                  </a:schemeClr>
                </a:solidFill>
              </a:rPr>
              <a:t>3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smtClean="0">
                <a:solidFill>
                  <a:schemeClr val="bg1">
                    <a:alpha val="40000"/>
                  </a:schemeClr>
                </a:solidFill>
              </a:rPr>
              <a:t>3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3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smtClean="0">
                <a:solidFill>
                  <a:schemeClr val="bg1">
                    <a:alpha val="40000"/>
                  </a:schemeClr>
                </a:solidFill>
              </a:rPr>
              <a:t>3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5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導入メリッ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10251" y="188913"/>
            <a:ext cx="5971507" cy="1523494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9600" b="1" dirty="0" smtClean="0">
                <a:solidFill>
                  <a:schemeClr val="bg1"/>
                </a:solidFill>
              </a:rPr>
              <a:t>3</a:t>
            </a:r>
            <a:r>
              <a:rPr kumimoji="1" lang="ja-JP" altLang="en-US" sz="3600" dirty="0" err="1" smtClean="0">
                <a:solidFill>
                  <a:schemeClr val="bg1"/>
                </a:solidFill>
              </a:rPr>
              <a:t>つの</a:t>
            </a:r>
            <a:r>
              <a:rPr kumimoji="1" lang="ja-JP" altLang="en-US" sz="5400" b="1" dirty="0" smtClean="0">
                <a:solidFill>
                  <a:schemeClr val="bg1"/>
                </a:solidFill>
              </a:rPr>
              <a:t>導入メリット</a:t>
            </a:r>
          </a:p>
        </p:txBody>
      </p:sp>
    </p:spTree>
    <p:extLst>
      <p:ext uri="{BB962C8B-B14F-4D97-AF65-F5344CB8AC3E}">
        <p14:creationId xmlns:p14="http://schemas.microsoft.com/office/powerpoint/2010/main" val="28068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3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smtClean="0">
                <a:solidFill>
                  <a:schemeClr val="bg1">
                    <a:alpha val="40000"/>
                  </a:schemeClr>
                </a:solidFill>
              </a:rPr>
              <a:t>3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3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smtClean="0">
                <a:solidFill>
                  <a:schemeClr val="bg1">
                    <a:alpha val="30000"/>
                  </a:schemeClr>
                </a:solidFill>
              </a:rPr>
              <a:t>3</a:t>
            </a:r>
            <a:endParaRPr kumimoji="1" lang="ja-JP" altLang="en-US" sz="59999" dirty="0" smtClean="0">
              <a:solidFill>
                <a:schemeClr val="bg1">
                  <a:alpha val="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8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5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7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3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ディープブル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9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0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1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7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ライトブル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6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ディープレッ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ゴール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0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dirty="0" smtClean="0">
                <a:solidFill>
                  <a:schemeClr val="bg1">
                    <a:alpha val="40000"/>
                  </a:schemeClr>
                </a:solidFill>
              </a:rPr>
              <a:t>1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dirty="0" smtClean="0">
                <a:solidFill>
                  <a:schemeClr val="bg1">
                    <a:alpha val="40000"/>
                  </a:schemeClr>
                </a:solidFill>
              </a:rPr>
              <a:t>1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 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3930185" y="-1210667"/>
            <a:ext cx="4331634" cy="927933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ctr"/>
            <a:r>
              <a:rPr kumimoji="1" lang="en-US" altLang="ja-JP" sz="59999" dirty="0" smtClean="0">
                <a:solidFill>
                  <a:schemeClr val="bg1">
                    <a:alpha val="40000"/>
                  </a:schemeClr>
                </a:solidFill>
              </a:rPr>
              <a:t>1</a:t>
            </a:r>
            <a:endParaRPr kumimoji="1" lang="ja-JP" altLang="en-US" sz="59999" dirty="0" smtClean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6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5CD23-6E25-40B6-80A4-33E86F8DF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41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167" userDrawn="1">
          <p15:clr>
            <a:srgbClr val="F26B43"/>
          </p15:clr>
        </p15:guide>
        <p15:guide id="6" pos="7515" userDrawn="1">
          <p15:clr>
            <a:srgbClr val="F26B43"/>
          </p15:clr>
        </p15:guide>
        <p15:guide id="7" pos="2615" userDrawn="1">
          <p15:clr>
            <a:srgbClr val="F26B43"/>
          </p15:clr>
        </p15:guide>
        <p15:guide id="8" pos="5065" userDrawn="1">
          <p15:clr>
            <a:srgbClr val="F26B43"/>
          </p15:clr>
        </p15:guide>
        <p15:guide id="9" orient="horz" pos="1480" userDrawn="1">
          <p15:clr>
            <a:srgbClr val="F26B43"/>
          </p15:clr>
        </p15:guide>
        <p15:guide id="10" orient="horz" pos="2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_________.ppt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3708064"/>
            <a:ext cx="4261449" cy="2684525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222856" y="1218545"/>
            <a:ext cx="11969144" cy="2877711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r>
              <a:rPr lang="ja-JP" altLang="en-US" sz="7200" b="1" spc="800" dirty="0" smtClean="0"/>
              <a:t>コミュニティ・スクール</a:t>
            </a:r>
            <a:endParaRPr lang="en-US" altLang="ja-JP" sz="7200" b="1" spc="800" dirty="0" smtClean="0"/>
          </a:p>
          <a:p>
            <a:r>
              <a:rPr lang="ja-JP" altLang="en-US" sz="7200" b="1" spc="800" dirty="0" smtClean="0"/>
              <a:t>の導入について</a:t>
            </a:r>
            <a:endParaRPr lang="en-US" altLang="ja-JP" sz="7200" b="1" spc="800" dirty="0" smtClean="0"/>
          </a:p>
          <a:p>
            <a:endParaRPr lang="ja-JP" altLang="en-US" sz="4000" b="1" spc="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85301" y="4380912"/>
            <a:ext cx="5852884" cy="1338828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r>
              <a:rPr lang="ja-JP" altLang="en-US" sz="2800" spc="600" dirty="0" smtClean="0"/>
              <a:t>令和○年</a:t>
            </a:r>
            <a:endParaRPr lang="en-US" altLang="ja-JP" sz="2800" spc="600" dirty="0" smtClean="0"/>
          </a:p>
          <a:p>
            <a:endParaRPr lang="en-US" altLang="ja-JP" sz="2800" spc="600" dirty="0"/>
          </a:p>
          <a:p>
            <a:r>
              <a:rPr lang="ja-JP" altLang="en-US" sz="2800" spc="600" dirty="0" smtClean="0"/>
              <a:t>埼玉県教育局西部教育事務所</a:t>
            </a:r>
            <a:endParaRPr lang="en-US" altLang="ja-JP" sz="2800" spc="600" dirty="0" smtClean="0"/>
          </a:p>
        </p:txBody>
      </p:sp>
    </p:spTree>
    <p:extLst>
      <p:ext uri="{BB962C8B-B14F-4D97-AF65-F5344CB8AC3E}">
        <p14:creationId xmlns:p14="http://schemas.microsoft.com/office/powerpoint/2010/main" val="11831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角丸四角形 5"/>
          <p:cNvSpPr/>
          <p:nvPr/>
        </p:nvSpPr>
        <p:spPr>
          <a:xfrm>
            <a:off x="133340" y="1559576"/>
            <a:ext cx="11864053" cy="8730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400" b="1" dirty="0">
                <a:solidFill>
                  <a:schemeClr val="tx1"/>
                </a:solidFill>
              </a:rPr>
              <a:t>❶ </a:t>
            </a:r>
            <a:r>
              <a:rPr lang="ja-JP" altLang="en-US" sz="4000" b="1" dirty="0">
                <a:solidFill>
                  <a:schemeClr val="tx1"/>
                </a:solidFill>
              </a:rPr>
              <a:t>校長が作成する学校</a:t>
            </a:r>
            <a:r>
              <a:rPr lang="ja-JP" altLang="en-US" sz="4000" b="1" dirty="0" smtClean="0">
                <a:solidFill>
                  <a:schemeClr val="tx1"/>
                </a:solidFill>
              </a:rPr>
              <a:t>運営の基本</a:t>
            </a:r>
            <a:r>
              <a:rPr lang="ja-JP" altLang="en-US" sz="4000" b="1" dirty="0">
                <a:solidFill>
                  <a:schemeClr val="tx1"/>
                </a:solidFill>
              </a:rPr>
              <a:t>方針の承認</a:t>
            </a:r>
            <a:r>
              <a:rPr lang="en-US" altLang="ja-JP" sz="4000" b="1" dirty="0">
                <a:solidFill>
                  <a:schemeClr val="tx1"/>
                </a:solidFill>
              </a:rPr>
              <a:t>(</a:t>
            </a:r>
            <a:r>
              <a:rPr lang="ja-JP" altLang="en-US" sz="4000" b="1" dirty="0">
                <a:solidFill>
                  <a:schemeClr val="tx1"/>
                </a:solidFill>
              </a:rPr>
              <a:t>必須</a:t>
            </a:r>
            <a:r>
              <a:rPr lang="en-US" altLang="ja-JP" sz="4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35808" y="2739706"/>
            <a:ext cx="11864053" cy="900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400" b="1" dirty="0">
                <a:solidFill>
                  <a:schemeClr val="tx1"/>
                </a:solidFill>
              </a:rPr>
              <a:t>➋ </a:t>
            </a:r>
            <a:r>
              <a:rPr lang="ja-JP" altLang="en-US" sz="4000" b="1" dirty="0">
                <a:solidFill>
                  <a:schemeClr val="tx1"/>
                </a:solidFill>
              </a:rPr>
              <a:t>学校運営に対して校長や教育委員会へ意見</a:t>
            </a:r>
            <a:r>
              <a:rPr lang="en-US" altLang="ja-JP" sz="4000" b="1" dirty="0">
                <a:solidFill>
                  <a:schemeClr val="tx1"/>
                </a:solidFill>
              </a:rPr>
              <a:t>(</a:t>
            </a:r>
            <a:r>
              <a:rPr lang="ja-JP" altLang="en-US" sz="4000" b="1" dirty="0">
                <a:solidFill>
                  <a:schemeClr val="tx1"/>
                </a:solidFill>
              </a:rPr>
              <a:t>任意</a:t>
            </a:r>
            <a:r>
              <a:rPr lang="en-US" altLang="ja-JP" sz="4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4400" y="-131485"/>
            <a:ext cx="10475085" cy="1277273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r"/>
            <a:r>
              <a:rPr lang="ja-JP" altLang="en-US" sz="5400" b="1" spc="800" dirty="0"/>
              <a:t>学校運営協</a:t>
            </a:r>
            <a:r>
              <a:rPr lang="ja-JP" altLang="en-US" sz="5400" b="1" spc="800" dirty="0" smtClean="0"/>
              <a:t>議会</a:t>
            </a:r>
            <a:r>
              <a:rPr lang="ja-JP" altLang="en-US" sz="5400" b="1" spc="800" dirty="0"/>
              <a:t>の</a:t>
            </a:r>
            <a:r>
              <a:rPr lang="en-US" altLang="ja-JP" sz="8000" b="1" spc="800" dirty="0" smtClean="0"/>
              <a:t>3</a:t>
            </a:r>
            <a:r>
              <a:rPr lang="ja-JP" altLang="en-US" sz="4800" b="1" spc="800" dirty="0" err="1"/>
              <a:t>つの</a:t>
            </a:r>
            <a:r>
              <a:rPr lang="ja-JP" altLang="en-US" sz="5400" b="1" spc="800" dirty="0"/>
              <a:t>権限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33340" y="3920992"/>
            <a:ext cx="9410220" cy="8469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400" b="1" dirty="0">
                <a:solidFill>
                  <a:schemeClr val="tx1"/>
                </a:solidFill>
              </a:rPr>
              <a:t>➌ 教職員の任用に関する意見</a:t>
            </a:r>
            <a:r>
              <a:rPr lang="en-US" altLang="ja-JP" sz="4400" b="1" dirty="0">
                <a:solidFill>
                  <a:schemeClr val="tx1"/>
                </a:solidFill>
              </a:rPr>
              <a:t>(</a:t>
            </a:r>
            <a:r>
              <a:rPr lang="ja-JP" altLang="en-US" sz="4400" b="1" dirty="0">
                <a:solidFill>
                  <a:schemeClr val="tx1"/>
                </a:solidFill>
              </a:rPr>
              <a:t>任意</a:t>
            </a:r>
            <a:r>
              <a:rPr lang="en-US" altLang="ja-JP" sz="4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円/楕円 2"/>
          <p:cNvSpPr/>
          <p:nvPr/>
        </p:nvSpPr>
        <p:spPr>
          <a:xfrm>
            <a:off x="133340" y="5089585"/>
            <a:ext cx="3217654" cy="1075420"/>
          </a:xfrm>
          <a:prstGeom prst="ellipse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</a:rPr>
              <a:t>合議体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090914" y="4968815"/>
            <a:ext cx="4906479" cy="1388843"/>
          </a:xfrm>
          <a:prstGeom prst="ellipse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</a:rPr>
              <a:t>教育委員会の下部組織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76847" y="6325944"/>
            <a:ext cx="5323014" cy="415498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r"/>
            <a:r>
              <a:rPr lang="ja-JP" altLang="en-US" sz="2400" spc="600" dirty="0" smtClean="0"/>
              <a:t>委員は特別職の非常勤公務員</a:t>
            </a:r>
            <a:endParaRPr lang="en-US" altLang="ja-JP" sz="2400" spc="600" dirty="0" smtClean="0"/>
          </a:p>
        </p:txBody>
      </p:sp>
      <p:sp>
        <p:nvSpPr>
          <p:cNvPr id="4" name="円/楕円 3"/>
          <p:cNvSpPr/>
          <p:nvPr/>
        </p:nvSpPr>
        <p:spPr>
          <a:xfrm>
            <a:off x="3571336" y="5089584"/>
            <a:ext cx="3364302" cy="12363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個人の意見を尊重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乗算記号 10"/>
          <p:cNvSpPr/>
          <p:nvPr/>
        </p:nvSpPr>
        <p:spPr>
          <a:xfrm>
            <a:off x="3942271" y="4932873"/>
            <a:ext cx="2734575" cy="1600820"/>
          </a:xfrm>
          <a:prstGeom prst="mathMultiply">
            <a:avLst>
              <a:gd name="adj1" fmla="val 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0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074322" y="225558"/>
            <a:ext cx="9777035" cy="969496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r"/>
            <a:r>
              <a:rPr lang="ja-JP" altLang="en-US" sz="6000" b="1" spc="800" dirty="0" smtClean="0"/>
              <a:t>学校教育目標の位置づけ</a:t>
            </a:r>
            <a:endParaRPr lang="en-US" altLang="ja-JP" sz="6000" b="1" spc="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1811895"/>
            <a:ext cx="3518912" cy="72327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r"/>
            <a:r>
              <a:rPr lang="en-US" altLang="ja-JP" sz="4400" b="1" spc="800" dirty="0" smtClean="0"/>
              <a:t>【</a:t>
            </a:r>
            <a:r>
              <a:rPr lang="ja-JP" altLang="en-US" sz="4400" b="1" spc="800" dirty="0" smtClean="0"/>
              <a:t>導入前</a:t>
            </a:r>
            <a:r>
              <a:rPr lang="en-US" altLang="ja-JP" sz="4400" b="1" spc="800" dirty="0" smtClean="0"/>
              <a:t>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53100" y="1638371"/>
            <a:ext cx="4160114" cy="877163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r"/>
            <a:r>
              <a:rPr lang="en-US" altLang="ja-JP" sz="5400" b="1" spc="800" dirty="0" smtClean="0"/>
              <a:t>【</a:t>
            </a:r>
            <a:r>
              <a:rPr lang="ja-JP" altLang="en-US" sz="5400" b="1" spc="800" dirty="0" smtClean="0"/>
              <a:t>導入後</a:t>
            </a:r>
            <a:r>
              <a:rPr lang="en-US" altLang="ja-JP" sz="5400" b="1" spc="800" dirty="0" smtClean="0"/>
              <a:t>】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198" y="3514905"/>
            <a:ext cx="3950207" cy="1708160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r>
              <a:rPr lang="ja-JP" altLang="en-US" sz="5400" b="1" dirty="0" smtClean="0"/>
              <a:t>学校が達成する目標　</a:t>
            </a:r>
            <a:r>
              <a:rPr lang="ja-JP" altLang="en-US" sz="4000" b="1" dirty="0" smtClean="0"/>
              <a:t>　</a:t>
            </a:r>
            <a:endParaRPr lang="en-US" altLang="ja-JP" sz="4000" b="1" spc="800" dirty="0" smtClean="0"/>
          </a:p>
        </p:txBody>
      </p:sp>
      <p:sp>
        <p:nvSpPr>
          <p:cNvPr id="10" name="右矢印 9"/>
          <p:cNvSpPr/>
          <p:nvPr/>
        </p:nvSpPr>
        <p:spPr>
          <a:xfrm>
            <a:off x="4683453" y="3900103"/>
            <a:ext cx="1078992" cy="661720"/>
          </a:xfrm>
          <a:prstGeom prst="rightArrow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52678" y="3053717"/>
            <a:ext cx="5344741" cy="2354491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r>
              <a:rPr lang="ja-JP" altLang="en-US" sz="5400" b="1" dirty="0" smtClean="0"/>
              <a:t>学校と</a:t>
            </a:r>
            <a:r>
              <a:rPr lang="ja-JP" altLang="en-US" sz="9600" b="1" dirty="0" smtClean="0">
                <a:solidFill>
                  <a:srgbClr val="0070C0"/>
                </a:solidFill>
              </a:rPr>
              <a:t>地域</a:t>
            </a:r>
            <a:r>
              <a:rPr lang="ja-JP" altLang="en-US" sz="5400" b="1" dirty="0" smtClean="0"/>
              <a:t>で達成する目標</a:t>
            </a:r>
            <a:r>
              <a:rPr lang="ja-JP" altLang="en-US" sz="4800" b="1" dirty="0" smtClean="0"/>
              <a:t>　</a:t>
            </a:r>
            <a:r>
              <a:rPr lang="ja-JP" altLang="en-US" sz="4000" b="1" dirty="0" smtClean="0"/>
              <a:t>　</a:t>
            </a:r>
            <a:endParaRPr lang="en-US" altLang="ja-JP" sz="4000" b="1" spc="800" dirty="0" smtClean="0"/>
          </a:p>
        </p:txBody>
      </p:sp>
    </p:spTree>
    <p:extLst>
      <p:ext uri="{BB962C8B-B14F-4D97-AF65-F5344CB8AC3E}">
        <p14:creationId xmlns:p14="http://schemas.microsoft.com/office/powerpoint/2010/main" val="38869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2681613" y="363473"/>
            <a:ext cx="7802136" cy="877163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r>
              <a:rPr lang="ja-JP" altLang="en-US" sz="5400" b="1" dirty="0" smtClean="0"/>
              <a:t>熟議（熟慮と議論）と</a:t>
            </a:r>
            <a:r>
              <a:rPr lang="ja-JP" altLang="en-US" sz="5400" b="1" dirty="0"/>
              <a:t>は</a:t>
            </a:r>
            <a:endParaRPr lang="en-US" altLang="ja-JP" sz="5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1993" y="3222216"/>
            <a:ext cx="11674991" cy="3000821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r>
              <a:rPr lang="ja-JP" altLang="en-US" sz="3200" dirty="0"/>
              <a:t>１．多くの当事者（保護者、教員、地域住民等）が集まって、</a:t>
            </a:r>
          </a:p>
          <a:p>
            <a:r>
              <a:rPr lang="ja-JP" altLang="en-US" sz="3200" dirty="0"/>
              <a:t>２．課題について学習・熟慮し、議論をすることにより、</a:t>
            </a:r>
          </a:p>
          <a:p>
            <a:r>
              <a:rPr lang="ja-JP" altLang="en-US" sz="3200" dirty="0"/>
              <a:t>３．互いの立場や果たすべき役割への理解が深まるとともに、</a:t>
            </a:r>
          </a:p>
          <a:p>
            <a:r>
              <a:rPr lang="ja-JP" altLang="en-US" sz="3200" dirty="0"/>
              <a:t>４．解決策が洗練され、</a:t>
            </a:r>
          </a:p>
          <a:p>
            <a:r>
              <a:rPr lang="ja-JP" altLang="en-US" sz="3200" dirty="0"/>
              <a:t>５．施策が決定</a:t>
            </a:r>
            <a:r>
              <a:rPr lang="ja-JP" altLang="en-US" sz="3200" dirty="0" smtClean="0"/>
              <a:t>される。</a:t>
            </a:r>
            <a:endParaRPr lang="en-US" altLang="ja-JP" sz="3200" dirty="0" smtClean="0"/>
          </a:p>
          <a:p>
            <a:r>
              <a:rPr lang="ja-JP" altLang="en-US" sz="3200" dirty="0" smtClean="0"/>
              <a:t>６．個々が</a:t>
            </a:r>
            <a:r>
              <a:rPr lang="ja-JP" altLang="en-US" sz="3200" dirty="0"/>
              <a:t>納得して自分の役割</a:t>
            </a:r>
            <a:r>
              <a:rPr lang="ja-JP" altLang="en-US" sz="3200" dirty="0" smtClean="0"/>
              <a:t>を果たす</a:t>
            </a:r>
            <a:r>
              <a:rPr lang="ja-JP" altLang="en-US" sz="3200" dirty="0"/>
              <a:t>ようになる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1482" y="1632051"/>
            <a:ext cx="9520555" cy="1400383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r>
              <a:rPr lang="ja-JP" altLang="en-US" sz="4400" b="1" spc="800" dirty="0" smtClean="0"/>
              <a:t>学校と家庭・地域の</a:t>
            </a:r>
            <a:r>
              <a:rPr lang="ja-JP" altLang="en-US" sz="4400" b="1" spc="800" dirty="0" smtClean="0">
                <a:solidFill>
                  <a:srgbClr val="FF0000"/>
                </a:solidFill>
              </a:rPr>
              <a:t>相互理解</a:t>
            </a:r>
            <a:r>
              <a:rPr lang="ja-JP" altLang="en-US" sz="4400" b="1" spc="800" dirty="0" smtClean="0"/>
              <a:t>と</a:t>
            </a:r>
            <a:endParaRPr lang="en-US" altLang="ja-JP" sz="4400" b="1" spc="800" dirty="0" smtClean="0"/>
          </a:p>
          <a:p>
            <a:r>
              <a:rPr lang="ja-JP" altLang="en-US" sz="4400" b="1" spc="800" dirty="0" smtClean="0">
                <a:solidFill>
                  <a:srgbClr val="FF0000"/>
                </a:solidFill>
              </a:rPr>
              <a:t>信頼関係</a:t>
            </a:r>
            <a:r>
              <a:rPr lang="ja-JP" altLang="en-US" sz="4400" b="1" spc="800" dirty="0" smtClean="0"/>
              <a:t>を深めるプロセス</a:t>
            </a:r>
            <a:endParaRPr lang="en-US" altLang="ja-JP" sz="4400" b="1" spc="800" dirty="0"/>
          </a:p>
        </p:txBody>
      </p:sp>
    </p:spTree>
    <p:extLst>
      <p:ext uri="{BB962C8B-B14F-4D97-AF65-F5344CB8AC3E}">
        <p14:creationId xmlns:p14="http://schemas.microsoft.com/office/powerpoint/2010/main" val="30691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32439" y="1270436"/>
            <a:ext cx="11262167" cy="1572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600" dirty="0" smtClean="0">
                <a:solidFill>
                  <a:schemeClr val="tx1"/>
                </a:solidFill>
              </a:rPr>
              <a:t>・平成</a:t>
            </a:r>
            <a:r>
              <a:rPr lang="ja-JP" altLang="en-US" sz="3600" dirty="0">
                <a:solidFill>
                  <a:schemeClr val="tx1"/>
                </a:solidFill>
              </a:rPr>
              <a:t>２８年度より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　　</a:t>
            </a:r>
            <a:r>
              <a:rPr lang="ja-JP" altLang="en-US" sz="4000" b="1" dirty="0" smtClean="0">
                <a:solidFill>
                  <a:srgbClr val="0070C0"/>
                </a:solidFill>
              </a:rPr>
              <a:t>「</a:t>
            </a:r>
            <a:r>
              <a:rPr lang="ja-JP" altLang="en-US" sz="4000" b="1" dirty="0">
                <a:solidFill>
                  <a:srgbClr val="0070C0"/>
                </a:solidFill>
              </a:rPr>
              <a:t>コミュニティ・</a:t>
            </a:r>
            <a:r>
              <a:rPr lang="ja-JP" altLang="en-US" sz="4000" b="1" dirty="0" smtClean="0">
                <a:solidFill>
                  <a:srgbClr val="0070C0"/>
                </a:solidFill>
              </a:rPr>
              <a:t>スクール設置</a:t>
            </a:r>
            <a:r>
              <a:rPr lang="ja-JP" altLang="en-US" sz="4000" b="1" dirty="0">
                <a:solidFill>
                  <a:srgbClr val="0070C0"/>
                </a:solidFill>
              </a:rPr>
              <a:t>の推進」</a:t>
            </a:r>
            <a:endParaRPr lang="en-US" altLang="ja-JP" sz="4000" b="1" dirty="0">
              <a:solidFill>
                <a:srgbClr val="0070C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32437" y="2781155"/>
            <a:ext cx="11262167" cy="211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600" dirty="0" smtClean="0">
                <a:solidFill>
                  <a:schemeClr val="tx1"/>
                </a:solidFill>
              </a:rPr>
              <a:t>・埼玉県５か年計画の指標（Ｈ２９～Ｈ３３）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平成２８年４月１日　９校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　　→平成３３年４月１日　</a:t>
            </a:r>
            <a:r>
              <a:rPr lang="ja-JP" altLang="en-US" sz="3600" b="1" dirty="0" smtClean="0">
                <a:solidFill>
                  <a:srgbClr val="0070C0"/>
                </a:solidFill>
              </a:rPr>
              <a:t>３００校（約３割）</a:t>
            </a:r>
            <a:r>
              <a:rPr lang="ja-JP" altLang="en-US" sz="3600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07037" y="252548"/>
            <a:ext cx="8930650" cy="877163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r"/>
            <a:r>
              <a:rPr lang="ja-JP" altLang="en-US" sz="5400" b="1" spc="800" dirty="0"/>
              <a:t>埼玉県教育委員会の方針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532438" y="4723440"/>
            <a:ext cx="11262167" cy="2111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600" dirty="0" smtClean="0">
                <a:solidFill>
                  <a:schemeClr val="tx1"/>
                </a:solidFill>
              </a:rPr>
              <a:t>・第３期埼玉県教育振興基本計画（Ｒ１～Ｒ５）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平成</a:t>
            </a:r>
            <a:r>
              <a:rPr lang="ja-JP" altLang="en-US" sz="3600" dirty="0">
                <a:solidFill>
                  <a:schemeClr val="tx1"/>
                </a:solidFill>
              </a:rPr>
              <a:t>３０</a:t>
            </a:r>
            <a:r>
              <a:rPr lang="ja-JP" altLang="en-US" sz="3600" dirty="0" smtClean="0">
                <a:solidFill>
                  <a:schemeClr val="tx1"/>
                </a:solidFill>
              </a:rPr>
              <a:t>年４月１日　２８１校</a:t>
            </a:r>
            <a:r>
              <a:rPr lang="ja-JP" altLang="en-US" sz="2400" dirty="0" smtClean="0">
                <a:solidFill>
                  <a:schemeClr val="tx1"/>
                </a:solidFill>
              </a:rPr>
              <a:t>（全国５位）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</a:rPr>
              <a:t>　　　→令和５年４月１日　　</a:t>
            </a:r>
            <a:r>
              <a:rPr lang="ja-JP" altLang="en-US" sz="3600" b="1" dirty="0" smtClean="0">
                <a:solidFill>
                  <a:srgbClr val="0070C0"/>
                </a:solidFill>
              </a:rPr>
              <a:t>６５０校（約６割）</a:t>
            </a:r>
            <a:r>
              <a:rPr lang="ja-JP" altLang="en-US" sz="3600" dirty="0">
                <a:solidFill>
                  <a:schemeClr val="tx1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1534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96770" y="1378487"/>
            <a:ext cx="11262167" cy="2029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400" b="1" dirty="0" smtClean="0">
                <a:solidFill>
                  <a:schemeClr val="tx1"/>
                </a:solidFill>
              </a:rPr>
              <a:t>全</a:t>
            </a:r>
            <a:r>
              <a:rPr lang="ja-JP" altLang="en-US" sz="4400" b="1" dirty="0">
                <a:solidFill>
                  <a:schemeClr val="tx1"/>
                </a:solidFill>
              </a:rPr>
              <a:t>　国</a:t>
            </a:r>
            <a:r>
              <a:rPr lang="ja-JP" altLang="en-US" sz="2800" dirty="0" smtClean="0">
                <a:solidFill>
                  <a:schemeClr val="tx1"/>
                </a:solidFill>
              </a:rPr>
              <a:t>（令和元年</a:t>
            </a:r>
            <a:r>
              <a:rPr lang="ja-JP" altLang="en-US" sz="2800" dirty="0">
                <a:solidFill>
                  <a:schemeClr val="tx1"/>
                </a:solidFill>
              </a:rPr>
              <a:t>５</a:t>
            </a:r>
            <a:r>
              <a:rPr lang="ja-JP" altLang="en-US" sz="2800" dirty="0" smtClean="0">
                <a:solidFill>
                  <a:schemeClr val="tx1"/>
                </a:solidFill>
              </a:rPr>
              <a:t>月</a:t>
            </a:r>
            <a:r>
              <a:rPr lang="ja-JP" altLang="en-US" sz="2800" dirty="0">
                <a:solidFill>
                  <a:schemeClr val="tx1"/>
                </a:solidFill>
              </a:rPr>
              <a:t>現在</a:t>
            </a:r>
            <a:r>
              <a:rPr lang="ja-JP" altLang="en-US" sz="2800" dirty="0" smtClean="0">
                <a:solidFill>
                  <a:schemeClr val="tx1"/>
                </a:solidFill>
              </a:rPr>
              <a:t>）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4400" dirty="0">
                <a:solidFill>
                  <a:schemeClr val="tx1"/>
                </a:solidFill>
              </a:rPr>
              <a:t>　４６都道府県内　</a:t>
            </a:r>
            <a:r>
              <a:rPr lang="ja-JP" altLang="en-US" sz="4400" dirty="0">
                <a:solidFill>
                  <a:srgbClr val="FF0000"/>
                </a:solidFill>
              </a:rPr>
              <a:t>７，６０１</a:t>
            </a:r>
            <a:r>
              <a:rPr lang="ja-JP" altLang="en-US" sz="4400" dirty="0" smtClean="0">
                <a:solidFill>
                  <a:srgbClr val="FF0000"/>
                </a:solidFill>
              </a:rPr>
              <a:t>校</a:t>
            </a:r>
            <a:endParaRPr lang="en-US" altLang="ja-JP" sz="44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　</a:t>
            </a:r>
            <a:r>
              <a:rPr lang="ja-JP" altLang="en-US" sz="2800" dirty="0" smtClean="0">
                <a:solidFill>
                  <a:schemeClr val="tx1"/>
                </a:solidFill>
              </a:rPr>
              <a:t>→昨年度から２</a:t>
            </a:r>
            <a:r>
              <a:rPr lang="ja-JP" altLang="en-US" sz="2800" dirty="0">
                <a:solidFill>
                  <a:schemeClr val="tx1"/>
                </a:solidFill>
              </a:rPr>
              <a:t>，</a:t>
            </a:r>
            <a:r>
              <a:rPr lang="ja-JP" altLang="en-US" sz="2800" dirty="0" smtClean="0">
                <a:solidFill>
                  <a:schemeClr val="tx1"/>
                </a:solidFill>
              </a:rPr>
              <a:t>１６９校増加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96770" y="4111391"/>
            <a:ext cx="6099857" cy="1545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400" b="1" dirty="0" smtClean="0">
                <a:solidFill>
                  <a:schemeClr val="tx1"/>
                </a:solidFill>
              </a:rPr>
              <a:t>埼玉県</a:t>
            </a:r>
            <a:r>
              <a:rPr lang="ja-JP" altLang="en-US" sz="2800" dirty="0">
                <a:solidFill>
                  <a:schemeClr val="tx1"/>
                </a:solidFill>
              </a:rPr>
              <a:t>（平成２８年４月現在</a:t>
            </a:r>
            <a:r>
              <a:rPr lang="ja-JP" altLang="en-US" sz="2800" dirty="0" smtClean="0">
                <a:solidFill>
                  <a:schemeClr val="tx1"/>
                </a:solidFill>
              </a:rPr>
              <a:t>）</a:t>
            </a:r>
            <a:endParaRPr lang="en-US" altLang="ja-JP" sz="4400" dirty="0">
              <a:solidFill>
                <a:schemeClr val="tx1"/>
              </a:solidFill>
            </a:endParaRPr>
          </a:p>
          <a:p>
            <a:r>
              <a:rPr lang="ja-JP" altLang="en-US" sz="4400" dirty="0">
                <a:solidFill>
                  <a:schemeClr val="tx1"/>
                </a:solidFill>
              </a:rPr>
              <a:t>　</a:t>
            </a:r>
            <a:r>
              <a:rPr lang="ja-JP" altLang="en-US" sz="4400" b="1" dirty="0">
                <a:solidFill>
                  <a:schemeClr val="tx1"/>
                </a:solidFill>
              </a:rPr>
              <a:t>４市　</a:t>
            </a:r>
            <a:r>
              <a:rPr lang="ja-JP" altLang="en-US" sz="4400" b="1" dirty="0" smtClean="0">
                <a:solidFill>
                  <a:schemeClr val="tx1"/>
                </a:solidFill>
              </a:rPr>
              <a:t>９校</a:t>
            </a:r>
            <a:endParaRPr lang="en-US" altLang="ja-JP" sz="44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31210" y="220743"/>
            <a:ext cx="12111008" cy="877163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r"/>
            <a:r>
              <a:rPr lang="ja-JP" altLang="en-US" sz="5400" b="1" spc="800" dirty="0"/>
              <a:t>コミュニティ・スクール指定状況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6956386" y="3969439"/>
            <a:ext cx="5023412" cy="2517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400" b="1" dirty="0" smtClean="0">
                <a:solidFill>
                  <a:schemeClr val="tx1"/>
                </a:solidFill>
              </a:rPr>
              <a:t>元年</a:t>
            </a:r>
            <a:r>
              <a:rPr lang="ja-JP" altLang="en-US" sz="4400" b="1" dirty="0">
                <a:solidFill>
                  <a:schemeClr val="tx1"/>
                </a:solidFill>
              </a:rPr>
              <a:t>５</a:t>
            </a:r>
            <a:r>
              <a:rPr lang="ja-JP" altLang="en-US" sz="4400" b="1" dirty="0" smtClean="0">
                <a:solidFill>
                  <a:schemeClr val="tx1"/>
                </a:solidFill>
              </a:rPr>
              <a:t>月１日</a:t>
            </a:r>
            <a:endParaRPr lang="en-US" altLang="ja-JP" sz="4400" dirty="0">
              <a:solidFill>
                <a:schemeClr val="tx1"/>
              </a:solidFill>
            </a:endParaRPr>
          </a:p>
          <a:p>
            <a:r>
              <a:rPr lang="ja-JP" altLang="en-US" sz="4400" b="1" dirty="0" smtClean="0">
                <a:solidFill>
                  <a:srgbClr val="FF0000"/>
                </a:solidFill>
              </a:rPr>
              <a:t> ３</a:t>
            </a:r>
            <a:r>
              <a:rPr lang="ja-JP" altLang="en-US" sz="4400" b="1" dirty="0">
                <a:solidFill>
                  <a:srgbClr val="FF0000"/>
                </a:solidFill>
              </a:rPr>
              <a:t>７</a:t>
            </a:r>
            <a:r>
              <a:rPr lang="ja-JP" altLang="en-US" sz="4400" b="1" dirty="0" smtClean="0">
                <a:solidFill>
                  <a:srgbClr val="FF0000"/>
                </a:solidFill>
              </a:rPr>
              <a:t>市町</a:t>
            </a:r>
            <a:r>
              <a:rPr lang="ja-JP" altLang="en-US" sz="4400" b="1" dirty="0" smtClean="0">
                <a:solidFill>
                  <a:schemeClr val="tx1"/>
                </a:solidFill>
              </a:rPr>
              <a:t> </a:t>
            </a:r>
            <a:r>
              <a:rPr lang="ja-JP" altLang="en-US" sz="4400" b="1" dirty="0" smtClean="0">
                <a:solidFill>
                  <a:srgbClr val="FF0000"/>
                </a:solidFill>
              </a:rPr>
              <a:t>４４</a:t>
            </a:r>
            <a:r>
              <a:rPr lang="ja-JP" altLang="en-US" sz="4400" b="1" dirty="0">
                <a:solidFill>
                  <a:srgbClr val="FF0000"/>
                </a:solidFill>
              </a:rPr>
              <a:t>６</a:t>
            </a:r>
            <a:r>
              <a:rPr lang="ja-JP" altLang="en-US" sz="4400" b="1" dirty="0" smtClean="0">
                <a:solidFill>
                  <a:srgbClr val="FF0000"/>
                </a:solidFill>
              </a:rPr>
              <a:t>校</a:t>
            </a:r>
            <a:endParaRPr lang="en-US" altLang="ja-JP" sz="4400" b="1" dirty="0" smtClean="0">
              <a:solidFill>
                <a:srgbClr val="FF0000"/>
              </a:solidFill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</a:rPr>
              <a:t>    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(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幼</a:t>
            </a:r>
            <a:r>
              <a:rPr lang="en-US" altLang="ja-JP" sz="2800" b="1" dirty="0">
                <a:solidFill>
                  <a:schemeClr val="tx1"/>
                </a:solidFill>
              </a:rPr>
              <a:t>1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,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小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306,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中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135</a:t>
            </a:r>
          </a:p>
          <a:p>
            <a:r>
              <a:rPr lang="en-US" altLang="ja-JP" sz="2800" b="1" dirty="0">
                <a:solidFill>
                  <a:schemeClr val="tx1"/>
                </a:solidFill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     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県立高校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3,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県立特別支援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1)</a:t>
            </a:r>
          </a:p>
        </p:txBody>
      </p:sp>
      <p:sp>
        <p:nvSpPr>
          <p:cNvPr id="10" name="下矢印 9"/>
          <p:cNvSpPr/>
          <p:nvPr/>
        </p:nvSpPr>
        <p:spPr>
          <a:xfrm rot="16200000">
            <a:off x="5735065" y="4368975"/>
            <a:ext cx="1638942" cy="112377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3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070" y="3376149"/>
            <a:ext cx="11754056" cy="1283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600" b="1" dirty="0" smtClean="0">
                <a:solidFill>
                  <a:schemeClr val="tx1"/>
                </a:solidFill>
              </a:rPr>
              <a:t>① 保護者・地域住民等も子供たちの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教育の当事者</a:t>
            </a:r>
            <a:r>
              <a:rPr lang="ja-JP" altLang="en-US" sz="3600" b="1" dirty="0">
                <a:solidFill>
                  <a:schemeClr val="tx1"/>
                </a:solidFill>
              </a:rPr>
              <a:t>となり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、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r>
              <a:rPr lang="ja-JP" altLang="en-US" sz="3600" b="1" dirty="0">
                <a:solidFill>
                  <a:schemeClr val="tx1"/>
                </a:solidFill>
              </a:rPr>
              <a:t>　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責任感を持って積極的に子供への教育に携わることが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r>
              <a:rPr lang="ja-JP" altLang="en-US" sz="3600" b="1" dirty="0">
                <a:solidFill>
                  <a:schemeClr val="tx1"/>
                </a:solidFill>
              </a:rPr>
              <a:t>　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できるようになります。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endParaRPr lang="en-US" altLang="ja-JP" sz="36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・お互いに顔がわかる関係</a:t>
            </a:r>
            <a:r>
              <a:rPr lang="ja-JP" altLang="en-US" sz="3200" dirty="0">
                <a:solidFill>
                  <a:schemeClr val="tx1"/>
                </a:solidFill>
              </a:rPr>
              <a:t>になり</a:t>
            </a:r>
            <a:r>
              <a:rPr lang="ja-JP" altLang="en-US" sz="3200" dirty="0" smtClean="0">
                <a:solidFill>
                  <a:schemeClr val="tx1"/>
                </a:solidFill>
              </a:rPr>
              <a:t>、地域住民等が子供に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積極的に</a:t>
            </a:r>
            <a:endParaRPr lang="en-US" altLang="ja-JP" sz="3200" u="sng" dirty="0" smtClean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声をかけたり、直接助言したりする場面が増加</a:t>
            </a:r>
            <a:r>
              <a:rPr lang="ja-JP" altLang="en-US" sz="3200" dirty="0" smtClean="0">
                <a:solidFill>
                  <a:schemeClr val="tx1"/>
                </a:solidFill>
              </a:rPr>
              <a:t>します。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・学校が保護者や地域住民等と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一緒に課題等に対応策を考え、</a:t>
            </a:r>
            <a:endParaRPr lang="en-US" altLang="ja-JP" sz="3200" u="sng" dirty="0" smtClean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実行に移す</a:t>
            </a:r>
            <a:r>
              <a:rPr lang="ja-JP" altLang="en-US" sz="3200" dirty="0" smtClean="0">
                <a:solidFill>
                  <a:schemeClr val="tx1"/>
                </a:solidFill>
              </a:rPr>
              <a:t>ことができるようになります。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・小中一貫教育等の新しい教育方法との組み合わせにより、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地域ぐるみで効果的に子供を育む体制が構築</a:t>
            </a:r>
            <a:r>
              <a:rPr lang="ja-JP" altLang="en-US" sz="3200" dirty="0" smtClean="0">
                <a:solidFill>
                  <a:schemeClr val="tx1"/>
                </a:solidFill>
              </a:rPr>
              <a:t>されます。</a:t>
            </a:r>
            <a:endParaRPr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135" y="260464"/>
            <a:ext cx="11674991" cy="784830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r"/>
            <a:r>
              <a:rPr lang="ja-JP" altLang="en-US" sz="4800" b="1" spc="800" dirty="0" smtClean="0"/>
              <a:t>コミュニティ・スクール導入の効果</a:t>
            </a:r>
            <a:endParaRPr lang="ja-JP" altLang="en-US" sz="4800" b="1" spc="800" dirty="0"/>
          </a:p>
        </p:txBody>
      </p:sp>
    </p:spTree>
    <p:extLst>
      <p:ext uri="{BB962C8B-B14F-4D97-AF65-F5344CB8AC3E}">
        <p14:creationId xmlns:p14="http://schemas.microsoft.com/office/powerpoint/2010/main" val="40043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070" y="3376149"/>
            <a:ext cx="11754056" cy="1283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600" b="1" dirty="0" smtClean="0">
                <a:solidFill>
                  <a:schemeClr val="tx1"/>
                </a:solidFill>
              </a:rPr>
              <a:t>②保護者や地域住民等にとって学校運営や教育活動への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r>
              <a:rPr lang="ja-JP" altLang="en-US" sz="3600" b="1" dirty="0">
                <a:solidFill>
                  <a:schemeClr val="tx1"/>
                </a:solidFill>
              </a:rPr>
              <a:t>　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参画は、自己有用感や生きがいにつながります。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r>
              <a:rPr lang="ja-JP" altLang="en-US" sz="3600" b="1" dirty="0">
                <a:solidFill>
                  <a:schemeClr val="tx1"/>
                </a:solidFill>
              </a:rPr>
              <a:t>　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さらに、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子供たちの学びや体験が充実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します。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・多くの大人の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専門性や地域の力を生かした学校運営</a:t>
            </a:r>
            <a:r>
              <a:rPr lang="ja-JP" altLang="en-US" sz="3200" dirty="0" smtClean="0">
                <a:solidFill>
                  <a:schemeClr val="tx1"/>
                </a:solidFill>
              </a:rPr>
              <a:t>や教育活動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</a:rPr>
              <a:t>が実現し、子供たちに多様な経験を積ませることができます。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・学校が社会的なつながりを得られる場となり</a:t>
            </a:r>
            <a:r>
              <a:rPr lang="ja-JP" altLang="en-US" sz="3200" dirty="0" smtClean="0">
                <a:solidFill>
                  <a:schemeClr val="tx1"/>
                </a:solidFill>
              </a:rPr>
              <a:t>、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地域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のより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どこ</a:t>
            </a:r>
            <a:endParaRPr lang="en-US" altLang="ja-JP" sz="3200" u="sng" dirty="0" smtClean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ja-JP" altLang="en-US" sz="3200" u="sng" dirty="0" err="1" smtClean="0">
                <a:solidFill>
                  <a:schemeClr val="tx1"/>
                </a:solidFill>
              </a:rPr>
              <a:t>ろ</a:t>
            </a:r>
            <a:r>
              <a:rPr lang="ja-JP" altLang="en-US" sz="3200" dirty="0" smtClean="0">
                <a:solidFill>
                  <a:schemeClr val="tx1"/>
                </a:solidFill>
              </a:rPr>
              <a:t>となります。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・地域の特性を生かした学びを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目標を共有した上で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実施</a:t>
            </a:r>
            <a:r>
              <a:rPr lang="ja-JP" altLang="en-US" sz="3200" dirty="0" smtClean="0">
                <a:solidFill>
                  <a:schemeClr val="tx1"/>
                </a:solidFill>
              </a:rPr>
              <a:t>すること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</a:rPr>
              <a:t>に</a:t>
            </a:r>
            <a:r>
              <a:rPr lang="ja-JP" altLang="en-US" sz="3200" dirty="0" smtClean="0">
                <a:solidFill>
                  <a:schemeClr val="tx1"/>
                </a:solidFill>
              </a:rPr>
              <a:t>より、学校での学びがより豊かで広がりを持ちます。</a:t>
            </a:r>
            <a:endParaRPr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135" y="260464"/>
            <a:ext cx="11674991" cy="784830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r"/>
            <a:r>
              <a:rPr lang="ja-JP" altLang="en-US" sz="4800" b="1" spc="800" dirty="0" smtClean="0"/>
              <a:t>コミュニティ・スクール導入の効果</a:t>
            </a:r>
            <a:endParaRPr lang="ja-JP" altLang="en-US" sz="4800" b="1" spc="800" dirty="0"/>
          </a:p>
        </p:txBody>
      </p:sp>
    </p:spTree>
    <p:extLst>
      <p:ext uri="{BB962C8B-B14F-4D97-AF65-F5344CB8AC3E}">
        <p14:creationId xmlns:p14="http://schemas.microsoft.com/office/powerpoint/2010/main" val="279164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44602" y="2893069"/>
            <a:ext cx="11754056" cy="1283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600" b="1" dirty="0" smtClean="0">
                <a:solidFill>
                  <a:schemeClr val="tx1"/>
                </a:solidFill>
              </a:rPr>
              <a:t>③保護者や地域住民等と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学校が見える関係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となり、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r>
              <a:rPr lang="ja-JP" altLang="en-US" sz="3600" b="1" dirty="0">
                <a:solidFill>
                  <a:schemeClr val="tx1"/>
                </a:solidFill>
              </a:rPr>
              <a:t>　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保護者や地域住民等の理解と協力を得た学校運営が</a:t>
            </a:r>
            <a:endParaRPr lang="en-US" altLang="ja-JP" sz="3600" b="1" dirty="0" smtClean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　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実現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します。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・学校の現状や運営方針について理解が深まり、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地域住民等が</a:t>
            </a:r>
            <a:endParaRPr lang="en-US" altLang="ja-JP" sz="3200" u="sng" dirty="0" smtClean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学校の応援団</a:t>
            </a:r>
            <a:r>
              <a:rPr lang="ja-JP" altLang="en-US" sz="3200" dirty="0" smtClean="0">
                <a:solidFill>
                  <a:schemeClr val="tx1"/>
                </a:solidFill>
              </a:rPr>
              <a:t>となります。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・学校・家庭・地域の「適切な役割分担」により、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教職員が</a:t>
            </a:r>
            <a:endParaRPr lang="en-US" altLang="ja-JP" sz="3200" u="sng" dirty="0" smtClean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ja-JP" altLang="en-US" sz="3200" u="sng" dirty="0" smtClean="0">
                <a:solidFill>
                  <a:schemeClr val="tx1"/>
                </a:solidFill>
              </a:rPr>
              <a:t>子供と向き合う時間の確保</a:t>
            </a:r>
            <a:r>
              <a:rPr lang="ja-JP" altLang="en-US" sz="3200" dirty="0" smtClean="0">
                <a:solidFill>
                  <a:schemeClr val="tx1"/>
                </a:solidFill>
              </a:rPr>
              <a:t>につながります。</a:t>
            </a:r>
            <a:endParaRPr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135" y="260464"/>
            <a:ext cx="11674991" cy="784830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r"/>
            <a:r>
              <a:rPr lang="ja-JP" altLang="en-US" sz="4800" b="1" spc="800" dirty="0" smtClean="0"/>
              <a:t>コミュニティ・スクール導入の効果</a:t>
            </a:r>
            <a:endParaRPr lang="ja-JP" altLang="en-US" sz="4800" b="1" spc="800" dirty="0"/>
          </a:p>
        </p:txBody>
      </p:sp>
    </p:spTree>
    <p:extLst>
      <p:ext uri="{BB962C8B-B14F-4D97-AF65-F5344CB8AC3E}">
        <p14:creationId xmlns:p14="http://schemas.microsoft.com/office/powerpoint/2010/main" val="42935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84135" y="2260120"/>
            <a:ext cx="11754056" cy="16516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600" b="1" dirty="0" smtClean="0">
                <a:solidFill>
                  <a:schemeClr val="tx1"/>
                </a:solidFill>
              </a:rPr>
              <a:t>④地域の課題解決に向けた取り組みや大規模災害時の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r>
              <a:rPr lang="ja-JP" altLang="en-US" sz="3600" b="1" dirty="0">
                <a:solidFill>
                  <a:schemeClr val="tx1"/>
                </a:solidFill>
              </a:rPr>
              <a:t>　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緊急対応等に、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学校と地域が一体となって取り組む</a:t>
            </a:r>
            <a:endParaRPr lang="en-US" altLang="ja-JP" sz="3600" b="1" dirty="0" smtClean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chemeClr val="tx1"/>
                </a:solidFill>
              </a:rPr>
              <a:t>　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ことができます。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endParaRPr lang="en-US" altLang="ja-JP" sz="3600" dirty="0">
              <a:solidFill>
                <a:schemeClr val="tx1"/>
              </a:solidFill>
            </a:endParaRPr>
          </a:p>
          <a:p>
            <a:endParaRPr lang="en-US" altLang="ja-JP" sz="3600" dirty="0" smtClean="0">
              <a:solidFill>
                <a:schemeClr val="tx1"/>
              </a:solidFill>
            </a:endParaRPr>
          </a:p>
          <a:p>
            <a:endParaRPr lang="en-US" altLang="ja-JP" sz="3600" dirty="0" smtClean="0">
              <a:solidFill>
                <a:schemeClr val="tx1"/>
              </a:solidFill>
            </a:endParaRPr>
          </a:p>
          <a:p>
            <a:endParaRPr lang="en-US" altLang="ja-JP" sz="36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135" y="260464"/>
            <a:ext cx="11674991" cy="784830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r"/>
            <a:r>
              <a:rPr lang="ja-JP" altLang="en-US" sz="4800" b="1" spc="800" dirty="0" smtClean="0"/>
              <a:t>コミュニティ・スクール導入の効果</a:t>
            </a:r>
            <a:endParaRPr lang="ja-JP" altLang="en-US" sz="4800" b="1" spc="800" dirty="0"/>
          </a:p>
        </p:txBody>
      </p:sp>
      <p:sp>
        <p:nvSpPr>
          <p:cNvPr id="4" name="角丸四角形 3"/>
          <p:cNvSpPr/>
          <p:nvPr/>
        </p:nvSpPr>
        <p:spPr>
          <a:xfrm>
            <a:off x="-664984" y="2538645"/>
            <a:ext cx="11754056" cy="5037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600" b="1" dirty="0">
                <a:solidFill>
                  <a:schemeClr val="tx1"/>
                </a:solidFill>
              </a:rPr>
              <a:t>　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＜熊本県　町立小学校の例＞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　・避難所の運営を地域住民中心で実施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・避難所に子供のためのキッズスペースを設置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・学力低下により校長が学校運営協議会で「ボランティアにおいて丸付けだけでなく、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　</a:t>
            </a:r>
            <a:r>
              <a:rPr lang="en-US" altLang="ja-JP" sz="2400" dirty="0" smtClean="0">
                <a:solidFill>
                  <a:schemeClr val="tx1"/>
                </a:solidFill>
              </a:rPr>
              <a:t>『</a:t>
            </a:r>
            <a:r>
              <a:rPr lang="ja-JP" altLang="en-US" sz="2400" dirty="0" smtClean="0">
                <a:solidFill>
                  <a:schemeClr val="tx1"/>
                </a:solidFill>
              </a:rPr>
              <a:t>なぜできないか</a:t>
            </a:r>
            <a:r>
              <a:rPr lang="en-US" altLang="ja-JP" sz="2400" dirty="0" smtClean="0">
                <a:solidFill>
                  <a:schemeClr val="tx1"/>
                </a:solidFill>
              </a:rPr>
              <a:t>』</a:t>
            </a:r>
            <a:r>
              <a:rPr lang="ja-JP" altLang="en-US" sz="2400" dirty="0" smtClean="0">
                <a:solidFill>
                  <a:schemeClr val="tx1"/>
                </a:solidFill>
              </a:rPr>
              <a:t>を子供たちに聞いてもらうこと」を共有。学力が向上。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・３年生の総合の時間に地域住民と一緒に地震の被害を記録。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・延べ３０００人のボランティアが参加。年に１回ボランティアの集い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　を行い、子供たちから日頃の感謝の気持ちを伝える。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・西日本豪雨の際、子供たちから募金の提案があり募金活動を実施。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3600" dirty="0" smtClean="0">
              <a:solidFill>
                <a:schemeClr val="tx1"/>
              </a:solidFill>
            </a:endParaRPr>
          </a:p>
          <a:p>
            <a:endParaRPr lang="en-US" altLang="ja-JP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64233" y="1525145"/>
            <a:ext cx="10623421" cy="3093154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r>
              <a:rPr lang="ja-JP" altLang="en-US" sz="6600" b="1" spc="800" dirty="0" smtClean="0"/>
              <a:t>学校・家庭・地域の</a:t>
            </a:r>
            <a:endParaRPr lang="en-US" altLang="ja-JP" sz="6600" b="1" spc="800" dirty="0" smtClean="0"/>
          </a:p>
          <a:p>
            <a:r>
              <a:rPr lang="ja-JP" altLang="en-US" sz="6600" b="1" spc="800" dirty="0" smtClean="0"/>
              <a:t>　連携・</a:t>
            </a:r>
            <a:r>
              <a:rPr lang="ja-JP" altLang="en-US" sz="6600" b="1" spc="800" dirty="0" smtClean="0">
                <a:solidFill>
                  <a:srgbClr val="FF0000"/>
                </a:solidFill>
              </a:rPr>
              <a:t>協働</a:t>
            </a:r>
            <a:r>
              <a:rPr lang="ja-JP" altLang="en-US" sz="6600" b="1" spc="800" dirty="0" smtClean="0"/>
              <a:t>が</a:t>
            </a:r>
            <a:endParaRPr lang="en-US" altLang="ja-JP" sz="6600" b="1" spc="800" dirty="0" smtClean="0"/>
          </a:p>
          <a:p>
            <a:r>
              <a:rPr lang="ja-JP" altLang="en-US" sz="6600" b="1" spc="800" dirty="0" smtClean="0"/>
              <a:t>　　求められています。</a:t>
            </a:r>
            <a:endParaRPr lang="en-US" altLang="ja-JP" sz="6600" b="1" spc="800" dirty="0"/>
          </a:p>
        </p:txBody>
      </p:sp>
    </p:spTree>
    <p:extLst>
      <p:ext uri="{BB962C8B-B14F-4D97-AF65-F5344CB8AC3E}">
        <p14:creationId xmlns:p14="http://schemas.microsoft.com/office/powerpoint/2010/main" val="36602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角丸四角形 5"/>
          <p:cNvSpPr/>
          <p:nvPr/>
        </p:nvSpPr>
        <p:spPr>
          <a:xfrm>
            <a:off x="1300214" y="3191773"/>
            <a:ext cx="9672586" cy="34074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 b="1" dirty="0">
                <a:solidFill>
                  <a:srgbClr val="FF0000"/>
                </a:solidFill>
              </a:rPr>
              <a:t>同じ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目的</a:t>
            </a:r>
            <a:r>
              <a:rPr lang="ja-JP" altLang="en-US" sz="6000" b="1" dirty="0" smtClean="0">
                <a:solidFill>
                  <a:schemeClr val="tx1"/>
                </a:solidFill>
              </a:rPr>
              <a:t>のために、</a:t>
            </a:r>
            <a:endParaRPr lang="en-US" altLang="ja-JP" sz="6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6000" b="1" dirty="0" smtClean="0">
                <a:solidFill>
                  <a:srgbClr val="FF0000"/>
                </a:solidFill>
              </a:rPr>
              <a:t>対等の立場</a:t>
            </a:r>
            <a:r>
              <a:rPr lang="ja-JP" altLang="en-US" sz="6000" b="1" dirty="0" smtClean="0">
                <a:solidFill>
                  <a:schemeClr val="tx1"/>
                </a:solidFill>
              </a:rPr>
              <a:t>で</a:t>
            </a:r>
            <a:endParaRPr lang="en-US" altLang="ja-JP" sz="60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6000" b="1" dirty="0">
                <a:solidFill>
                  <a:schemeClr val="tx1"/>
                </a:solidFill>
              </a:rPr>
              <a:t>協力</a:t>
            </a:r>
            <a:r>
              <a:rPr lang="ja-JP" altLang="en-US" sz="6000" b="1" dirty="0" smtClean="0">
                <a:solidFill>
                  <a:schemeClr val="tx1"/>
                </a:solidFill>
              </a:rPr>
              <a:t>して共に働くこと</a:t>
            </a:r>
            <a:endParaRPr lang="ja-JP" altLang="en-US" sz="6000" b="1" dirty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743865" y="530840"/>
            <a:ext cx="3881886" cy="14041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600" b="1" dirty="0" smtClean="0">
                <a:solidFill>
                  <a:schemeClr val="tx1"/>
                </a:solidFill>
              </a:rPr>
              <a:t>協働とは</a:t>
            </a:r>
            <a:endParaRPr lang="ja-JP" altLang="en-US" sz="6600" b="1" dirty="0">
              <a:solidFill>
                <a:schemeClr val="tx1"/>
              </a:solidFill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530284" y="2207556"/>
            <a:ext cx="4710895" cy="827235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辞書では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角丸四角形 3"/>
          <p:cNvSpPr/>
          <p:nvPr/>
        </p:nvSpPr>
        <p:spPr>
          <a:xfrm>
            <a:off x="457199" y="862643"/>
            <a:ext cx="11360989" cy="3174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400" b="1" dirty="0" smtClean="0">
                <a:solidFill>
                  <a:schemeClr val="tx1"/>
                </a:solidFill>
              </a:rPr>
              <a:t>子供たちに関係する人々で</a:t>
            </a:r>
            <a:endParaRPr lang="en-US" altLang="ja-JP" sz="4400" b="1" dirty="0" smtClean="0">
              <a:solidFill>
                <a:schemeClr val="tx1"/>
              </a:solidFill>
            </a:endParaRPr>
          </a:p>
          <a:p>
            <a:r>
              <a:rPr lang="ja-JP" altLang="en-US" sz="5400" b="1" dirty="0">
                <a:solidFill>
                  <a:srgbClr val="FF0000"/>
                </a:solidFill>
              </a:rPr>
              <a:t>目標</a:t>
            </a:r>
            <a:r>
              <a:rPr lang="ja-JP" altLang="en-US" sz="5400" b="1" dirty="0" smtClean="0">
                <a:solidFill>
                  <a:srgbClr val="FF0000"/>
                </a:solidFill>
              </a:rPr>
              <a:t>やビジョンを共有</a:t>
            </a:r>
            <a:r>
              <a:rPr lang="ja-JP" altLang="en-US" sz="4400" b="1" dirty="0" smtClean="0">
                <a:solidFill>
                  <a:schemeClr val="tx1"/>
                </a:solidFill>
              </a:rPr>
              <a:t>するためには</a:t>
            </a:r>
            <a:endParaRPr lang="en-US" altLang="ja-JP" sz="4400" b="1" dirty="0" smtClean="0">
              <a:solidFill>
                <a:schemeClr val="tx1"/>
              </a:solidFill>
            </a:endParaRPr>
          </a:p>
          <a:p>
            <a:r>
              <a:rPr lang="ja-JP" altLang="en-US" sz="4400" b="1" dirty="0">
                <a:solidFill>
                  <a:schemeClr val="tx1"/>
                </a:solidFill>
              </a:rPr>
              <a:t>顔</a:t>
            </a:r>
            <a:r>
              <a:rPr lang="ja-JP" altLang="en-US" sz="4400" b="1" dirty="0" smtClean="0">
                <a:solidFill>
                  <a:schemeClr val="tx1"/>
                </a:solidFill>
              </a:rPr>
              <a:t>をつきあわせて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「協議」</a:t>
            </a:r>
            <a:r>
              <a:rPr lang="ja-JP" altLang="en-US" sz="4400" b="1" dirty="0" smtClean="0">
                <a:solidFill>
                  <a:schemeClr val="tx1"/>
                </a:solidFill>
              </a:rPr>
              <a:t>する場が必要</a:t>
            </a:r>
            <a:endParaRPr lang="en-US" altLang="ja-JP" sz="4400" b="1" dirty="0" smtClean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731034" y="4894056"/>
            <a:ext cx="9411420" cy="1587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400" b="1" dirty="0" smtClean="0">
                <a:solidFill>
                  <a:schemeClr val="tx1"/>
                </a:solidFill>
              </a:rPr>
              <a:t>人々の善意　　　公式な会議</a:t>
            </a:r>
            <a:r>
              <a:rPr lang="ja-JP" altLang="en-US" sz="4400" b="1" dirty="0">
                <a:solidFill>
                  <a:schemeClr val="tx1"/>
                </a:solidFill>
              </a:rPr>
              <a:t>体</a:t>
            </a:r>
            <a:endParaRPr lang="en-US" altLang="ja-JP" sz="4400" b="1" dirty="0" smtClean="0">
              <a:solidFill>
                <a:schemeClr val="tx1"/>
              </a:solidFill>
            </a:endParaRPr>
          </a:p>
        </p:txBody>
      </p:sp>
      <p:sp>
        <p:nvSpPr>
          <p:cNvPr id="2" name="左右矢印 1"/>
          <p:cNvSpPr/>
          <p:nvPr/>
        </p:nvSpPr>
        <p:spPr>
          <a:xfrm>
            <a:off x="4796287" y="5273617"/>
            <a:ext cx="1483743" cy="690114"/>
          </a:xfrm>
          <a:prstGeom prst="leftRightArrow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9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オブジェクト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272122"/>
              </p:ext>
            </p:extLst>
          </p:nvPr>
        </p:nvGraphicFramePr>
        <p:xfrm>
          <a:off x="0" y="0"/>
          <a:ext cx="12192000" cy="630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2" name="プレゼンテーション" r:id="rId4" imgW="3593612" imgH="2020707" progId="PowerPoint.Show.12">
                  <p:embed/>
                </p:oleObj>
              </mc:Choice>
              <mc:Fallback>
                <p:oleObj name="プレゼンテーション" r:id="rId4" imgW="3593612" imgH="202070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30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5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3586650" y="2349500"/>
            <a:ext cx="5018708" cy="231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二等辺三角形 5"/>
          <p:cNvSpPr/>
          <p:nvPr/>
        </p:nvSpPr>
        <p:spPr>
          <a:xfrm flipV="1">
            <a:off x="1104180" y="2511571"/>
            <a:ext cx="9696091" cy="474924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2" y="-38166"/>
            <a:ext cx="12191999" cy="25497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60127" y="2338804"/>
            <a:ext cx="8135560" cy="2939266"/>
          </a:xfrm>
          <a:prstGeom prst="rect">
            <a:avLst/>
          </a:prstGeom>
          <a:noFill/>
        </p:spPr>
        <p:txBody>
          <a:bodyPr wrap="none" bIns="0" rtlCol="0" anchor="b">
            <a:spAutoFit/>
          </a:bodyPr>
          <a:lstStyle/>
          <a:p>
            <a:pPr algn="ctr"/>
            <a:r>
              <a:rPr lang="ja-JP" altLang="en-US" sz="4000" b="1" dirty="0" smtClean="0"/>
              <a:t>家庭・地域</a:t>
            </a:r>
            <a:r>
              <a:rPr lang="ja-JP" altLang="en-US" sz="4000" b="1" dirty="0"/>
              <a:t>と学校</a:t>
            </a:r>
            <a:r>
              <a:rPr lang="ja-JP" altLang="en-US" sz="4000" b="1" dirty="0" smtClean="0"/>
              <a:t>が</a:t>
            </a:r>
            <a:endParaRPr lang="en-US" altLang="ja-JP" sz="4000" b="1" dirty="0" smtClean="0"/>
          </a:p>
          <a:p>
            <a:pPr algn="ctr"/>
            <a:r>
              <a:rPr lang="ja-JP" altLang="en-US" sz="5400" b="1" dirty="0" smtClean="0">
                <a:solidFill>
                  <a:srgbClr val="0070C0"/>
                </a:solidFill>
              </a:rPr>
              <a:t>目標やビジョン</a:t>
            </a:r>
            <a:r>
              <a:rPr lang="ja-JP" altLang="en-US" sz="5400" b="1" dirty="0">
                <a:solidFill>
                  <a:srgbClr val="0070C0"/>
                </a:solidFill>
              </a:rPr>
              <a:t>を共有</a:t>
            </a:r>
            <a:r>
              <a:rPr lang="ja-JP" altLang="en-US" sz="4000" b="1" dirty="0"/>
              <a:t>し、</a:t>
            </a:r>
            <a:endParaRPr lang="en-US" altLang="ja-JP" sz="4000" b="1" dirty="0"/>
          </a:p>
          <a:p>
            <a:pPr algn="ctr"/>
            <a:r>
              <a:rPr lang="ja-JP" altLang="en-US" sz="5400" b="1" dirty="0">
                <a:solidFill>
                  <a:srgbClr val="0070C0"/>
                </a:solidFill>
              </a:rPr>
              <a:t>社会総掛かり</a:t>
            </a:r>
            <a:r>
              <a:rPr lang="ja-JP" altLang="en-US" sz="4000" b="1" dirty="0"/>
              <a:t>で</a:t>
            </a:r>
            <a:endParaRPr lang="en-US" altLang="ja-JP" sz="4000" b="1" dirty="0"/>
          </a:p>
          <a:p>
            <a:pPr algn="ctr"/>
            <a:r>
              <a:rPr lang="ja-JP" altLang="en-US" sz="4000" b="1" dirty="0"/>
              <a:t>子供たちを育む</a:t>
            </a:r>
            <a:endParaRPr lang="en-US" altLang="ja-JP" sz="40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4387844" y="5733997"/>
            <a:ext cx="3416320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ja-JP" altLang="en-US" sz="3600" dirty="0" smtClean="0"/>
              <a:t>様々</a:t>
            </a:r>
            <a:r>
              <a:rPr lang="ja-JP" altLang="en-US" sz="3600" dirty="0"/>
              <a:t>な教育課題</a:t>
            </a:r>
            <a:endParaRPr lang="en-US" altLang="ja-JP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805971" y="26486"/>
            <a:ext cx="10443886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anchor="ctr">
            <a:spAutoFit/>
          </a:bodyPr>
          <a:lstStyle/>
          <a:p>
            <a:pPr algn="ctr"/>
            <a:r>
              <a:rPr lang="ja-JP" altLang="en-US" sz="8000" b="1" dirty="0" smtClean="0"/>
              <a:t>地域</a:t>
            </a:r>
            <a:r>
              <a:rPr lang="ja-JP" altLang="en-US" sz="8000" b="1" dirty="0"/>
              <a:t>と</a:t>
            </a:r>
            <a:r>
              <a:rPr lang="ja-JP" altLang="en-US" sz="8000" b="1" dirty="0">
                <a:solidFill>
                  <a:srgbClr val="0070C0"/>
                </a:solidFill>
              </a:rPr>
              <a:t>ともに</a:t>
            </a:r>
            <a:r>
              <a:rPr lang="ja-JP" altLang="en-US" sz="8000" b="1" dirty="0"/>
              <a:t>ある</a:t>
            </a:r>
            <a:r>
              <a:rPr lang="ja-JP" altLang="en-US" sz="8000" b="1" dirty="0" smtClean="0"/>
              <a:t>学校</a:t>
            </a:r>
            <a:endParaRPr lang="en-US" altLang="ja-JP" sz="8000" b="1" dirty="0" smtClean="0"/>
          </a:p>
          <a:p>
            <a:pPr algn="ctr"/>
            <a:r>
              <a:rPr lang="ja-JP" altLang="en-US" sz="4800" dirty="0" err="1"/>
              <a:t>へ</a:t>
            </a:r>
            <a:r>
              <a:rPr lang="ja-JP" altLang="en-US" sz="4800" dirty="0" err="1" smtClean="0"/>
              <a:t>の</a:t>
            </a:r>
            <a:r>
              <a:rPr lang="ja-JP" altLang="en-US" sz="4800" dirty="0" smtClean="0"/>
              <a:t>転換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33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角丸四角形 5"/>
          <p:cNvSpPr/>
          <p:nvPr/>
        </p:nvSpPr>
        <p:spPr>
          <a:xfrm>
            <a:off x="978036" y="3455741"/>
            <a:ext cx="7992888" cy="837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5400" b="1" dirty="0">
                <a:solidFill>
                  <a:schemeClr val="tx1"/>
                </a:solidFill>
              </a:rPr>
              <a:t>地域とともにある学校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914400" y="500332"/>
            <a:ext cx="7992888" cy="1017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5400" b="1" dirty="0">
                <a:solidFill>
                  <a:schemeClr val="tx1"/>
                </a:solidFill>
              </a:rPr>
              <a:t>コミュニティ・スクール</a:t>
            </a:r>
          </a:p>
        </p:txBody>
      </p:sp>
      <p:sp>
        <p:nvSpPr>
          <p:cNvPr id="2" name="下矢印 1"/>
          <p:cNvSpPr/>
          <p:nvPr/>
        </p:nvSpPr>
        <p:spPr>
          <a:xfrm>
            <a:off x="2464185" y="1566501"/>
            <a:ext cx="4710895" cy="188924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有効な</a:t>
            </a:r>
            <a:r>
              <a:rPr lang="ja-JP" altLang="en-US" sz="4400" b="1" dirty="0">
                <a:solidFill>
                  <a:srgbClr val="FF0000"/>
                </a:solidFill>
              </a:rPr>
              <a:t>ツール</a:t>
            </a:r>
          </a:p>
        </p:txBody>
      </p:sp>
      <p:grpSp>
        <p:nvGrpSpPr>
          <p:cNvPr id="8" name="グループ化 59"/>
          <p:cNvGrpSpPr>
            <a:grpSpLocks/>
          </p:cNvGrpSpPr>
          <p:nvPr/>
        </p:nvGrpSpPr>
        <p:grpSpPr bwMode="auto">
          <a:xfrm>
            <a:off x="9463013" y="2060499"/>
            <a:ext cx="2113636" cy="1395242"/>
            <a:chOff x="751598" y="1811136"/>
            <a:chExt cx="1029459" cy="1070578"/>
          </a:xfrm>
        </p:grpSpPr>
        <p:sp>
          <p:nvSpPr>
            <p:cNvPr id="9" name="円/楕円 8"/>
            <p:cNvSpPr/>
            <p:nvPr/>
          </p:nvSpPr>
          <p:spPr>
            <a:xfrm>
              <a:off x="751598" y="1811136"/>
              <a:ext cx="1029459" cy="1070578"/>
            </a:xfrm>
            <a:prstGeom prst="ellipse">
              <a:avLst/>
            </a:prstGeom>
            <a:solidFill>
              <a:srgbClr val="00FF00">
                <a:alpha val="50196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テキスト ボックス 131"/>
            <p:cNvSpPr txBox="1">
              <a:spLocks noChangeArrowheads="1"/>
            </p:cNvSpPr>
            <p:nvPr/>
          </p:nvSpPr>
          <p:spPr bwMode="auto">
            <a:xfrm>
              <a:off x="965286" y="1891357"/>
              <a:ext cx="602084" cy="36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9pPr>
            </a:lstStyle>
            <a:p>
              <a:pPr eaLnBrk="1" hangingPunct="1"/>
              <a:r>
                <a:rPr lang="ja-JP" altLang="en-US" sz="1800" dirty="0" smtClean="0">
                  <a:solidFill>
                    <a:srgbClr val="000000"/>
                  </a:solidFill>
                  <a:latin typeface="HG正楷書体-PRO" pitchFamily="66" charset="-128"/>
                </a:rPr>
                <a:t>  学校</a:t>
              </a:r>
            </a:p>
          </p:txBody>
        </p:sp>
      </p:grpSp>
      <p:grpSp>
        <p:nvGrpSpPr>
          <p:cNvPr id="11" name="グループ化 62"/>
          <p:cNvGrpSpPr>
            <a:grpSpLocks/>
          </p:cNvGrpSpPr>
          <p:nvPr/>
        </p:nvGrpSpPr>
        <p:grpSpPr bwMode="auto">
          <a:xfrm>
            <a:off x="8970924" y="2867930"/>
            <a:ext cx="2116721" cy="1425609"/>
            <a:chOff x="451849" y="1941372"/>
            <a:chExt cx="1588775" cy="1426412"/>
          </a:xfrm>
        </p:grpSpPr>
        <p:sp>
          <p:nvSpPr>
            <p:cNvPr id="12" name="円/楕円 11"/>
            <p:cNvSpPr/>
            <p:nvPr/>
          </p:nvSpPr>
          <p:spPr>
            <a:xfrm>
              <a:off x="451849" y="1941372"/>
              <a:ext cx="1588775" cy="1426412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テキスト ボックス 152"/>
            <p:cNvSpPr txBox="1">
              <a:spLocks noChangeArrowheads="1"/>
            </p:cNvSpPr>
            <p:nvPr/>
          </p:nvSpPr>
          <p:spPr bwMode="auto">
            <a:xfrm>
              <a:off x="849350" y="2529514"/>
              <a:ext cx="603037" cy="36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9pPr>
            </a:lstStyle>
            <a:p>
              <a:pPr eaLnBrk="1" hangingPunct="1"/>
              <a:r>
                <a:rPr lang="ja-JP" altLang="en-US" sz="1800" dirty="0" smtClean="0">
                  <a:solidFill>
                    <a:srgbClr val="000000"/>
                  </a:solidFill>
                  <a:latin typeface="HG正楷書体-PRO" pitchFamily="66" charset="-128"/>
                </a:rPr>
                <a:t>  家庭</a:t>
              </a:r>
            </a:p>
          </p:txBody>
        </p:sp>
      </p:grpSp>
      <p:grpSp>
        <p:nvGrpSpPr>
          <p:cNvPr id="14" name="グループ化 65"/>
          <p:cNvGrpSpPr>
            <a:grpSpLocks/>
          </p:cNvGrpSpPr>
          <p:nvPr/>
        </p:nvGrpSpPr>
        <p:grpSpPr bwMode="auto">
          <a:xfrm>
            <a:off x="10281914" y="2919960"/>
            <a:ext cx="1910085" cy="1373578"/>
            <a:chOff x="1010115" y="2313745"/>
            <a:chExt cx="1029459" cy="1070578"/>
          </a:xfrm>
        </p:grpSpPr>
        <p:sp>
          <p:nvSpPr>
            <p:cNvPr id="15" name="円/楕円 14"/>
            <p:cNvSpPr/>
            <p:nvPr/>
          </p:nvSpPr>
          <p:spPr>
            <a:xfrm>
              <a:off x="1010115" y="2313745"/>
              <a:ext cx="1029459" cy="1070578"/>
            </a:xfrm>
            <a:prstGeom prst="ellipse">
              <a:avLst/>
            </a:prstGeom>
            <a:solidFill>
              <a:srgbClr val="FF5050">
                <a:alpha val="49804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テキスト ボックス 153"/>
            <p:cNvSpPr txBox="1">
              <a:spLocks noChangeArrowheads="1"/>
            </p:cNvSpPr>
            <p:nvPr/>
          </p:nvSpPr>
          <p:spPr bwMode="auto">
            <a:xfrm>
              <a:off x="1364830" y="2752050"/>
              <a:ext cx="486722" cy="3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1pPr>
              <a:lvl2pPr marL="742950" indent="-28575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2pPr>
              <a:lvl3pPr marL="11430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3pPr>
              <a:lvl4pPr marL="16002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4pPr>
              <a:lvl5pPr marL="2057400" indent="-228600" eaLnBrk="0" hangingPunct="0"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/>
                  </a:solidFill>
                  <a:latin typeface="Times New Roman" pitchFamily="18" charset="0"/>
                  <a:ea typeface="HG正楷書体-PRO" pitchFamily="66" charset="-128"/>
                </a:defRPr>
              </a:lvl9pPr>
            </a:lstStyle>
            <a:p>
              <a:pPr eaLnBrk="1" hangingPunct="1"/>
              <a:r>
                <a:rPr lang="ja-JP" altLang="en-US" sz="1800" smtClean="0">
                  <a:solidFill>
                    <a:srgbClr val="000000"/>
                  </a:solidFill>
                  <a:latin typeface="HG正楷書体-PRO" pitchFamily="66" charset="-128"/>
                </a:rPr>
                <a:t>地域</a:t>
              </a:r>
            </a:p>
          </p:txBody>
        </p:sp>
      </p:grpSp>
      <p:sp>
        <p:nvSpPr>
          <p:cNvPr id="17" name="下矢印 16"/>
          <p:cNvSpPr/>
          <p:nvPr/>
        </p:nvSpPr>
        <p:spPr>
          <a:xfrm>
            <a:off x="2592534" y="4485735"/>
            <a:ext cx="4710895" cy="1017917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何を達成？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47268" y="5769331"/>
            <a:ext cx="5373638" cy="837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5400" b="1" dirty="0" smtClean="0">
                <a:solidFill>
                  <a:schemeClr val="tx1"/>
                </a:solidFill>
              </a:rPr>
              <a:t>学校の教育目標</a:t>
            </a:r>
            <a:endParaRPr lang="ja-JP" altLang="en-US" sz="5400" b="1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664319" y="5773341"/>
            <a:ext cx="6464058" cy="837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4400" b="1" dirty="0" smtClean="0">
                <a:solidFill>
                  <a:schemeClr val="tx1"/>
                </a:solidFill>
              </a:rPr>
              <a:t>地域活性化・まちづくり</a:t>
            </a:r>
            <a:endParaRPr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1017918" y="2351115"/>
            <a:ext cx="9938151" cy="4623221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" name="直線コネクタ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57200" y="446663"/>
            <a:ext cx="11806437" cy="1615827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r>
              <a:rPr lang="ja-JP" altLang="en-US" sz="4800" b="1" spc="800" dirty="0" smtClean="0"/>
              <a:t>「地域の子供は、地域で育てる」</a:t>
            </a:r>
            <a:endParaRPr lang="en-US" altLang="ja-JP" sz="4800" b="1" spc="800" dirty="0" smtClean="0"/>
          </a:p>
          <a:p>
            <a:r>
              <a:rPr lang="ja-JP" altLang="en-US" sz="4800" b="1" spc="800" dirty="0" smtClean="0"/>
              <a:t>⇒まずは</a:t>
            </a:r>
            <a:r>
              <a:rPr lang="ja-JP" altLang="en-US" sz="5400" b="1" spc="800" dirty="0" smtClean="0">
                <a:solidFill>
                  <a:srgbClr val="FF0000"/>
                </a:solidFill>
              </a:rPr>
              <a:t>目指すべき子供像を共有</a:t>
            </a:r>
            <a:endParaRPr lang="en-US" altLang="ja-JP" sz="4800" b="1" spc="800" dirty="0" smtClean="0">
              <a:solidFill>
                <a:srgbClr val="FF0000"/>
              </a:solidFill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219149" y="2792313"/>
            <a:ext cx="4960189" cy="1297543"/>
          </a:xfrm>
          <a:prstGeom prst="wedgeRoundRectCallout">
            <a:avLst>
              <a:gd name="adj1" fmla="val -10654"/>
              <a:gd name="adj2" fmla="val 4911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子供と大人が互いに</a:t>
            </a:r>
            <a:endParaRPr kumimoji="1" lang="en-US" altLang="ja-JP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学び合い、ともに</a:t>
            </a:r>
            <a:endParaRPr lang="en-US" altLang="ja-JP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成長していく社会に</a:t>
            </a:r>
            <a:endParaRPr kumimoji="1" lang="ja-JP" altLang="en-US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6794649" y="2786878"/>
            <a:ext cx="4960189" cy="1315757"/>
          </a:xfrm>
          <a:prstGeom prst="wedgeRoundRectCallout">
            <a:avLst>
              <a:gd name="adj1" fmla="val -12748"/>
              <a:gd name="adj2" fmla="val -4740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学校・家庭・地域が</a:t>
            </a:r>
            <a:endParaRPr kumimoji="1" lang="en-US" altLang="ja-JP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連携・協働して子供</a:t>
            </a:r>
            <a:endParaRPr lang="en-US" altLang="ja-JP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を育てていく社会に</a:t>
            </a:r>
            <a:r>
              <a:rPr kumimoji="1" lang="ja-JP" altLang="en-US" sz="2800" b="1" dirty="0">
                <a:solidFill>
                  <a:srgbClr val="002060"/>
                </a:solidFill>
              </a:rPr>
              <a:t>　　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68" y="3636455"/>
            <a:ext cx="3353771" cy="211272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80" y="4271388"/>
            <a:ext cx="2339571" cy="22755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85" y="4933346"/>
            <a:ext cx="2822241" cy="17262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3" y="4368168"/>
            <a:ext cx="2576519" cy="23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1" y="2284063"/>
            <a:ext cx="3405666" cy="19185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45" y="2233200"/>
            <a:ext cx="3405666" cy="19185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80" y="1622656"/>
            <a:ext cx="2571391" cy="2011735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995459" y="-14935"/>
            <a:ext cx="10238700" cy="1523494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r>
              <a:rPr lang="ja-JP" altLang="en-US" sz="4800" b="1" spc="800" dirty="0" smtClean="0"/>
              <a:t>これからの学校と家庭・地域の</a:t>
            </a:r>
            <a:endParaRPr lang="en-US" altLang="ja-JP" sz="4800" b="1" spc="800" dirty="0" smtClean="0"/>
          </a:p>
          <a:p>
            <a:r>
              <a:rPr lang="ja-JP" altLang="en-US" sz="4800" b="1" spc="800" dirty="0" smtClean="0"/>
              <a:t>目指すべき連携・協働の姿</a:t>
            </a:r>
            <a:endParaRPr lang="ja-JP" altLang="en-US" sz="4800" b="1" spc="800" dirty="0"/>
          </a:p>
        </p:txBody>
      </p:sp>
      <p:sp>
        <p:nvSpPr>
          <p:cNvPr id="6" name="角丸四角形 5"/>
          <p:cNvSpPr/>
          <p:nvPr/>
        </p:nvSpPr>
        <p:spPr>
          <a:xfrm>
            <a:off x="582833" y="4587214"/>
            <a:ext cx="9800863" cy="1210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共有した目標</a:t>
            </a:r>
            <a:r>
              <a:rPr lang="ja-JP" altLang="en-US" sz="3600" b="1" dirty="0">
                <a:solidFill>
                  <a:schemeClr val="tx1"/>
                </a:solidFill>
              </a:rPr>
              <a:t>に向かって、</a:t>
            </a:r>
            <a:r>
              <a:rPr lang="ja-JP" altLang="en-US" sz="3600" b="1" dirty="0">
                <a:solidFill>
                  <a:srgbClr val="FF0000"/>
                </a:solidFill>
              </a:rPr>
              <a:t>対等</a:t>
            </a:r>
            <a:r>
              <a:rPr lang="ja-JP" altLang="en-US" sz="3600" b="1" dirty="0">
                <a:solidFill>
                  <a:schemeClr val="tx1"/>
                </a:solidFill>
              </a:rPr>
              <a:t>な立場の下で</a:t>
            </a:r>
            <a:endParaRPr lang="ja-JP" altLang="en-US" sz="3600" dirty="0">
              <a:solidFill>
                <a:schemeClr val="tx1"/>
              </a:solidFill>
            </a:endParaRPr>
          </a:p>
          <a:p>
            <a:r>
              <a:rPr lang="ja-JP" altLang="en-US" sz="3600" b="1" dirty="0">
                <a:solidFill>
                  <a:schemeClr val="tx1"/>
                </a:solidFill>
              </a:rPr>
              <a:t>共に活動する</a:t>
            </a:r>
            <a:r>
              <a:rPr lang="ja-JP" altLang="en-US" sz="3600" b="1" dirty="0">
                <a:solidFill>
                  <a:srgbClr val="FF0000"/>
                </a:solidFill>
              </a:rPr>
              <a:t>協働関係</a:t>
            </a:r>
            <a:endParaRPr lang="en-US" altLang="ja-JP" sz="3600" b="1" dirty="0" smtClean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400710" y="1601147"/>
            <a:ext cx="1518364" cy="72327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r"/>
            <a:r>
              <a:rPr lang="ja-JP" altLang="en-US" sz="4400" b="1" spc="800" dirty="0" smtClean="0">
                <a:solidFill>
                  <a:srgbClr val="0070C0"/>
                </a:solidFill>
              </a:rPr>
              <a:t>学校</a:t>
            </a:r>
            <a:endParaRPr lang="en-US" altLang="ja-JP" sz="4400" b="1" spc="800" dirty="0" smtClean="0">
              <a:solidFill>
                <a:srgbClr val="0070C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69348" y="1622656"/>
            <a:ext cx="3518912" cy="723275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pPr algn="r"/>
            <a:r>
              <a:rPr lang="ja-JP" altLang="en-US" sz="4400" b="1" spc="800" dirty="0" smtClean="0">
                <a:solidFill>
                  <a:srgbClr val="FF0000"/>
                </a:solidFill>
              </a:rPr>
              <a:t>家庭・地域</a:t>
            </a:r>
            <a:endParaRPr lang="en-US" altLang="ja-JP" sz="4400" b="1" spc="800" dirty="0" smtClean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687306" y="3236886"/>
            <a:ext cx="4801314" cy="1031051"/>
          </a:xfrm>
          <a:prstGeom prst="rect">
            <a:avLst/>
          </a:prstGeom>
          <a:noFill/>
        </p:spPr>
        <p:txBody>
          <a:bodyPr wrap="none" bIns="0" rtlCol="0" anchor="ctr">
            <a:spAutoFit/>
          </a:bodyPr>
          <a:lstStyle/>
          <a:p>
            <a:r>
              <a:rPr lang="ja-JP" altLang="en-US" sz="3200" b="1" spc="800" dirty="0" smtClean="0"/>
              <a:t>パートナーとしての</a:t>
            </a:r>
            <a:endParaRPr lang="en-US" altLang="ja-JP" sz="3200" b="1" spc="800" dirty="0" smtClean="0"/>
          </a:p>
          <a:p>
            <a:r>
              <a:rPr lang="ja-JP" altLang="en-US" sz="3200" b="1" spc="800" dirty="0" smtClean="0"/>
              <a:t>連携・協働関係</a:t>
            </a:r>
            <a:endParaRPr lang="en-US" altLang="ja-JP" sz="3200" b="1" spc="800" dirty="0" smtClean="0"/>
          </a:p>
        </p:txBody>
      </p:sp>
      <p:sp>
        <p:nvSpPr>
          <p:cNvPr id="37" name="角丸四角形 36"/>
          <p:cNvSpPr/>
          <p:nvPr/>
        </p:nvSpPr>
        <p:spPr>
          <a:xfrm>
            <a:off x="584238" y="5736486"/>
            <a:ext cx="5430960" cy="802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相互補完的</a:t>
            </a:r>
            <a:r>
              <a:rPr lang="ja-JP" altLang="en-US" sz="3600" b="1" dirty="0">
                <a:solidFill>
                  <a:schemeClr val="tx1"/>
                </a:solidFill>
              </a:rPr>
              <a:t>に連携・協働</a:t>
            </a:r>
            <a:endParaRPr lang="en-US" altLang="ja-JP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7adaccca04590687428eba64cd562909dfb7050"/>
</p:tagLst>
</file>

<file path=ppt/theme/theme1.xml><?xml version="1.0" encoding="utf-8"?>
<a:theme xmlns:a="http://schemas.openxmlformats.org/drawingml/2006/main" name="フラットデザイン">
  <a:themeElements>
    <a:clrScheme name="hiroyuqui">
      <a:dk1>
        <a:srgbClr val="202020"/>
      </a:dk1>
      <a:lt1>
        <a:srgbClr val="FFFFFF"/>
      </a:lt1>
      <a:dk2>
        <a:srgbClr val="44546A"/>
      </a:dk2>
      <a:lt2>
        <a:srgbClr val="E7E6E6"/>
      </a:lt2>
      <a:accent1>
        <a:srgbClr val="81D8D0"/>
      </a:accent1>
      <a:accent2>
        <a:srgbClr val="CC0014"/>
      </a:accent2>
      <a:accent3>
        <a:srgbClr val="A5A5A5"/>
      </a:accent3>
      <a:accent4>
        <a:srgbClr val="D9D082"/>
      </a:accent4>
      <a:accent5>
        <a:srgbClr val="82B6D9"/>
      </a:accent5>
      <a:accent6>
        <a:srgbClr val="8BD982"/>
      </a:accent6>
      <a:hlink>
        <a:srgbClr val="0563C1"/>
      </a:hlink>
      <a:folHlink>
        <a:srgbClr val="954F72"/>
      </a:folHlink>
    </a:clrScheme>
    <a:fontScheme name="スタイリッシュ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bIns="0" rtlCol="0">
        <a:spAutoFit/>
      </a:bodyPr>
      <a:lstStyle>
        <a:defPPr>
          <a:defRPr kumimoj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BBC86416-9AAC-4F64-BAFD-DFF4C4DB0FD0}" vid="{11583A6C-0444-4477-A3F7-A16E0FE6F77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9641</TotalTime>
  <Words>1163</Words>
  <Application>Microsoft Office PowerPoint</Application>
  <PresentationFormat>ワイド画面</PresentationFormat>
  <Paragraphs>155</Paragraphs>
  <Slides>18</Slides>
  <Notes>18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ＭＳ Ｐゴシック</vt:lpstr>
      <vt:lpstr>HG正楷書体-PRO</vt:lpstr>
      <vt:lpstr>Segoe UI</vt:lpstr>
      <vt:lpstr>メイリオ</vt:lpstr>
      <vt:lpstr>Arial</vt:lpstr>
      <vt:lpstr>Calibri</vt:lpstr>
      <vt:lpstr>HGP創英角ﾎﾟｯﾌﾟ体</vt:lpstr>
      <vt:lpstr>フラットデザイン</vt:lpstr>
      <vt:lpstr>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hiroyuki Kawai</dc:creator>
  <cp:lastModifiedBy>田中速夫</cp:lastModifiedBy>
  <cp:revision>756</cp:revision>
  <cp:lastPrinted>2019-06-06T06:28:55Z</cp:lastPrinted>
  <dcterms:created xsi:type="dcterms:W3CDTF">2015-07-18T01:42:49Z</dcterms:created>
  <dcterms:modified xsi:type="dcterms:W3CDTF">2022-02-10T00:38:11Z</dcterms:modified>
</cp:coreProperties>
</file>