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  <p:sldMasterId id="2147484902" r:id="rId2"/>
  </p:sldMasterIdLst>
  <p:notesMasterIdLst>
    <p:notesMasterId r:id="rId24"/>
  </p:notesMasterIdLst>
  <p:handoutMasterIdLst>
    <p:handoutMasterId r:id="rId25"/>
  </p:handoutMasterIdLst>
  <p:sldIdLst>
    <p:sldId id="1092" r:id="rId3"/>
    <p:sldId id="1206" r:id="rId4"/>
    <p:sldId id="259" r:id="rId5"/>
    <p:sldId id="284" r:id="rId6"/>
    <p:sldId id="261" r:id="rId7"/>
    <p:sldId id="263" r:id="rId8"/>
    <p:sldId id="264" r:id="rId9"/>
    <p:sldId id="265" r:id="rId10"/>
    <p:sldId id="266" r:id="rId11"/>
    <p:sldId id="276" r:id="rId12"/>
    <p:sldId id="267" r:id="rId13"/>
    <p:sldId id="1232" r:id="rId14"/>
    <p:sldId id="1233" r:id="rId15"/>
    <p:sldId id="272" r:id="rId16"/>
    <p:sldId id="1234" r:id="rId17"/>
    <p:sldId id="1235" r:id="rId18"/>
    <p:sldId id="279" r:id="rId19"/>
    <p:sldId id="1236" r:id="rId20"/>
    <p:sldId id="1231" r:id="rId21"/>
    <p:sldId id="1209" r:id="rId22"/>
    <p:sldId id="1230" r:id="rId23"/>
  </p:sldIdLst>
  <p:sldSz cx="9144000" cy="6858000" type="screen4x3"/>
  <p:notesSz cx="9939338" cy="68072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83" userDrawn="1">
          <p15:clr>
            <a:srgbClr val="A4A3A4"/>
          </p15:clr>
        </p15:guide>
        <p15:guide id="2" pos="4599" userDrawn="1">
          <p15:clr>
            <a:srgbClr val="A4A3A4"/>
          </p15:clr>
        </p15:guide>
        <p15:guide id="4" pos="4601" userDrawn="1">
          <p15:clr>
            <a:srgbClr val="A4A3A4"/>
          </p15:clr>
        </p15:guide>
        <p15:guide id="5" orient="horz" pos="2143" userDrawn="1">
          <p15:clr>
            <a:srgbClr val="A4A3A4"/>
          </p15:clr>
        </p15:guide>
        <p15:guide id="6" orient="horz" pos="2146" userDrawn="1">
          <p15:clr>
            <a:srgbClr val="A4A3A4"/>
          </p15:clr>
        </p15:guide>
        <p15:guide id="7" pos="3129" userDrawn="1">
          <p15:clr>
            <a:srgbClr val="A4A3A4"/>
          </p15:clr>
        </p15:guide>
        <p15:guide id="8" pos="3132" userDrawn="1">
          <p15:clr>
            <a:srgbClr val="A4A3A4"/>
          </p15:clr>
        </p15:guide>
        <p15:guide id="9" orient="horz" pos="2165" userDrawn="1">
          <p15:clr>
            <a:srgbClr val="A4A3A4"/>
          </p15:clr>
        </p15:guide>
        <p15:guide id="10" orient="horz" pos="2167" userDrawn="1">
          <p15:clr>
            <a:srgbClr val="A4A3A4"/>
          </p15:clr>
        </p15:guide>
        <p15:guide id="11" orient="horz" pos="3131" userDrawn="1">
          <p15:clr>
            <a:srgbClr val="A4A3A4"/>
          </p15:clr>
        </p15:guide>
        <p15:guide id="12" orient="horz" pos="3133" userDrawn="1">
          <p15:clr>
            <a:srgbClr val="A4A3A4"/>
          </p15:clr>
        </p15:guide>
        <p15:guide id="13" pos="3149" userDrawn="1">
          <p15:clr>
            <a:srgbClr val="A4A3A4"/>
          </p15:clr>
        </p15:guide>
        <p15:guide id="14" pos="3151" userDrawn="1">
          <p15:clr>
            <a:srgbClr val="A4A3A4"/>
          </p15:clr>
        </p15:guide>
        <p15:guide id="15" pos="2143" userDrawn="1">
          <p15:clr>
            <a:srgbClr val="A4A3A4"/>
          </p15:clr>
        </p15:guide>
        <p15:guide id="16" pos="2145" userDrawn="1">
          <p15:clr>
            <a:srgbClr val="A4A3A4"/>
          </p15:clr>
        </p15:guide>
        <p15:guide id="17" orient="horz" pos="1016" userDrawn="1">
          <p15:clr>
            <a:srgbClr val="A4A3A4"/>
          </p15:clr>
        </p15:guide>
        <p15:guide id="18" orient="horz" pos="1468" userDrawn="1">
          <p15:clr>
            <a:srgbClr val="A4A3A4"/>
          </p15:clr>
        </p15:guide>
        <p15:guide id="19" orient="horz" pos="1470" userDrawn="1">
          <p15:clr>
            <a:srgbClr val="A4A3A4"/>
          </p15:clr>
        </p15:guide>
        <p15:guide id="20" orient="horz" pos="1484" userDrawn="1">
          <p15:clr>
            <a:srgbClr val="A4A3A4"/>
          </p15:clr>
        </p15:guide>
        <p15:guide id="21" orient="horz" pos="2144" userDrawn="1">
          <p15:clr>
            <a:srgbClr val="A4A3A4"/>
          </p15:clr>
        </p15:guide>
        <p15:guide id="22" pos="6715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4569" userDrawn="1">
          <p15:clr>
            <a:srgbClr val="A4A3A4"/>
          </p15:clr>
        </p15:guide>
        <p15:guide id="25" pos="457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6600"/>
    <a:srgbClr val="FF9900"/>
    <a:srgbClr val="FFFF99"/>
    <a:srgbClr val="FFCC66"/>
    <a:srgbClr val="FF99CC"/>
    <a:srgbClr val="CC66FF"/>
    <a:srgbClr val="CC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6" autoAdjust="0"/>
    <p:restoredTop sz="89924" autoAdjust="0"/>
  </p:normalViewPr>
  <p:slideViewPr>
    <p:cSldViewPr>
      <p:cViewPr varScale="1">
        <p:scale>
          <a:sx n="50" d="100"/>
          <a:sy n="50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212"/>
    </p:cViewPr>
  </p:sorterViewPr>
  <p:notesViewPr>
    <p:cSldViewPr>
      <p:cViewPr>
        <p:scale>
          <a:sx n="90" d="100"/>
          <a:sy n="90" d="100"/>
        </p:scale>
        <p:origin x="-636" y="-642"/>
      </p:cViewPr>
      <p:guideLst>
        <p:guide orient="horz" pos="1483"/>
        <p:guide pos="4599"/>
        <p:guide pos="4601"/>
        <p:guide orient="horz" pos="2143"/>
        <p:guide orient="horz" pos="2146"/>
        <p:guide pos="3129"/>
        <p:guide pos="3132"/>
        <p:guide orient="horz" pos="2165"/>
        <p:guide orient="horz" pos="2167"/>
        <p:guide orient="horz" pos="3131"/>
        <p:guide orient="horz" pos="3133"/>
        <p:guide pos="3149"/>
        <p:guide pos="3151"/>
        <p:guide pos="2143"/>
        <p:guide pos="2145"/>
        <p:guide orient="horz" pos="1016"/>
        <p:guide orient="horz" pos="1468"/>
        <p:guide orient="horz" pos="1470"/>
        <p:guide orient="horz" pos="1484"/>
        <p:guide orient="horz" pos="2144"/>
        <p:guide pos="6715"/>
        <p:guide pos="6718"/>
        <p:guide pos="4569"/>
        <p:guide pos="45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881988974454039E-2"/>
          <c:y val="0.34472059570812397"/>
          <c:w val="0.65827979602132169"/>
          <c:h val="0.63346394316928023"/>
        </c:manualLayout>
      </c:layout>
      <c:pieChart>
        <c:varyColors val="1"/>
        <c:ser>
          <c:idx val="0"/>
          <c:order val="0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99C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B5D-42C1-BBA7-1DEDEA7BAC78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5D-42C1-BBA7-1DEDEA7BAC7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B5D-42C1-BBA7-1DEDEA7BAC78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5D-42C1-BBA7-1DEDEA7BAC78}"/>
              </c:ext>
            </c:extLst>
          </c:dPt>
          <c:dPt>
            <c:idx val="4"/>
            <c:bubble3D val="0"/>
            <c:spPr>
              <a:solidFill>
                <a:srgbClr val="2FA3EE">
                  <a:lumMod val="60000"/>
                  <a:lumOff val="4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B5D-42C1-BBA7-1DEDEA7BAC78}"/>
              </c:ext>
            </c:extLst>
          </c:dPt>
          <c:dLbls>
            <c:dLbl>
              <c:idx val="0"/>
              <c:layout>
                <c:manualLayout>
                  <c:x val="-6.8063235821476165E-2"/>
                  <c:y val="0.16949901598106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5D-42C1-BBA7-1DEDEA7BAC78}"/>
                </c:ext>
              </c:extLst>
            </c:dLbl>
            <c:dLbl>
              <c:idx val="1"/>
              <c:layout>
                <c:manualLayout>
                  <c:x val="-0.12825615248561026"/>
                  <c:y val="9.53642086625484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5D-42C1-BBA7-1DEDEA7BAC78}"/>
                </c:ext>
              </c:extLst>
            </c:dLbl>
            <c:dLbl>
              <c:idx val="2"/>
              <c:layout>
                <c:manualLayout>
                  <c:x val="-8.9355060263664937E-2"/>
                  <c:y val="-0.18132478988411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5D-42C1-BBA7-1DEDEA7BAC78}"/>
                </c:ext>
              </c:extLst>
            </c:dLbl>
            <c:dLbl>
              <c:idx val="3"/>
              <c:layout>
                <c:manualLayout>
                  <c:x val="0.16843047037872202"/>
                  <c:y val="0.120838507660187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5D-42C1-BBA7-1DEDEA7BAC78}"/>
                </c:ext>
              </c:extLst>
            </c:dLbl>
            <c:dLbl>
              <c:idx val="4"/>
              <c:layout>
                <c:manualLayout>
                  <c:x val="6.1363058950810505E-2"/>
                  <c:y val="0.129939629993907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51626843084833"/>
                      <c:h val="0.12633017304301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5D-42C1-BBA7-1DEDEA7BA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とても</c:v>
                </c:pt>
                <c:pt idx="1">
                  <c:v>はい</c:v>
                </c:pt>
                <c:pt idx="2">
                  <c:v>ふつう</c:v>
                </c:pt>
                <c:pt idx="3">
                  <c:v>いまいち</c:v>
                </c:pt>
                <c:pt idx="4">
                  <c:v>ぜんぜん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22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D-42C1-BBA7-1DEDEA7BAC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818291378039683"/>
          <c:y val="0.41395856967520817"/>
          <c:w val="0.40469033422679279"/>
          <c:h val="0.51668616598670469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B7DEE8">
                <a:alpha val="50196"/>
              </a:srgbClr>
            </a:solidFill>
            <a:ln w="28575">
              <a:solidFill>
                <a:schemeClr val="accent1"/>
              </a:solidFill>
            </a:ln>
          </c:spPr>
          <c:cat>
            <c:strRef>
              <c:f>Sheet1!$A$15:$A$20</c:f>
              <c:strCache>
                <c:ptCount val="6"/>
                <c:pt idx="0">
                  <c:v>協力性</c:v>
                </c:pt>
                <c:pt idx="1">
                  <c:v>楽しさ</c:v>
                </c:pt>
                <c:pt idx="2">
                  <c:v>難しさ</c:v>
                </c:pt>
                <c:pt idx="3">
                  <c:v>安全面</c:v>
                </c:pt>
                <c:pt idx="4">
                  <c:v>準備の手間</c:v>
                </c:pt>
                <c:pt idx="5">
                  <c:v>実施時間</c:v>
                </c:pt>
              </c:strCache>
            </c:strRef>
          </c:cat>
          <c:val>
            <c:numRef>
              <c:f>Sheet1!$B$15:$B$20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7-4770-BAEB-CFFE53841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67808"/>
        <c:axId val="118190080"/>
      </c:radarChart>
      <c:catAx>
        <c:axId val="1181678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ja-JP"/>
          </a:p>
        </c:txPr>
        <c:crossAx val="118190080"/>
        <c:crosses val="autoZero"/>
        <c:auto val="1"/>
        <c:lblAlgn val="ctr"/>
        <c:lblOffset val="100"/>
        <c:noMultiLvlLbl val="0"/>
      </c:catAx>
      <c:valAx>
        <c:axId val="11819008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181678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5" y="3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9108" y="3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2432FD-5A58-490A-9D18-D0D04309E947}" type="datetime1">
              <a:rPr lang="ja-JP" altLang="en-US" smtClean="0"/>
              <a:t>2020/3/21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5" y="6465475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9108" y="6465475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FF237D9-7E9B-4404-9A4C-E6EA93D889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85040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5" y="3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9108" y="3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D4A46A-9605-4CF3-89A2-F4F61806021A}" type="datetime1">
              <a:rPr lang="ja-JP" altLang="en-US" smtClean="0"/>
              <a:t>2020/3/21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8000"/>
            <a:ext cx="3411538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3" rIns="92144" bIns="4607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3251" y="3233295"/>
            <a:ext cx="7952876" cy="3063513"/>
          </a:xfrm>
          <a:prstGeom prst="rect">
            <a:avLst/>
          </a:prstGeom>
        </p:spPr>
        <p:txBody>
          <a:bodyPr vert="horz" lIns="92144" tIns="46073" rIns="92144" bIns="46073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5" y="6465475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9108" y="6465475"/>
            <a:ext cx="4307906" cy="340633"/>
          </a:xfrm>
          <a:prstGeom prst="rect">
            <a:avLst/>
          </a:prstGeom>
        </p:spPr>
        <p:txBody>
          <a:bodyPr vert="horz" lIns="92144" tIns="46073" rIns="92144" bIns="46073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5760704-E50F-48B6-8225-F712AB4682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9263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8000"/>
            <a:ext cx="3411538" cy="2557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76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4EA5E93B-D65C-44B5-8419-1D72966B1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961E25A4-D743-419E-B286-7F7DDC7D2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4EA5E93B-D65C-44B5-8419-1D72966B1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961E25A4-D743-419E-B286-7F7DDC7D2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802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4EA5E93B-D65C-44B5-8419-1D72966B1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961E25A4-D743-419E-B286-7F7DDC7D2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448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>
            <a:extLst>
              <a:ext uri="{FF2B5EF4-FFF2-40B4-BE49-F238E27FC236}">
                <a16:creationId xmlns:a16="http://schemas.microsoft.com/office/drawing/2014/main" id="{B678C82E-3440-4904-9E96-20FAD7E0D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ー 2">
            <a:extLst>
              <a:ext uri="{FF2B5EF4-FFF2-40B4-BE49-F238E27FC236}">
                <a16:creationId xmlns:a16="http://schemas.microsoft.com/office/drawing/2014/main" id="{C7F19CA6-83B4-42D5-8925-4A038A170F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>
            <a:extLst>
              <a:ext uri="{FF2B5EF4-FFF2-40B4-BE49-F238E27FC236}">
                <a16:creationId xmlns:a16="http://schemas.microsoft.com/office/drawing/2014/main" id="{B678C82E-3440-4904-9E96-20FAD7E0D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ー 2">
            <a:extLst>
              <a:ext uri="{FF2B5EF4-FFF2-40B4-BE49-F238E27FC236}">
                <a16:creationId xmlns:a16="http://schemas.microsoft.com/office/drawing/2014/main" id="{C7F19CA6-83B4-42D5-8925-4A038A170F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2502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>
            <a:extLst>
              <a:ext uri="{FF2B5EF4-FFF2-40B4-BE49-F238E27FC236}">
                <a16:creationId xmlns:a16="http://schemas.microsoft.com/office/drawing/2014/main" id="{B678C82E-3440-4904-9E96-20FAD7E0D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ー 2">
            <a:extLst>
              <a:ext uri="{FF2B5EF4-FFF2-40B4-BE49-F238E27FC236}">
                <a16:creationId xmlns:a16="http://schemas.microsoft.com/office/drawing/2014/main" id="{C7F19CA6-83B4-42D5-8925-4A038A170F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495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ー 1">
            <a:extLst>
              <a:ext uri="{FF2B5EF4-FFF2-40B4-BE49-F238E27FC236}">
                <a16:creationId xmlns:a16="http://schemas.microsoft.com/office/drawing/2014/main" id="{51FAB442-8322-46CC-AF0C-82EA6A897C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ノート プレースホルダー 2">
            <a:extLst>
              <a:ext uri="{FF2B5EF4-FFF2-40B4-BE49-F238E27FC236}">
                <a16:creationId xmlns:a16="http://schemas.microsoft.com/office/drawing/2014/main" id="{AF86BFB3-1F1A-4F75-8A0E-AA827595F9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ー 1">
            <a:extLst>
              <a:ext uri="{FF2B5EF4-FFF2-40B4-BE49-F238E27FC236}">
                <a16:creationId xmlns:a16="http://schemas.microsoft.com/office/drawing/2014/main" id="{51FAB442-8322-46CC-AF0C-82EA6A897C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ノート プレースホルダー 2">
            <a:extLst>
              <a:ext uri="{FF2B5EF4-FFF2-40B4-BE49-F238E27FC236}">
                <a16:creationId xmlns:a16="http://schemas.microsoft.com/office/drawing/2014/main" id="{AF86BFB3-1F1A-4F75-8A0E-AA827595F9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7354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225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44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>
            <a:extLst>
              <a:ext uri="{FF2B5EF4-FFF2-40B4-BE49-F238E27FC236}">
                <a16:creationId xmlns:a16="http://schemas.microsoft.com/office/drawing/2014/main" id="{7F5F7A1B-C6DC-4D3B-84DB-F291D8BDDF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ー 2">
            <a:extLst>
              <a:ext uri="{FF2B5EF4-FFF2-40B4-BE49-F238E27FC236}">
                <a16:creationId xmlns:a16="http://schemas.microsoft.com/office/drawing/2014/main" id="{C7B3FD4D-ACB3-484B-B390-80D6E5D87D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161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id="{32D701DD-F42A-4FBF-BE43-3B2986B542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id="{F612CEAA-36A7-43DB-8695-24DA89B88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:a16="http://schemas.microsoft.com/office/drawing/2014/main" id="{87077385-25A8-4C18-9CAB-49A33E60F3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>
            <a:extLst>
              <a:ext uri="{FF2B5EF4-FFF2-40B4-BE49-F238E27FC236}">
                <a16:creationId xmlns:a16="http://schemas.microsoft.com/office/drawing/2014/main" id="{B0B574AF-6B19-424B-9F2A-8AA151677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>
            <a:extLst>
              <a:ext uri="{FF2B5EF4-FFF2-40B4-BE49-F238E27FC236}">
                <a16:creationId xmlns:a16="http://schemas.microsoft.com/office/drawing/2014/main" id="{A0FE1431-6AAA-4100-8AC3-CB2D8B2A6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ー 2">
            <a:extLst>
              <a:ext uri="{FF2B5EF4-FFF2-40B4-BE49-F238E27FC236}">
                <a16:creationId xmlns:a16="http://schemas.microsoft.com/office/drawing/2014/main" id="{791099A0-67DE-4828-9B92-E9D25F0B8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>
            <a:extLst>
              <a:ext uri="{FF2B5EF4-FFF2-40B4-BE49-F238E27FC236}">
                <a16:creationId xmlns:a16="http://schemas.microsoft.com/office/drawing/2014/main" id="{44D04ACC-0996-4716-8E20-6E5965343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>
            <a:extLst>
              <a:ext uri="{FF2B5EF4-FFF2-40B4-BE49-F238E27FC236}">
                <a16:creationId xmlns:a16="http://schemas.microsoft.com/office/drawing/2014/main" id="{4FACBFDB-ACCF-42F1-B9E8-0A4CA9ABAA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>
            <a:extLst>
              <a:ext uri="{FF2B5EF4-FFF2-40B4-BE49-F238E27FC236}">
                <a16:creationId xmlns:a16="http://schemas.microsoft.com/office/drawing/2014/main" id="{F3BC7388-1EB0-429B-AC0C-3F5970FE1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>
            <a:extLst>
              <a:ext uri="{FF2B5EF4-FFF2-40B4-BE49-F238E27FC236}">
                <a16:creationId xmlns:a16="http://schemas.microsoft.com/office/drawing/2014/main" id="{B98725B7-A316-43B9-8F2A-4CAEE4E04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>
            <a:extLst>
              <a:ext uri="{FF2B5EF4-FFF2-40B4-BE49-F238E27FC236}">
                <a16:creationId xmlns:a16="http://schemas.microsoft.com/office/drawing/2014/main" id="{B872157E-7269-4F91-AF2A-5F15CA87A8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ー 2">
            <a:extLst>
              <a:ext uri="{FF2B5EF4-FFF2-40B4-BE49-F238E27FC236}">
                <a16:creationId xmlns:a16="http://schemas.microsoft.com/office/drawing/2014/main" id="{339CF32B-0C8F-4EFF-890A-F3F6EEA26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>
            <a:extLst>
              <a:ext uri="{FF2B5EF4-FFF2-40B4-BE49-F238E27FC236}">
                <a16:creationId xmlns:a16="http://schemas.microsoft.com/office/drawing/2014/main" id="{6B16CEA5-6CE2-485B-BB88-66EFB37A0B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>
            <a:extLst>
              <a:ext uri="{FF2B5EF4-FFF2-40B4-BE49-F238E27FC236}">
                <a16:creationId xmlns:a16="http://schemas.microsoft.com/office/drawing/2014/main" id="{5C89FD5F-53EB-4332-8E61-6A6C5BD27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790" y="6231469"/>
            <a:ext cx="573161" cy="365125"/>
          </a:xfrm>
        </p:spPr>
        <p:txBody>
          <a:bodyPr/>
          <a:lstStyle>
            <a:lvl1pPr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DEF4E08-A37C-4A01-9124-88C765642D0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790" y="6231469"/>
            <a:ext cx="573161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DEF4E08-A37C-4A01-9124-88C765642D0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8790" y="6231469"/>
            <a:ext cx="573161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DEF4E08-A37C-4A01-9124-88C765642D0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DEF4E08-A37C-4A01-9124-88C765642D0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3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717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E9007-D76B-424F-BEDE-3B1239F2A7A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689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9564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311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D6515-8AAD-40E9-BDA8-44FA51F46F3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887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68B7-945E-4685-A517-91EFCDBD673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53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83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238D-3303-400B-B3EB-4FA65CC6BE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251A9-ECEA-49DB-AACE-F197703A8D4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96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094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7398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96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605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985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0175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6510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0068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451487-D62B-4F27-B182-BDDEF2E6D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9007-D76B-424F-BEDE-3B1239F2A7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598A-9098-40F2-A007-B4FA9A12AD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43E5-1AB4-4104-AEDB-8AB251ABE0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6515-8AAD-40E9-BDA8-44FA51F46F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68B7-945E-4685-A517-91EFCDBD67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2C13-626C-4B77-851C-53808DAC3D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2981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51A9-ECEA-49DB-AACE-F197703A8D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F967D0D-B8BF-46B5-9E23-D6C26F8E694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790" y="6231469"/>
            <a:ext cx="573161" cy="3651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FDEF4E08-A37C-4A01-9124-88C765642D0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2010/11/8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8790" y="6231469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EDBCC36-1DDC-45FA-A279-6E8ED751517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  <p:sldLayoutId id="2147484915" r:id="rId13"/>
    <p:sldLayoutId id="2147484916" r:id="rId14"/>
    <p:sldLayoutId id="2147484917" r:id="rId15"/>
    <p:sldLayoutId id="2147484918" r:id="rId16"/>
    <p:sldLayoutId id="2147484919" r:id="rId17"/>
    <p:sldLayoutId id="2147484920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20202" r="8107" b="24990"/>
          <a:stretch/>
        </p:blipFill>
        <p:spPr>
          <a:xfrm rot="21190544">
            <a:off x="-702514" y="727425"/>
            <a:ext cx="10242453" cy="439248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F4E08-A37C-4A01-9124-88C765642D0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001613" y="5775105"/>
            <a:ext cx="3238575" cy="43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西部教育</a:t>
            </a:r>
            <a:r>
              <a:rPr lang="ja-JP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事務所</a:t>
            </a:r>
            <a:endParaRPr lang="ja-JP" alt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CF644C0-B2FB-41C3-88D3-B8E15A482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89" y="1501485"/>
            <a:ext cx="7614846" cy="655857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eaLnBrk="1" hangingPunct="1"/>
            <a:r>
              <a:rPr lang="ja-JP" altLang="en-US" sz="4400" b="1" dirty="0"/>
              <a:t>「話合い活動」の充実を図る手立て</a:t>
            </a:r>
          </a:p>
        </p:txBody>
      </p:sp>
      <p:sp>
        <p:nvSpPr>
          <p:cNvPr id="11" name="四角形: 角を丸くする 3">
            <a:extLst>
              <a:ext uri="{FF2B5EF4-FFF2-40B4-BE49-F238E27FC236}">
                <a16:creationId xmlns:a16="http://schemas.microsoft.com/office/drawing/2014/main" id="{2FA69308-C456-4B2D-B1E1-BD217A404F5F}"/>
              </a:ext>
            </a:extLst>
          </p:cNvPr>
          <p:cNvSpPr/>
          <p:nvPr/>
        </p:nvSpPr>
        <p:spPr>
          <a:xfrm>
            <a:off x="2951820" y="343734"/>
            <a:ext cx="3240360" cy="74215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n w="3175">
                  <a:solidFill>
                    <a:schemeClr val="accent1">
                      <a:shade val="50000"/>
                    </a:schemeClr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特別活動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53" y="2708920"/>
            <a:ext cx="2724894" cy="2724894"/>
          </a:xfrm>
          <a:prstGeom prst="rect">
            <a:avLst/>
          </a:prstGeom>
        </p:spPr>
      </p:pic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491880" y="5085184"/>
            <a:ext cx="2241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AR丸ゴシック体M" pitchFamily="49" charset="-128"/>
                <a:ea typeface="AR丸ゴシック体M" pitchFamily="49" charset="-128"/>
              </a:rPr>
              <a:t>埼玉県マスコット</a:t>
            </a:r>
            <a:endParaRPr lang="en-US" altLang="ja-JP" sz="1100" dirty="0">
              <a:latin typeface="AR丸ゴシック体M" pitchFamily="49" charset="-128"/>
              <a:ea typeface="AR丸ゴシック体M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AR丸ゴシック体M" pitchFamily="49" charset="-128"/>
                <a:ea typeface="AR丸ゴシック体M" pitchFamily="49" charset="-128"/>
              </a:rPr>
              <a:t>コバトン　　　　さいたま</a:t>
            </a:r>
            <a:r>
              <a:rPr lang="ja-JP" altLang="en-US" sz="1100" dirty="0" err="1">
                <a:latin typeface="AR丸ゴシック体M" pitchFamily="49" charset="-128"/>
                <a:ea typeface="AR丸ゴシック体M" pitchFamily="49" charset="-128"/>
              </a:rPr>
              <a:t>っち</a:t>
            </a:r>
            <a:endParaRPr lang="ja-JP" altLang="en-US" sz="1100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5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462E37CB-499A-4C39-8E8D-72FF558EBFFE}"/>
              </a:ext>
            </a:extLst>
          </p:cNvPr>
          <p:cNvSpPr txBox="1">
            <a:spLocks/>
          </p:cNvSpPr>
          <p:nvPr/>
        </p:nvSpPr>
        <p:spPr bwMode="auto">
          <a:xfrm>
            <a:off x="395536" y="3068960"/>
            <a:ext cx="87137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u="sng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生徒に任せることができない条件（例）</a:t>
            </a:r>
            <a:r>
              <a:rPr lang="ja-JP" altLang="en-US" sz="2400" b="1" u="sng" dirty="0">
                <a:latin typeface="+mn-ea"/>
                <a:ea typeface="+mn-ea"/>
              </a:rPr>
              <a:t>　　</a:t>
            </a:r>
            <a:endParaRPr lang="en-US" altLang="ja-JP" sz="2400" b="1" u="sng" dirty="0">
              <a:latin typeface="+mn-ea"/>
              <a:ea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　・プライバシーにかかわる　⇒住所録作成等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　・誰かを傷つける行為　⇒罰ゲーム等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　・教育課程の変更　⇒時間割変更等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　・校内の決まりに抵触する　⇒持ち物、施設等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　・金銭の徴収　⇒プレゼント交換等</a:t>
            </a: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　・健康、安全の侵害　⇒危険な内容、飲食等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40965" name="スライド番号プレースホルダー 1">
            <a:extLst>
              <a:ext uri="{FF2B5EF4-FFF2-40B4-BE49-F238E27FC236}">
                <a16:creationId xmlns:a16="http://schemas.microsoft.com/office/drawing/2014/main" id="{09D31247-404D-404A-B35C-774670E4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10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629A01-FB11-4BD1-B234-10AA2F1EAE2A}"/>
              </a:ext>
            </a:extLst>
          </p:cNvPr>
          <p:cNvGrpSpPr/>
          <p:nvPr/>
        </p:nvGrpSpPr>
        <p:grpSpPr>
          <a:xfrm>
            <a:off x="467544" y="195497"/>
            <a:ext cx="7992888" cy="1152128"/>
            <a:chOff x="467544" y="1651735"/>
            <a:chExt cx="7992888" cy="1152128"/>
          </a:xfrm>
        </p:grpSpPr>
        <p:sp>
          <p:nvSpPr>
            <p:cNvPr id="7" name="角丸四角形 10">
              <a:extLst>
                <a:ext uri="{FF2B5EF4-FFF2-40B4-BE49-F238E27FC236}">
                  <a16:creationId xmlns:a16="http://schemas.microsoft.com/office/drawing/2014/main" id="{5BDB7B81-BAE8-4C1C-BF1F-D858BB9D86C3}"/>
                </a:ext>
              </a:extLst>
            </p:cNvPr>
            <p:cNvSpPr/>
            <p:nvPr/>
          </p:nvSpPr>
          <p:spPr>
            <a:xfrm>
              <a:off x="467544" y="1651735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E10A005-8244-4719-9FE6-EBFCC9A6AE43}"/>
                </a:ext>
              </a:extLst>
            </p:cNvPr>
            <p:cNvSpPr txBox="1"/>
            <p:nvPr/>
          </p:nvSpPr>
          <p:spPr>
            <a:xfrm>
              <a:off x="3559372" y="1795751"/>
              <a:ext cx="4901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理由（根拠）の扱い　　□　視覚的工夫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練り合う場面の想定　　□　</a:t>
              </a:r>
              <a:r>
                <a:rPr lang="ja-JP" altLang="en-US" sz="1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思考の発散と収束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反対意見の扱い　　　　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条件の明確化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6F413CBD-E91E-47C1-A75F-4E372BCC5E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177281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２．「柱」について</a:t>
              </a:r>
            </a:p>
          </p:txBody>
        </p:sp>
      </p:grpSp>
      <p:sp>
        <p:nvSpPr>
          <p:cNvPr id="12" name="角丸四角形 9">
            <a:extLst>
              <a:ext uri="{FF2B5EF4-FFF2-40B4-BE49-F238E27FC236}">
                <a16:creationId xmlns:a16="http://schemas.microsoft.com/office/drawing/2014/main" id="{0A013FB1-1989-4B74-93F6-06C23CD1A938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3D8537-E1F9-44A7-BA99-494CEC92CCC6}"/>
              </a:ext>
            </a:extLst>
          </p:cNvPr>
          <p:cNvSpPr txBox="1"/>
          <p:nvPr/>
        </p:nvSpPr>
        <p:spPr>
          <a:xfrm>
            <a:off x="1164562" y="1628800"/>
            <a:ext cx="743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</a:t>
            </a:r>
            <a:r>
              <a:rPr lang="ja-JP" altLang="en-US" sz="2400" dirty="0"/>
              <a:t>特に「企画もの」については、生徒に任せて良い範囲と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　自治的な活動の範囲を超えるものを示す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・ 活動のイメージ（想定）を共有する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53108B2-3D66-4C2C-A284-F37FD6BE4E18}"/>
              </a:ext>
            </a:extLst>
          </p:cNvPr>
          <p:cNvGrpSpPr/>
          <p:nvPr/>
        </p:nvGrpSpPr>
        <p:grpSpPr>
          <a:xfrm>
            <a:off x="6228184" y="2996952"/>
            <a:ext cx="2736304" cy="3144147"/>
            <a:chOff x="6418922" y="2730571"/>
            <a:chExt cx="2591759" cy="310855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489C5FD-E637-46A3-B3A8-E5B912C7E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922" y="2730571"/>
              <a:ext cx="2591759" cy="3108556"/>
            </a:xfrm>
            <a:prstGeom prst="rect">
              <a:avLst/>
            </a:prstGeom>
          </p:spPr>
        </p:pic>
        <p:pic>
          <p:nvPicPr>
            <p:cNvPr id="11" name="図 10" descr="人形 が含まれている画像&#10;&#10;自動的に生成された説明">
              <a:extLst>
                <a:ext uri="{FF2B5EF4-FFF2-40B4-BE49-F238E27FC236}">
                  <a16:creationId xmlns:a16="http://schemas.microsoft.com/office/drawing/2014/main" id="{652DD9D8-C41B-4AAF-8CB6-9F6872E93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485" y="3123631"/>
              <a:ext cx="1758539" cy="1439803"/>
            </a:xfrm>
            <a:prstGeom prst="rect">
              <a:avLst/>
            </a:prstGeom>
          </p:spPr>
        </p:pic>
      </p:grpSp>
      <p:sp>
        <p:nvSpPr>
          <p:cNvPr id="15" name="円形吹き出し 14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A029CA2-24F5-4B41-AB9E-9B20AD32FBDE}"/>
              </a:ext>
            </a:extLst>
          </p:cNvPr>
          <p:cNvGrpSpPr/>
          <p:nvPr/>
        </p:nvGrpSpPr>
        <p:grpSpPr>
          <a:xfrm>
            <a:off x="467544" y="200596"/>
            <a:ext cx="7851246" cy="1152128"/>
            <a:chOff x="467544" y="2944037"/>
            <a:chExt cx="7851246" cy="1152128"/>
          </a:xfrm>
        </p:grpSpPr>
        <p:sp>
          <p:nvSpPr>
            <p:cNvPr id="7" name="角丸四角形 12">
              <a:extLst>
                <a:ext uri="{FF2B5EF4-FFF2-40B4-BE49-F238E27FC236}">
                  <a16:creationId xmlns:a16="http://schemas.microsoft.com/office/drawing/2014/main" id="{82045E2E-8BE3-482F-998E-85456D68B7EF}"/>
                </a:ext>
              </a:extLst>
            </p:cNvPr>
            <p:cNvSpPr/>
            <p:nvPr/>
          </p:nvSpPr>
          <p:spPr>
            <a:xfrm>
              <a:off x="467544" y="2944037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D2288FE-1CE4-404D-B995-0A69297E065B}"/>
                </a:ext>
              </a:extLst>
            </p:cNvPr>
            <p:cNvSpPr txBox="1"/>
            <p:nvPr/>
          </p:nvSpPr>
          <p:spPr>
            <a:xfrm>
              <a:off x="3559372" y="3088053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決定の在り方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「折り合い」のつけ方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決定事項に対する“思い”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61E73AEB-FDFA-40D1-A5DE-9EB2DFCC66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3068960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３．「決定」について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2497AAB2-6E31-4721-836E-021C9D5669D3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D5724F-D79B-467B-BB23-6A537EB7BF07}"/>
              </a:ext>
            </a:extLst>
          </p:cNvPr>
          <p:cNvSpPr txBox="1"/>
          <p:nvPr/>
        </p:nvSpPr>
        <p:spPr>
          <a:xfrm>
            <a:off x="1308578" y="1628800"/>
            <a:ext cx="743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議長団と事前に打ち合わせをしておく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場合によっては「決定の仕方」についての意見を集う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“同質”と判断されれば“量”で判断する場合もあり得る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940F962-151E-4D3C-84F1-D511B172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t="26862" r="21477" b="41472"/>
          <a:stretch>
            <a:fillRect/>
          </a:stretch>
        </p:blipFill>
        <p:spPr bwMode="auto">
          <a:xfrm>
            <a:off x="492017" y="3052481"/>
            <a:ext cx="4482919" cy="181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角丸四角形吹き出し 5">
            <a:extLst>
              <a:ext uri="{FF2B5EF4-FFF2-40B4-BE49-F238E27FC236}">
                <a16:creationId xmlns:a16="http://schemas.microsoft.com/office/drawing/2014/main" id="{F324A0D6-38EC-4905-971F-B5B15C09F397}"/>
              </a:ext>
            </a:extLst>
          </p:cNvPr>
          <p:cNvSpPr/>
          <p:nvPr/>
        </p:nvSpPr>
        <p:spPr>
          <a:xfrm>
            <a:off x="4204261" y="3924345"/>
            <a:ext cx="4538693" cy="800184"/>
          </a:xfrm>
          <a:prstGeom prst="wedgeRoundRectCallout">
            <a:avLst>
              <a:gd name="adj1" fmla="val -66392"/>
              <a:gd name="adj2" fmla="val 627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班対抗大縄跳び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に賛成票がたくさん出たので、決定でいいですか？</a:t>
            </a:r>
          </a:p>
        </p:txBody>
      </p:sp>
      <p:sp>
        <p:nvSpPr>
          <p:cNvPr id="20" name="角丸四角形吹き出し 6">
            <a:extLst>
              <a:ext uri="{FF2B5EF4-FFF2-40B4-BE49-F238E27FC236}">
                <a16:creationId xmlns:a16="http://schemas.microsoft.com/office/drawing/2014/main" id="{C8BE15AD-4129-4729-9A9E-F9AF3CB527BE}"/>
              </a:ext>
            </a:extLst>
          </p:cNvPr>
          <p:cNvSpPr/>
          <p:nvPr/>
        </p:nvSpPr>
        <p:spPr>
          <a:xfrm>
            <a:off x="4209770" y="5114229"/>
            <a:ext cx="4682181" cy="1447731"/>
          </a:xfrm>
          <a:prstGeom prst="wedgeRoundRectCallout">
            <a:avLst>
              <a:gd name="adj1" fmla="val -66460"/>
              <a:gd name="adj2" fmla="val -426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班対抗大縄跳び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に賛成票が多いのですが、解決できていない反対票もあります。これまでの話合いの内容をふまえて、どのように一つにまとめたらよいか、意見を出してください。</a:t>
            </a:r>
          </a:p>
        </p:txBody>
      </p:sp>
      <p:sp>
        <p:nvSpPr>
          <p:cNvPr id="21" name="下矢印 7">
            <a:extLst>
              <a:ext uri="{FF2B5EF4-FFF2-40B4-BE49-F238E27FC236}">
                <a16:creationId xmlns:a16="http://schemas.microsoft.com/office/drawing/2014/main" id="{8224F4A6-E9FA-405D-AC34-951DBBFDB6F6}"/>
              </a:ext>
            </a:extLst>
          </p:cNvPr>
          <p:cNvSpPr/>
          <p:nvPr/>
        </p:nvSpPr>
        <p:spPr>
          <a:xfrm>
            <a:off x="5792835" y="4609404"/>
            <a:ext cx="1223962" cy="5048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121F23D-754B-45DA-B917-8ECCEB066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13" y="4398276"/>
            <a:ext cx="1575759" cy="2115112"/>
          </a:xfrm>
          <a:prstGeom prst="rect">
            <a:avLst/>
          </a:prstGeom>
        </p:spPr>
      </p:pic>
      <p:sp>
        <p:nvSpPr>
          <p:cNvPr id="45061" name="スライド番号プレースホルダー 1">
            <a:extLst>
              <a:ext uri="{FF2B5EF4-FFF2-40B4-BE49-F238E27FC236}">
                <a16:creationId xmlns:a16="http://schemas.microsoft.com/office/drawing/2014/main" id="{F8BEAE6E-80F4-4B3C-9310-EC1304B8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11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円形吹き出し 16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スライド番号プレースホルダー 1">
            <a:extLst>
              <a:ext uri="{FF2B5EF4-FFF2-40B4-BE49-F238E27FC236}">
                <a16:creationId xmlns:a16="http://schemas.microsoft.com/office/drawing/2014/main" id="{F8BEAE6E-80F4-4B3C-9310-EC1304B8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12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A029CA2-24F5-4B41-AB9E-9B20AD32FBDE}"/>
              </a:ext>
            </a:extLst>
          </p:cNvPr>
          <p:cNvGrpSpPr/>
          <p:nvPr/>
        </p:nvGrpSpPr>
        <p:grpSpPr>
          <a:xfrm>
            <a:off x="467544" y="200596"/>
            <a:ext cx="7851246" cy="1152128"/>
            <a:chOff x="467544" y="2944037"/>
            <a:chExt cx="7851246" cy="1152128"/>
          </a:xfrm>
        </p:grpSpPr>
        <p:sp>
          <p:nvSpPr>
            <p:cNvPr id="7" name="角丸四角形 12">
              <a:extLst>
                <a:ext uri="{FF2B5EF4-FFF2-40B4-BE49-F238E27FC236}">
                  <a16:creationId xmlns:a16="http://schemas.microsoft.com/office/drawing/2014/main" id="{82045E2E-8BE3-482F-998E-85456D68B7EF}"/>
                </a:ext>
              </a:extLst>
            </p:cNvPr>
            <p:cNvSpPr/>
            <p:nvPr/>
          </p:nvSpPr>
          <p:spPr>
            <a:xfrm>
              <a:off x="467544" y="2944037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D2288FE-1CE4-404D-B995-0A69297E065B}"/>
                </a:ext>
              </a:extLst>
            </p:cNvPr>
            <p:cNvSpPr txBox="1"/>
            <p:nvPr/>
          </p:nvSpPr>
          <p:spPr>
            <a:xfrm>
              <a:off x="3559372" y="3088053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決定の在り方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 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「折り合い」のつけ方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決定事項に対する“思い”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61E73AEB-FDFA-40D1-A5DE-9EB2DFCC66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3068960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３．「決定」について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2497AAB2-6E31-4721-836E-021C9D5669D3}"/>
              </a:ext>
            </a:extLst>
          </p:cNvPr>
          <p:cNvSpPr/>
          <p:nvPr/>
        </p:nvSpPr>
        <p:spPr>
          <a:xfrm>
            <a:off x="603512" y="1534937"/>
            <a:ext cx="7914323" cy="1663523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D5724F-D79B-467B-BB23-6A537EB7BF07}"/>
              </a:ext>
            </a:extLst>
          </p:cNvPr>
          <p:cNvSpPr txBox="1"/>
          <p:nvPr/>
        </p:nvSpPr>
        <p:spPr>
          <a:xfrm>
            <a:off x="1165091" y="1556792"/>
            <a:ext cx="7583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「正解」ではなく、「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最適解</a:t>
            </a:r>
            <a:r>
              <a:rPr lang="ja-JP" altLang="en-US" sz="2400" dirty="0">
                <a:latin typeface="+mj-ea"/>
                <a:ea typeface="+mj-ea"/>
              </a:rPr>
              <a:t>」を見い出す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「意見」と「条件」を照らし合わせて総合的に判断させる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“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全体</a:t>
            </a:r>
            <a:r>
              <a:rPr lang="ja-JP" altLang="en-US" sz="2400" dirty="0">
                <a:latin typeface="+mj-ea"/>
                <a:ea typeface="+mj-ea"/>
              </a:rPr>
              <a:t>”で「折り合い」をつけることと“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個人</a:t>
            </a:r>
            <a:r>
              <a:rPr lang="ja-JP" altLang="en-US" sz="2400" dirty="0">
                <a:latin typeface="+mj-ea"/>
                <a:ea typeface="+mj-ea"/>
              </a:rPr>
              <a:t>”で「折り合い」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　をつけさせること</a:t>
            </a:r>
          </a:p>
        </p:txBody>
      </p:sp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A03B115-5063-4857-BAFD-4A399B508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449280"/>
              </p:ext>
            </p:extLst>
          </p:nvPr>
        </p:nvGraphicFramePr>
        <p:xfrm>
          <a:off x="1622575" y="1319626"/>
          <a:ext cx="6696215" cy="553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円形吹き出し 11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11" y="4208618"/>
            <a:ext cx="1549202" cy="21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A029CA2-24F5-4B41-AB9E-9B20AD32FBDE}"/>
              </a:ext>
            </a:extLst>
          </p:cNvPr>
          <p:cNvGrpSpPr/>
          <p:nvPr/>
        </p:nvGrpSpPr>
        <p:grpSpPr>
          <a:xfrm>
            <a:off x="467544" y="200596"/>
            <a:ext cx="7851246" cy="1152128"/>
            <a:chOff x="467544" y="2944037"/>
            <a:chExt cx="7851246" cy="1152128"/>
          </a:xfrm>
        </p:grpSpPr>
        <p:sp>
          <p:nvSpPr>
            <p:cNvPr id="7" name="角丸四角形 12">
              <a:extLst>
                <a:ext uri="{FF2B5EF4-FFF2-40B4-BE49-F238E27FC236}">
                  <a16:creationId xmlns:a16="http://schemas.microsoft.com/office/drawing/2014/main" id="{82045E2E-8BE3-482F-998E-85456D68B7EF}"/>
                </a:ext>
              </a:extLst>
            </p:cNvPr>
            <p:cNvSpPr/>
            <p:nvPr/>
          </p:nvSpPr>
          <p:spPr>
            <a:xfrm>
              <a:off x="467544" y="2944037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D2288FE-1CE4-404D-B995-0A69297E065B}"/>
                </a:ext>
              </a:extLst>
            </p:cNvPr>
            <p:cNvSpPr txBox="1"/>
            <p:nvPr/>
          </p:nvSpPr>
          <p:spPr>
            <a:xfrm>
              <a:off x="3559372" y="3088053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決定の在り方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「折り合い」のつけ方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決定事項に対する“思い”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61E73AEB-FDFA-40D1-A5DE-9EB2DFCC66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3068960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３．「決定」について</a:t>
              </a:r>
            </a:p>
          </p:txBody>
        </p:sp>
      </p:grpSp>
      <p:sp>
        <p:nvSpPr>
          <p:cNvPr id="24" name="角丸四角形 9">
            <a:extLst>
              <a:ext uri="{FF2B5EF4-FFF2-40B4-BE49-F238E27FC236}">
                <a16:creationId xmlns:a16="http://schemas.microsoft.com/office/drawing/2014/main" id="{F73EE547-1CB9-428B-865A-5E87F6D9B04D}"/>
              </a:ext>
            </a:extLst>
          </p:cNvPr>
          <p:cNvSpPr/>
          <p:nvPr/>
        </p:nvSpPr>
        <p:spPr>
          <a:xfrm>
            <a:off x="603512" y="1534937"/>
            <a:ext cx="7914323" cy="1663523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AB9129E-E100-4630-B083-BEA56BF8B730}"/>
              </a:ext>
            </a:extLst>
          </p:cNvPr>
          <p:cNvSpPr txBox="1"/>
          <p:nvPr/>
        </p:nvSpPr>
        <p:spPr>
          <a:xfrm>
            <a:off x="1165091" y="1556792"/>
            <a:ext cx="7583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・全員が“納得”することは稀有である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個の“思い”を表出させることで、「実践（活動）」に向け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　ての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個別支援に生かす</a:t>
            </a:r>
            <a:endParaRPr lang="en-US" altLang="ja-JP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「決定事項」に対しての“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責任</a:t>
            </a:r>
            <a:r>
              <a:rPr lang="ja-JP" altLang="en-US" sz="2400" dirty="0">
                <a:latin typeface="+mj-ea"/>
                <a:ea typeface="+mj-ea"/>
              </a:rPr>
              <a:t>”を持たせる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2F5D7A51-6698-49AF-853F-EFFB9430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4" t="18286" r="2344" b="14256"/>
          <a:stretch>
            <a:fillRect/>
          </a:stretch>
        </p:blipFill>
        <p:spPr bwMode="auto">
          <a:xfrm>
            <a:off x="1826046" y="3284984"/>
            <a:ext cx="5122218" cy="33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下矢印吹き出し 4">
            <a:extLst>
              <a:ext uri="{FF2B5EF4-FFF2-40B4-BE49-F238E27FC236}">
                <a16:creationId xmlns:a16="http://schemas.microsoft.com/office/drawing/2014/main" id="{2BC2E9EF-B94C-438F-AFA0-87F91C335790}"/>
              </a:ext>
            </a:extLst>
          </p:cNvPr>
          <p:cNvSpPr/>
          <p:nvPr/>
        </p:nvSpPr>
        <p:spPr>
          <a:xfrm>
            <a:off x="2221674" y="3408388"/>
            <a:ext cx="4392488" cy="74069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/>
              <a:t>『</a:t>
            </a:r>
            <a:r>
              <a:rPr lang="ja-JP" altLang="en-US" sz="2000" dirty="0"/>
              <a:t>話合い活動</a:t>
            </a:r>
            <a:r>
              <a:rPr lang="en-US" altLang="ja-JP" sz="2000" dirty="0"/>
              <a:t>』</a:t>
            </a:r>
            <a:r>
              <a:rPr lang="ja-JP" altLang="en-US" sz="2000" dirty="0"/>
              <a:t>そのものの自己評価</a:t>
            </a:r>
          </a:p>
        </p:txBody>
      </p:sp>
      <p:sp>
        <p:nvSpPr>
          <p:cNvPr id="29" name="上矢印吹き出し 7">
            <a:extLst>
              <a:ext uri="{FF2B5EF4-FFF2-40B4-BE49-F238E27FC236}">
                <a16:creationId xmlns:a16="http://schemas.microsoft.com/office/drawing/2014/main" id="{26747469-1130-4574-8BAF-B3E8131C4A8D}"/>
              </a:ext>
            </a:extLst>
          </p:cNvPr>
          <p:cNvSpPr/>
          <p:nvPr/>
        </p:nvSpPr>
        <p:spPr>
          <a:xfrm>
            <a:off x="2221674" y="6021288"/>
            <a:ext cx="4392488" cy="740694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/>
              <a:t>『</a:t>
            </a:r>
            <a:r>
              <a:rPr lang="ja-JP" altLang="en-US" sz="2000" dirty="0"/>
              <a:t>決定事項</a:t>
            </a:r>
            <a:r>
              <a:rPr lang="en-US" altLang="ja-JP" sz="2000" dirty="0"/>
              <a:t>』</a:t>
            </a:r>
            <a:r>
              <a:rPr lang="ja-JP" altLang="en-US" sz="2000" dirty="0"/>
              <a:t>に対する“思い”や“決意”</a:t>
            </a:r>
          </a:p>
        </p:txBody>
      </p:sp>
      <p:sp>
        <p:nvSpPr>
          <p:cNvPr id="45061" name="スライド番号プレースホルダー 1">
            <a:extLst>
              <a:ext uri="{FF2B5EF4-FFF2-40B4-BE49-F238E27FC236}">
                <a16:creationId xmlns:a16="http://schemas.microsoft.com/office/drawing/2014/main" id="{F8BEAE6E-80F4-4B3C-9310-EC1304B8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13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90" y="4609282"/>
            <a:ext cx="1987312" cy="1987312"/>
          </a:xfrm>
          <a:prstGeom prst="rect">
            <a:avLst/>
          </a:prstGeom>
        </p:spPr>
      </p:pic>
      <p:sp>
        <p:nvSpPr>
          <p:cNvPr id="17" name="円形吹き出し 16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5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スライド番号プレースホルダー 1">
            <a:extLst>
              <a:ext uri="{FF2B5EF4-FFF2-40B4-BE49-F238E27FC236}">
                <a16:creationId xmlns:a16="http://schemas.microsoft.com/office/drawing/2014/main" id="{337BEEC0-65EA-488F-968D-8168632E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14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03A9252-45AE-41F3-A02D-E95DBC87D1CE}"/>
              </a:ext>
            </a:extLst>
          </p:cNvPr>
          <p:cNvGrpSpPr/>
          <p:nvPr/>
        </p:nvGrpSpPr>
        <p:grpSpPr>
          <a:xfrm>
            <a:off x="467544" y="195319"/>
            <a:ext cx="7851246" cy="1152128"/>
            <a:chOff x="467544" y="4151081"/>
            <a:chExt cx="7851246" cy="1152128"/>
          </a:xfrm>
        </p:grpSpPr>
        <p:sp>
          <p:nvSpPr>
            <p:cNvPr id="7" name="角丸四角形 14">
              <a:extLst>
                <a:ext uri="{FF2B5EF4-FFF2-40B4-BE49-F238E27FC236}">
                  <a16:creationId xmlns:a16="http://schemas.microsoft.com/office/drawing/2014/main" id="{0390DF51-DC66-4C13-8D9E-01630555C8E0}"/>
                </a:ext>
              </a:extLst>
            </p:cNvPr>
            <p:cNvSpPr/>
            <p:nvPr/>
          </p:nvSpPr>
          <p:spPr>
            <a:xfrm>
              <a:off x="467544" y="4151081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97DC4BD-2805-43F8-87C5-DD80D81351DA}"/>
                </a:ext>
              </a:extLst>
            </p:cNvPr>
            <p:cNvSpPr txBox="1"/>
            <p:nvPr/>
          </p:nvSpPr>
          <p:spPr>
            <a:xfrm>
              <a:off x="3559372" y="4295097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立ち位置の想定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「切り札（助言）」の準備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個別支援対象の絞り込み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CF07B30F-6243-487F-A4F0-C10C6325B1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429309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４．授業者のスタンス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C65C615C-B16B-4667-A105-04114EDD5DFE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FBA85E-F096-416E-8B8B-7B5829F21C64}"/>
              </a:ext>
            </a:extLst>
          </p:cNvPr>
          <p:cNvSpPr txBox="1"/>
          <p:nvPr/>
        </p:nvSpPr>
        <p:spPr>
          <a:xfrm>
            <a:off x="1257258" y="1628800"/>
            <a:ext cx="727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・ 議題の内容、これまでの話合いの状況等により、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　指導対象を決めておく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・ 効果的な位置（前、横、後）を決めておく</a:t>
            </a:r>
          </a:p>
        </p:txBody>
      </p:sp>
      <p:grpSp>
        <p:nvGrpSpPr>
          <p:cNvPr id="18" name="グループ化 8">
            <a:extLst>
              <a:ext uri="{FF2B5EF4-FFF2-40B4-BE49-F238E27FC236}">
                <a16:creationId xmlns:a16="http://schemas.microsoft.com/office/drawing/2014/main" id="{FFE8F681-D079-40F6-9C76-4A6B5452045E}"/>
              </a:ext>
            </a:extLst>
          </p:cNvPr>
          <p:cNvGrpSpPr>
            <a:grpSpLocks/>
          </p:cNvGrpSpPr>
          <p:nvPr/>
        </p:nvGrpSpPr>
        <p:grpSpPr bwMode="auto">
          <a:xfrm>
            <a:off x="2458240" y="3776333"/>
            <a:ext cx="804804" cy="2075497"/>
            <a:chOff x="1259632" y="1772816"/>
            <a:chExt cx="1368152" cy="352839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1BDD544-729B-4AEA-B903-6F10E1373DDB}"/>
                </a:ext>
              </a:extLst>
            </p:cNvPr>
            <p:cNvSpPr/>
            <p:nvPr/>
          </p:nvSpPr>
          <p:spPr>
            <a:xfrm>
              <a:off x="2051637" y="1772816"/>
              <a:ext cx="576147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AE217D7-3970-49E0-BE53-9A2A6A881A4D}"/>
                </a:ext>
              </a:extLst>
            </p:cNvPr>
            <p:cNvSpPr/>
            <p:nvPr/>
          </p:nvSpPr>
          <p:spPr>
            <a:xfrm>
              <a:off x="1259632" y="1772816"/>
              <a:ext cx="576148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grpSp>
        <p:nvGrpSpPr>
          <p:cNvPr id="21" name="グループ化 9">
            <a:extLst>
              <a:ext uri="{FF2B5EF4-FFF2-40B4-BE49-F238E27FC236}">
                <a16:creationId xmlns:a16="http://schemas.microsoft.com/office/drawing/2014/main" id="{68EA0ED1-DB6C-42CB-B4D8-6B34DA97BD9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169597" y="4581137"/>
            <a:ext cx="804804" cy="2075497"/>
            <a:chOff x="1259632" y="1772816"/>
            <a:chExt cx="1368152" cy="3528392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33F2755-260E-41FE-9808-B69B567F1CC5}"/>
                </a:ext>
              </a:extLst>
            </p:cNvPr>
            <p:cNvSpPr/>
            <p:nvPr/>
          </p:nvSpPr>
          <p:spPr>
            <a:xfrm>
              <a:off x="2051636" y="1772816"/>
              <a:ext cx="576148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7B8C87A-B90E-47B4-A599-1BCEB486007A}"/>
                </a:ext>
              </a:extLst>
            </p:cNvPr>
            <p:cNvSpPr/>
            <p:nvPr/>
          </p:nvSpPr>
          <p:spPr>
            <a:xfrm>
              <a:off x="1259632" y="1772816"/>
              <a:ext cx="576147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grpSp>
        <p:nvGrpSpPr>
          <p:cNvPr id="24" name="グループ化 12">
            <a:extLst>
              <a:ext uri="{FF2B5EF4-FFF2-40B4-BE49-F238E27FC236}">
                <a16:creationId xmlns:a16="http://schemas.microsoft.com/office/drawing/2014/main" id="{027FA5AB-E67C-4C8A-9368-1F4D18A0D041}"/>
              </a:ext>
            </a:extLst>
          </p:cNvPr>
          <p:cNvGrpSpPr>
            <a:grpSpLocks/>
          </p:cNvGrpSpPr>
          <p:nvPr/>
        </p:nvGrpSpPr>
        <p:grpSpPr bwMode="auto">
          <a:xfrm>
            <a:off x="5852599" y="3776333"/>
            <a:ext cx="804804" cy="2075497"/>
            <a:chOff x="1259632" y="1772816"/>
            <a:chExt cx="1368152" cy="3528392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9BE6B6D-29EF-463B-B5A4-044B1452E49F}"/>
                </a:ext>
              </a:extLst>
            </p:cNvPr>
            <p:cNvSpPr/>
            <p:nvPr/>
          </p:nvSpPr>
          <p:spPr>
            <a:xfrm>
              <a:off x="2051636" y="1772816"/>
              <a:ext cx="576148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D35E04E-CC15-4BA9-8761-A92975B8D5A0}"/>
                </a:ext>
              </a:extLst>
            </p:cNvPr>
            <p:cNvSpPr/>
            <p:nvPr/>
          </p:nvSpPr>
          <p:spPr>
            <a:xfrm>
              <a:off x="1259632" y="1772816"/>
              <a:ext cx="576147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sp>
        <p:nvSpPr>
          <p:cNvPr id="27" name="台形 26">
            <a:extLst>
              <a:ext uri="{FF2B5EF4-FFF2-40B4-BE49-F238E27FC236}">
                <a16:creationId xmlns:a16="http://schemas.microsoft.com/office/drawing/2014/main" id="{6EF65925-0A51-4DEE-B495-650383D88DD5}"/>
              </a:ext>
            </a:extLst>
          </p:cNvPr>
          <p:cNvSpPr/>
          <p:nvPr/>
        </p:nvSpPr>
        <p:spPr>
          <a:xfrm flipV="1">
            <a:off x="3168261" y="3021114"/>
            <a:ext cx="2807475" cy="422942"/>
          </a:xfrm>
          <a:prstGeom prst="trapezoid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F6B26E-D258-429C-A1CF-6A836BD79EA4}"/>
              </a:ext>
            </a:extLst>
          </p:cNvPr>
          <p:cNvSpPr txBox="1"/>
          <p:nvPr/>
        </p:nvSpPr>
        <p:spPr>
          <a:xfrm>
            <a:off x="5419144" y="3207106"/>
            <a:ext cx="114371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800" dirty="0"/>
              <a:t>書記</a:t>
            </a:r>
          </a:p>
        </p:txBody>
      </p:sp>
      <p:pic>
        <p:nvPicPr>
          <p:cNvPr id="32" name="Picture 2" descr="「人」の画像検索結果">
            <a:extLst>
              <a:ext uri="{FF2B5EF4-FFF2-40B4-BE49-F238E27FC236}">
                <a16:creationId xmlns:a16="http://schemas.microsoft.com/office/drawing/2014/main" id="{5252AE70-7427-4583-BA7C-73D519B3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53" y="5831586"/>
            <a:ext cx="898704" cy="8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FC1B75-752E-4689-A849-650DBF9AC8DB}"/>
              </a:ext>
            </a:extLst>
          </p:cNvPr>
          <p:cNvSpPr txBox="1"/>
          <p:nvPr/>
        </p:nvSpPr>
        <p:spPr>
          <a:xfrm>
            <a:off x="4000517" y="3372383"/>
            <a:ext cx="114371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800" dirty="0"/>
              <a:t>議長</a:t>
            </a:r>
          </a:p>
        </p:txBody>
      </p:sp>
      <p:pic>
        <p:nvPicPr>
          <p:cNvPr id="34" name="Picture 2" descr="「人」の画像検索結果">
            <a:extLst>
              <a:ext uri="{FF2B5EF4-FFF2-40B4-BE49-F238E27FC236}">
                <a16:creationId xmlns:a16="http://schemas.microsoft.com/office/drawing/2014/main" id="{2F19FA50-422D-45C8-8356-279505BF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73" y="3411878"/>
            <a:ext cx="898704" cy="8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「人」の画像検索結果">
            <a:extLst>
              <a:ext uri="{FF2B5EF4-FFF2-40B4-BE49-F238E27FC236}">
                <a16:creationId xmlns:a16="http://schemas.microsoft.com/office/drawing/2014/main" id="{994A7484-D762-4705-8114-7EBDD9CC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97" y="5782887"/>
            <a:ext cx="898704" cy="8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「人」の画像検索結果">
            <a:extLst>
              <a:ext uri="{FF2B5EF4-FFF2-40B4-BE49-F238E27FC236}">
                <a16:creationId xmlns:a16="http://schemas.microsoft.com/office/drawing/2014/main" id="{2ADC99B3-4191-41B9-89FC-F09D182E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97" y="2784003"/>
            <a:ext cx="898704" cy="89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円形吹き出し 28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03A9252-45AE-41F3-A02D-E95DBC87D1CE}"/>
              </a:ext>
            </a:extLst>
          </p:cNvPr>
          <p:cNvGrpSpPr/>
          <p:nvPr/>
        </p:nvGrpSpPr>
        <p:grpSpPr>
          <a:xfrm>
            <a:off x="467544" y="195319"/>
            <a:ext cx="7851246" cy="1152128"/>
            <a:chOff x="467544" y="4151081"/>
            <a:chExt cx="7851246" cy="1152128"/>
          </a:xfrm>
        </p:grpSpPr>
        <p:sp>
          <p:nvSpPr>
            <p:cNvPr id="7" name="角丸四角形 14">
              <a:extLst>
                <a:ext uri="{FF2B5EF4-FFF2-40B4-BE49-F238E27FC236}">
                  <a16:creationId xmlns:a16="http://schemas.microsoft.com/office/drawing/2014/main" id="{0390DF51-DC66-4C13-8D9E-01630555C8E0}"/>
                </a:ext>
              </a:extLst>
            </p:cNvPr>
            <p:cNvSpPr/>
            <p:nvPr/>
          </p:nvSpPr>
          <p:spPr>
            <a:xfrm>
              <a:off x="467544" y="4151081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97DC4BD-2805-43F8-87C5-DD80D81351DA}"/>
                </a:ext>
              </a:extLst>
            </p:cNvPr>
            <p:cNvSpPr txBox="1"/>
            <p:nvPr/>
          </p:nvSpPr>
          <p:spPr>
            <a:xfrm>
              <a:off x="3559372" y="4295097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立ち位置の想定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 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「切り札（助言）」の準備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個別支援対象の絞り込み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CF07B30F-6243-487F-A4F0-C10C6325B1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429309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４．授業者のスタンス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C65C615C-B16B-4667-A105-04114EDD5DFE}"/>
              </a:ext>
            </a:extLst>
          </p:cNvPr>
          <p:cNvSpPr/>
          <p:nvPr/>
        </p:nvSpPr>
        <p:spPr>
          <a:xfrm>
            <a:off x="603512" y="1534937"/>
            <a:ext cx="7914323" cy="2110087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FBA85E-F096-416E-8B8B-7B5829F21C64}"/>
              </a:ext>
            </a:extLst>
          </p:cNvPr>
          <p:cNvSpPr txBox="1"/>
          <p:nvPr/>
        </p:nvSpPr>
        <p:spPr>
          <a:xfrm>
            <a:off x="1257258" y="1628800"/>
            <a:ext cx="7061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話合いのポイント（練り合いの場面、条件との適合、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　不適切な発言等）を押さえておく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「切り札」を出す対象（全体、司会者、参加者）を明確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　にする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出さなくて済めば、それでよし</a:t>
            </a: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778E9051-D9B8-4521-8907-C1F93F65AF96}"/>
              </a:ext>
            </a:extLst>
          </p:cNvPr>
          <p:cNvSpPr txBox="1">
            <a:spLocks/>
          </p:cNvSpPr>
          <p:nvPr/>
        </p:nvSpPr>
        <p:spPr bwMode="auto">
          <a:xfrm>
            <a:off x="467544" y="3738887"/>
            <a:ext cx="891507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400" b="1" u="sng" dirty="0">
                <a:latin typeface="+mj-ea"/>
                <a:ea typeface="+mj-ea"/>
              </a:rPr>
              <a:t>助言を行うタイミング（例）　　</a:t>
            </a:r>
            <a:endParaRPr lang="en-US" altLang="ja-JP" sz="2400" b="1" u="sng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 dirty="0">
                <a:latin typeface="+mj-ea"/>
                <a:ea typeface="+mj-ea"/>
              </a:rPr>
              <a:t>　・自治的な活動の範囲を超えたとき　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 dirty="0">
                <a:latin typeface="+mj-ea"/>
                <a:ea typeface="+mj-ea"/>
              </a:rPr>
              <a:t>　・感情的な議論になりそうなとき</a:t>
            </a:r>
            <a:endParaRPr lang="en-US" altLang="ja-JP" sz="2000" dirty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2000" dirty="0">
                <a:latin typeface="+mj-ea"/>
                <a:ea typeface="+mj-ea"/>
              </a:rPr>
              <a:t>　・明らかに自己中心的な発言があったとき　</a:t>
            </a:r>
            <a:endParaRPr lang="en-US" altLang="ja-JP" sz="2000" dirty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2000" dirty="0">
                <a:latin typeface="+mj-ea"/>
                <a:ea typeface="+mj-ea"/>
              </a:rPr>
              <a:t>　・ねらいや提案理由からそれたとき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 dirty="0">
                <a:latin typeface="+mj-ea"/>
                <a:ea typeface="+mj-ea"/>
              </a:rPr>
              <a:t>　・話合いの焦点や方向性が定まらないとき　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ja-JP" altLang="en-US" sz="2000" dirty="0">
                <a:latin typeface="+mj-ea"/>
                <a:ea typeface="+mj-ea"/>
              </a:rPr>
              <a:t>　・話合いのルールからそれたり、発言に対して冷やかしや中傷があったとき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361565" y="630932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25" y="3907963"/>
            <a:ext cx="2026165" cy="2404383"/>
          </a:xfrm>
          <a:prstGeom prst="rect">
            <a:avLst/>
          </a:prstGeom>
        </p:spPr>
      </p:pic>
      <p:sp>
        <p:nvSpPr>
          <p:cNvPr id="17" name="円形吹き出し 16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1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スライド番号プレースホルダー 1">
            <a:extLst>
              <a:ext uri="{FF2B5EF4-FFF2-40B4-BE49-F238E27FC236}">
                <a16:creationId xmlns:a16="http://schemas.microsoft.com/office/drawing/2014/main" id="{337BEEC0-65EA-488F-968D-8168632E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4408" y="6232227"/>
            <a:ext cx="57316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16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03A9252-45AE-41F3-A02D-E95DBC87D1CE}"/>
              </a:ext>
            </a:extLst>
          </p:cNvPr>
          <p:cNvGrpSpPr/>
          <p:nvPr/>
        </p:nvGrpSpPr>
        <p:grpSpPr>
          <a:xfrm>
            <a:off x="467544" y="195319"/>
            <a:ext cx="7851246" cy="1152128"/>
            <a:chOff x="467544" y="4151081"/>
            <a:chExt cx="7851246" cy="1152128"/>
          </a:xfrm>
        </p:grpSpPr>
        <p:sp>
          <p:nvSpPr>
            <p:cNvPr id="7" name="角丸四角形 14">
              <a:extLst>
                <a:ext uri="{FF2B5EF4-FFF2-40B4-BE49-F238E27FC236}">
                  <a16:creationId xmlns:a16="http://schemas.microsoft.com/office/drawing/2014/main" id="{0390DF51-DC66-4C13-8D9E-01630555C8E0}"/>
                </a:ext>
              </a:extLst>
            </p:cNvPr>
            <p:cNvSpPr/>
            <p:nvPr/>
          </p:nvSpPr>
          <p:spPr>
            <a:xfrm>
              <a:off x="467544" y="4151081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97DC4BD-2805-43F8-87C5-DD80D81351DA}"/>
                </a:ext>
              </a:extLst>
            </p:cNvPr>
            <p:cNvSpPr txBox="1"/>
            <p:nvPr/>
          </p:nvSpPr>
          <p:spPr>
            <a:xfrm>
              <a:off x="3559372" y="4295097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立ち位置の想定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「切り札（助言）」の準備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個別支援対象の絞り込み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CF07B30F-6243-487F-A4F0-C10C6325B1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429309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４．授業者のスタンス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C65C615C-B16B-4667-A105-04114EDD5DFE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FBA85E-F096-416E-8B8B-7B5829F21C64}"/>
              </a:ext>
            </a:extLst>
          </p:cNvPr>
          <p:cNvSpPr txBox="1"/>
          <p:nvPr/>
        </p:nvSpPr>
        <p:spPr>
          <a:xfrm>
            <a:off x="1187624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・ 初発の記述等から、個別に支援を要する生徒（議題に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　対して後ろ向き等）を想定しておく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・ 指名の在り方について、司会と事前打合せをしておく</a:t>
            </a:r>
          </a:p>
        </p:txBody>
      </p:sp>
      <p:grpSp>
        <p:nvGrpSpPr>
          <p:cNvPr id="18" name="グループ化 8">
            <a:extLst>
              <a:ext uri="{FF2B5EF4-FFF2-40B4-BE49-F238E27FC236}">
                <a16:creationId xmlns:a16="http://schemas.microsoft.com/office/drawing/2014/main" id="{FFE8F681-D079-40F6-9C76-4A6B5452045E}"/>
              </a:ext>
            </a:extLst>
          </p:cNvPr>
          <p:cNvGrpSpPr>
            <a:grpSpLocks/>
          </p:cNvGrpSpPr>
          <p:nvPr/>
        </p:nvGrpSpPr>
        <p:grpSpPr bwMode="auto">
          <a:xfrm>
            <a:off x="2530777" y="3854211"/>
            <a:ext cx="804804" cy="2075497"/>
            <a:chOff x="1259632" y="1772816"/>
            <a:chExt cx="1368152" cy="352839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1BDD544-729B-4AEA-B903-6F10E1373DDB}"/>
                </a:ext>
              </a:extLst>
            </p:cNvPr>
            <p:cNvSpPr/>
            <p:nvPr/>
          </p:nvSpPr>
          <p:spPr>
            <a:xfrm>
              <a:off x="2051637" y="1772816"/>
              <a:ext cx="576147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AE217D7-3970-49E0-BE53-9A2A6A881A4D}"/>
                </a:ext>
              </a:extLst>
            </p:cNvPr>
            <p:cNvSpPr/>
            <p:nvPr/>
          </p:nvSpPr>
          <p:spPr>
            <a:xfrm>
              <a:off x="1259632" y="1772816"/>
              <a:ext cx="576148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grpSp>
        <p:nvGrpSpPr>
          <p:cNvPr id="21" name="グループ化 9">
            <a:extLst>
              <a:ext uri="{FF2B5EF4-FFF2-40B4-BE49-F238E27FC236}">
                <a16:creationId xmlns:a16="http://schemas.microsoft.com/office/drawing/2014/main" id="{68EA0ED1-DB6C-42CB-B4D8-6B34DA97BD9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242134" y="4659015"/>
            <a:ext cx="804804" cy="2075497"/>
            <a:chOff x="1259632" y="1772816"/>
            <a:chExt cx="1368152" cy="3528392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33F2755-260E-41FE-9808-B69B567F1CC5}"/>
                </a:ext>
              </a:extLst>
            </p:cNvPr>
            <p:cNvSpPr/>
            <p:nvPr/>
          </p:nvSpPr>
          <p:spPr>
            <a:xfrm>
              <a:off x="2051636" y="1772816"/>
              <a:ext cx="576148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7B8C87A-B90E-47B4-A599-1BCEB486007A}"/>
                </a:ext>
              </a:extLst>
            </p:cNvPr>
            <p:cNvSpPr/>
            <p:nvPr/>
          </p:nvSpPr>
          <p:spPr>
            <a:xfrm>
              <a:off x="1259632" y="1772816"/>
              <a:ext cx="576147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grpSp>
        <p:nvGrpSpPr>
          <p:cNvPr id="24" name="グループ化 12">
            <a:extLst>
              <a:ext uri="{FF2B5EF4-FFF2-40B4-BE49-F238E27FC236}">
                <a16:creationId xmlns:a16="http://schemas.microsoft.com/office/drawing/2014/main" id="{027FA5AB-E67C-4C8A-9368-1F4D18A0D041}"/>
              </a:ext>
            </a:extLst>
          </p:cNvPr>
          <p:cNvGrpSpPr>
            <a:grpSpLocks/>
          </p:cNvGrpSpPr>
          <p:nvPr/>
        </p:nvGrpSpPr>
        <p:grpSpPr bwMode="auto">
          <a:xfrm>
            <a:off x="5925136" y="3854211"/>
            <a:ext cx="804804" cy="2075497"/>
            <a:chOff x="1259632" y="1772816"/>
            <a:chExt cx="1368152" cy="3528392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9BE6B6D-29EF-463B-B5A4-044B1452E49F}"/>
                </a:ext>
              </a:extLst>
            </p:cNvPr>
            <p:cNvSpPr/>
            <p:nvPr/>
          </p:nvSpPr>
          <p:spPr>
            <a:xfrm>
              <a:off x="2051636" y="1772816"/>
              <a:ext cx="576148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D35E04E-CC15-4BA9-8761-A92975B8D5A0}"/>
                </a:ext>
              </a:extLst>
            </p:cNvPr>
            <p:cNvSpPr/>
            <p:nvPr/>
          </p:nvSpPr>
          <p:spPr>
            <a:xfrm>
              <a:off x="1259632" y="1772816"/>
              <a:ext cx="576147" cy="3528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sp>
        <p:nvSpPr>
          <p:cNvPr id="27" name="台形 26">
            <a:extLst>
              <a:ext uri="{FF2B5EF4-FFF2-40B4-BE49-F238E27FC236}">
                <a16:creationId xmlns:a16="http://schemas.microsoft.com/office/drawing/2014/main" id="{6EF65925-0A51-4DEE-B495-650383D88DD5}"/>
              </a:ext>
            </a:extLst>
          </p:cNvPr>
          <p:cNvSpPr/>
          <p:nvPr/>
        </p:nvSpPr>
        <p:spPr>
          <a:xfrm flipV="1">
            <a:off x="3240798" y="3068960"/>
            <a:ext cx="2807475" cy="422942"/>
          </a:xfrm>
          <a:prstGeom prst="trapezoid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F6B26E-D258-429C-A1CF-6A836BD79EA4}"/>
              </a:ext>
            </a:extLst>
          </p:cNvPr>
          <p:cNvSpPr txBox="1"/>
          <p:nvPr/>
        </p:nvSpPr>
        <p:spPr>
          <a:xfrm>
            <a:off x="5491681" y="3284984"/>
            <a:ext cx="114371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800" dirty="0"/>
              <a:t>書記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FC1B75-752E-4689-A849-650DBF9AC8DB}"/>
              </a:ext>
            </a:extLst>
          </p:cNvPr>
          <p:cNvSpPr txBox="1"/>
          <p:nvPr/>
        </p:nvSpPr>
        <p:spPr>
          <a:xfrm>
            <a:off x="4073054" y="3450261"/>
            <a:ext cx="114371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2800" dirty="0"/>
              <a:t>議長</a:t>
            </a:r>
          </a:p>
        </p:txBody>
      </p:sp>
      <p:pic>
        <p:nvPicPr>
          <p:cNvPr id="29" name="Picture 2" descr="「人」の画像検索結果">
            <a:extLst>
              <a:ext uri="{FF2B5EF4-FFF2-40B4-BE49-F238E27FC236}">
                <a16:creationId xmlns:a16="http://schemas.microsoft.com/office/drawing/2014/main" id="{96A84B1C-358C-4A7E-B89D-A0AA09B7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b="15259"/>
          <a:stretch>
            <a:fillRect/>
          </a:stretch>
        </p:blipFill>
        <p:spPr bwMode="auto">
          <a:xfrm>
            <a:off x="6435709" y="5178589"/>
            <a:ext cx="944604" cy="13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「人」の画像検索結果">
            <a:extLst>
              <a:ext uri="{FF2B5EF4-FFF2-40B4-BE49-F238E27FC236}">
                <a16:creationId xmlns:a16="http://schemas.microsoft.com/office/drawing/2014/main" id="{5133C067-3BA1-474D-95E1-EE7849BC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57" y="5274395"/>
            <a:ext cx="1745553" cy="130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「多動」の画像検索結果">
            <a:extLst>
              <a:ext uri="{FF2B5EF4-FFF2-40B4-BE49-F238E27FC236}">
                <a16:creationId xmlns:a16="http://schemas.microsoft.com/office/drawing/2014/main" id="{12F3FC13-4A59-4002-B3CE-F5348AC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1" y="3172553"/>
            <a:ext cx="2263731" cy="18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BD8F04-F31D-40C5-A9F9-6B0A83CFA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78" y="5220958"/>
            <a:ext cx="1390973" cy="13909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3F5240-98DF-4C94-9B78-57FB18D148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5024"/>
            <a:ext cx="1027047" cy="1316726"/>
          </a:xfrm>
          <a:prstGeom prst="rect">
            <a:avLst/>
          </a:prstGeom>
        </p:spPr>
      </p:pic>
      <p:sp>
        <p:nvSpPr>
          <p:cNvPr id="30" name="円形吹き出し 29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スライド番号プレースホルダー 1">
            <a:extLst>
              <a:ext uri="{FF2B5EF4-FFF2-40B4-BE49-F238E27FC236}">
                <a16:creationId xmlns:a16="http://schemas.microsoft.com/office/drawing/2014/main" id="{BADB04B5-3752-48DB-99E3-66A6747B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17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397EEC3-7AFC-40F2-9C00-8EC519580F73}"/>
              </a:ext>
            </a:extLst>
          </p:cNvPr>
          <p:cNvGrpSpPr/>
          <p:nvPr/>
        </p:nvGrpSpPr>
        <p:grpSpPr>
          <a:xfrm>
            <a:off x="467544" y="201655"/>
            <a:ext cx="7851246" cy="1152128"/>
            <a:chOff x="467544" y="5436096"/>
            <a:chExt cx="7851246" cy="1152128"/>
          </a:xfrm>
        </p:grpSpPr>
        <p:sp>
          <p:nvSpPr>
            <p:cNvPr id="7" name="角丸四角形 16">
              <a:extLst>
                <a:ext uri="{FF2B5EF4-FFF2-40B4-BE49-F238E27FC236}">
                  <a16:creationId xmlns:a16="http://schemas.microsoft.com/office/drawing/2014/main" id="{A4935504-84A9-4C01-935F-1F3ED6FA67E0}"/>
                </a:ext>
              </a:extLst>
            </p:cNvPr>
            <p:cNvSpPr/>
            <p:nvPr/>
          </p:nvSpPr>
          <p:spPr>
            <a:xfrm>
              <a:off x="467544" y="5436096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8FFB9B1-F6D4-4547-86A0-276D68F67EBF}"/>
                </a:ext>
              </a:extLst>
            </p:cNvPr>
            <p:cNvSpPr txBox="1"/>
            <p:nvPr/>
          </p:nvSpPr>
          <p:spPr>
            <a:xfrm>
              <a:off x="3559372" y="5580112"/>
              <a:ext cx="3676924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 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“やりきる”指導</a:t>
              </a:r>
            </a:p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活動後の“思い”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FA8E37DA-E54E-4076-99EA-EB75147E7C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5589240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５．事後の見届け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DAA1121D-CADA-4412-99B0-6C9211577D3B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EFEF58-0426-43E6-BCF0-513999960F03}"/>
              </a:ext>
            </a:extLst>
          </p:cNvPr>
          <p:cNvSpPr txBox="1"/>
          <p:nvPr/>
        </p:nvSpPr>
        <p:spPr>
          <a:xfrm>
            <a:off x="1257258" y="1628800"/>
            <a:ext cx="7275182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</a:t>
            </a:r>
            <a:r>
              <a:rPr lang="ja-JP" altLang="en-US" sz="2400" dirty="0"/>
              <a:t>決定事項に対する“責任”を負わせる</a:t>
            </a:r>
            <a:endParaRPr lang="en-US" altLang="ja-JP" sz="2400" dirty="0"/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/>
              <a:t>・ 「集団決定」の重要性を感じさせる</a:t>
            </a: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44D6F53B-D5D3-42CA-97B7-09BC37D9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12" y="3012427"/>
            <a:ext cx="7382218" cy="342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○年○組　学級会ルール（例）</a:t>
            </a:r>
            <a:endParaRPr lang="en-US" altLang="ja-JP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議題に対して自分の意見をしっかりと持ち、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積極的に発表する！ 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友だちの発表は、理由までしっかりと聞く！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友だちの意見を冷やかしたり否定したりしない！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みんなの意見を生かして、よりよくまとめられる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ように考える！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 “みんな”で決めたら、“みんな”で実行する！</a:t>
            </a:r>
          </a:p>
        </p:txBody>
      </p:sp>
      <p:sp>
        <p:nvSpPr>
          <p:cNvPr id="12" name="円形吹き出し 11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スライド番号プレースホルダー 1">
            <a:extLst>
              <a:ext uri="{FF2B5EF4-FFF2-40B4-BE49-F238E27FC236}">
                <a16:creationId xmlns:a16="http://schemas.microsoft.com/office/drawing/2014/main" id="{BADB04B5-3752-48DB-99E3-66A6747B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18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397EEC3-7AFC-40F2-9C00-8EC519580F73}"/>
              </a:ext>
            </a:extLst>
          </p:cNvPr>
          <p:cNvGrpSpPr/>
          <p:nvPr/>
        </p:nvGrpSpPr>
        <p:grpSpPr>
          <a:xfrm>
            <a:off x="467544" y="201655"/>
            <a:ext cx="7851246" cy="1152128"/>
            <a:chOff x="467544" y="5436096"/>
            <a:chExt cx="7851246" cy="1152128"/>
          </a:xfrm>
        </p:grpSpPr>
        <p:sp>
          <p:nvSpPr>
            <p:cNvPr id="7" name="角丸四角形 16">
              <a:extLst>
                <a:ext uri="{FF2B5EF4-FFF2-40B4-BE49-F238E27FC236}">
                  <a16:creationId xmlns:a16="http://schemas.microsoft.com/office/drawing/2014/main" id="{A4935504-84A9-4C01-935F-1F3ED6FA67E0}"/>
                </a:ext>
              </a:extLst>
            </p:cNvPr>
            <p:cNvSpPr/>
            <p:nvPr/>
          </p:nvSpPr>
          <p:spPr>
            <a:xfrm>
              <a:off x="467544" y="5436096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8FFB9B1-F6D4-4547-86A0-276D68F67EBF}"/>
                </a:ext>
              </a:extLst>
            </p:cNvPr>
            <p:cNvSpPr txBox="1"/>
            <p:nvPr/>
          </p:nvSpPr>
          <p:spPr>
            <a:xfrm>
              <a:off x="3559372" y="5580112"/>
              <a:ext cx="3676924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“やりきる”指導</a:t>
              </a:r>
            </a:p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活動後の“思い”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FA8E37DA-E54E-4076-99EA-EB75147E7C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5589240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５．事後の見届け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DAA1121D-CADA-4412-99B0-6C9211577D3B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EFEF58-0426-43E6-BCF0-513999960F03}"/>
              </a:ext>
            </a:extLst>
          </p:cNvPr>
          <p:cNvSpPr txBox="1"/>
          <p:nvPr/>
        </p:nvSpPr>
        <p:spPr>
          <a:xfrm>
            <a:off x="1257258" y="1628800"/>
            <a:ext cx="727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</a:t>
            </a:r>
            <a:r>
              <a:rPr lang="ja-JP" altLang="en-US" sz="2400" dirty="0"/>
              <a:t>議題に対する取組の“総括”をさせる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・ 「初発」、「決定後」、「実践後」の“思い”の変容を、</a:t>
            </a:r>
            <a:endParaRPr lang="en-US" altLang="ja-JP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400" dirty="0"/>
              <a:t>　記述から見とる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F5D7A51-6698-49AF-853F-EFFB9430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4" t="18286" r="2344" b="14256"/>
          <a:stretch>
            <a:fillRect/>
          </a:stretch>
        </p:blipFill>
        <p:spPr bwMode="auto">
          <a:xfrm>
            <a:off x="1832058" y="3132694"/>
            <a:ext cx="5122218" cy="33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下矢印吹き出し 4">
            <a:extLst>
              <a:ext uri="{FF2B5EF4-FFF2-40B4-BE49-F238E27FC236}">
                <a16:creationId xmlns:a16="http://schemas.microsoft.com/office/drawing/2014/main" id="{2BC2E9EF-B94C-438F-AFA0-87F91C335790}"/>
              </a:ext>
            </a:extLst>
          </p:cNvPr>
          <p:cNvSpPr/>
          <p:nvPr/>
        </p:nvSpPr>
        <p:spPr>
          <a:xfrm>
            <a:off x="2221674" y="3243758"/>
            <a:ext cx="4392488" cy="74069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/>
              <a:t>『</a:t>
            </a:r>
            <a:r>
              <a:rPr lang="ja-JP" altLang="en-US" sz="2000" dirty="0"/>
              <a:t>話合い活動</a:t>
            </a:r>
            <a:r>
              <a:rPr lang="en-US" altLang="ja-JP" sz="2000" dirty="0"/>
              <a:t>』</a:t>
            </a:r>
            <a:r>
              <a:rPr lang="ja-JP" altLang="en-US" sz="2000" dirty="0"/>
              <a:t>そのものの自己評価</a:t>
            </a:r>
          </a:p>
        </p:txBody>
      </p:sp>
      <p:sp>
        <p:nvSpPr>
          <p:cNvPr id="17" name="上矢印吹き出し 7">
            <a:extLst>
              <a:ext uri="{FF2B5EF4-FFF2-40B4-BE49-F238E27FC236}">
                <a16:creationId xmlns:a16="http://schemas.microsoft.com/office/drawing/2014/main" id="{26747469-1130-4574-8BAF-B3E8131C4A8D}"/>
              </a:ext>
            </a:extLst>
          </p:cNvPr>
          <p:cNvSpPr/>
          <p:nvPr/>
        </p:nvSpPr>
        <p:spPr>
          <a:xfrm>
            <a:off x="2221674" y="5856658"/>
            <a:ext cx="4392488" cy="740694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sz="2000" dirty="0"/>
              <a:t>『</a:t>
            </a:r>
            <a:r>
              <a:rPr lang="ja-JP" altLang="en-US" sz="2000" dirty="0"/>
              <a:t>決定事項</a:t>
            </a:r>
            <a:r>
              <a:rPr lang="en-US" altLang="ja-JP" sz="2000" dirty="0"/>
              <a:t>』</a:t>
            </a:r>
            <a:r>
              <a:rPr lang="ja-JP" altLang="en-US" sz="2000" dirty="0"/>
              <a:t>に対する“思い”や“決意”</a:t>
            </a:r>
          </a:p>
        </p:txBody>
      </p:sp>
      <p:sp>
        <p:nvSpPr>
          <p:cNvPr id="18" name="円形吹き出し 17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1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0825" y="928688"/>
            <a:ext cx="4968875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今回の議題は、本当に話し合う必要があるのかよくわかりません。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825" y="2835676"/>
            <a:ext cx="4968875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一番いい内容とは思わないけど、みんなで決めた事なので、とりあえずはやってみようと思います。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4812878"/>
            <a:ext cx="4968875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実際に取り組んでみて、自分なりに良くできたと思います。みんなで話し合って決めることの大切さも、少しわかった気がします。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9512" y="188640"/>
            <a:ext cx="298350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初発の思い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9512" y="2103224"/>
            <a:ext cx="56829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決定事項に対する思い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9512" y="4084081"/>
            <a:ext cx="354937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実践後の思い</a:t>
            </a:r>
          </a:p>
        </p:txBody>
      </p:sp>
      <p:sp>
        <p:nvSpPr>
          <p:cNvPr id="11" name="左矢印吹き出し 10"/>
          <p:cNvSpPr/>
          <p:nvPr/>
        </p:nvSpPr>
        <p:spPr>
          <a:xfrm>
            <a:off x="5292725" y="765175"/>
            <a:ext cx="3671888" cy="12033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/>
              <a:t>「議題」に対する価値を感じていない。</a:t>
            </a:r>
            <a:endParaRPr lang="en-US" altLang="ja-JP" b="1" dirty="0"/>
          </a:p>
          <a:p>
            <a:pPr eaLnBrk="1" hangingPunct="1">
              <a:defRPr/>
            </a:pPr>
            <a:r>
              <a:rPr lang="ja-JP" altLang="en-US" b="1" dirty="0"/>
              <a:t>「問題」と「自分の思い」に、距離がある。</a:t>
            </a:r>
          </a:p>
        </p:txBody>
      </p:sp>
      <p:sp>
        <p:nvSpPr>
          <p:cNvPr id="12" name="左矢印吹き出し 11"/>
          <p:cNvSpPr/>
          <p:nvPr/>
        </p:nvSpPr>
        <p:spPr>
          <a:xfrm>
            <a:off x="5292725" y="2595963"/>
            <a:ext cx="3671888" cy="17065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/>
              <a:t>「決定事項」に対して、納得はできていない。</a:t>
            </a:r>
            <a:endParaRPr lang="en-US" altLang="ja-JP" b="1" dirty="0"/>
          </a:p>
          <a:p>
            <a:pPr eaLnBrk="1" hangingPunct="1">
              <a:defRPr/>
            </a:pPr>
            <a:r>
              <a:rPr lang="ja-JP" altLang="en-US" b="1" dirty="0"/>
              <a:t>自分の思いに“折り合い”をつけようとしている。</a:t>
            </a:r>
            <a:endParaRPr lang="en-US" altLang="ja-JP" b="1" dirty="0"/>
          </a:p>
          <a:p>
            <a:pPr eaLnBrk="1" hangingPunct="1">
              <a:defRPr/>
            </a:pPr>
            <a:r>
              <a:rPr lang="ja-JP" altLang="en-US" b="1" dirty="0"/>
              <a:t>本人なりに、「決定事項」に対する“責任”を理解してる。</a:t>
            </a:r>
          </a:p>
        </p:txBody>
      </p:sp>
      <p:sp>
        <p:nvSpPr>
          <p:cNvPr id="13" name="左矢印吹き出し 12"/>
          <p:cNvSpPr/>
          <p:nvPr/>
        </p:nvSpPr>
        <p:spPr>
          <a:xfrm>
            <a:off x="5292725" y="4939878"/>
            <a:ext cx="3671888" cy="12033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/>
              <a:t>「実践（活動）」を通して、「議題」対する価値や、「話合い」の意義を感じ取ることができた。</a:t>
            </a:r>
          </a:p>
        </p:txBody>
      </p:sp>
      <p:sp>
        <p:nvSpPr>
          <p:cNvPr id="14" name="二等辺三角形 13"/>
          <p:cNvSpPr/>
          <p:nvPr/>
        </p:nvSpPr>
        <p:spPr>
          <a:xfrm flipV="1">
            <a:off x="6948488" y="2162426"/>
            <a:ext cx="792162" cy="289585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" name="二等辺三角形 14"/>
          <p:cNvSpPr/>
          <p:nvPr/>
        </p:nvSpPr>
        <p:spPr>
          <a:xfrm flipV="1">
            <a:off x="6948488" y="4508759"/>
            <a:ext cx="792162" cy="28839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1933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19234-009F-48BD-92AD-0DE43648256B}" type="slidenum">
              <a:rPr lang="ja-JP" altLang="en-US" sz="18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94" y="5064418"/>
            <a:ext cx="1386611" cy="160494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77" y="764704"/>
            <a:ext cx="1236183" cy="148341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6BAB190-EEE5-4433-A072-A77F85E2B3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97" y="2842216"/>
            <a:ext cx="1236183" cy="15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67544" y="1628800"/>
            <a:ext cx="7851246" cy="1152128"/>
            <a:chOff x="467544" y="1651735"/>
            <a:chExt cx="7851246" cy="1152128"/>
          </a:xfrm>
        </p:grpSpPr>
        <p:sp>
          <p:nvSpPr>
            <p:cNvPr id="11" name="角丸四角形 10"/>
            <p:cNvSpPr/>
            <p:nvPr/>
          </p:nvSpPr>
          <p:spPr>
            <a:xfrm>
              <a:off x="467544" y="1651735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559372" y="1795751"/>
              <a:ext cx="46130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理由（根拠）の扱い　　□　視覚的工夫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練り合う場面の想定　　□　</a:t>
              </a:r>
              <a:r>
                <a:rPr lang="ja-JP" altLang="en-US" sz="1600" spc="-3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思考の発散</a:t>
              </a:r>
              <a:r>
                <a:rPr lang="ja-JP" altLang="en-US" sz="1600" spc="-3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と収束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反対意見の扱い　　　　□　条件の明確化</a:t>
              </a:r>
            </a:p>
          </p:txBody>
        </p:sp>
        <p:sp>
          <p:nvSpPr>
            <p:cNvPr id="5" name="タイトル 1"/>
            <p:cNvSpPr txBox="1">
              <a:spLocks/>
            </p:cNvSpPr>
            <p:nvPr/>
          </p:nvSpPr>
          <p:spPr bwMode="auto">
            <a:xfrm>
              <a:off x="683568" y="177281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２．「柱」について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67544" y="2944037"/>
            <a:ext cx="7851246" cy="1152128"/>
            <a:chOff x="467544" y="2944037"/>
            <a:chExt cx="7851246" cy="1152128"/>
          </a:xfrm>
        </p:grpSpPr>
        <p:sp>
          <p:nvSpPr>
            <p:cNvPr id="13" name="角丸四角形 12"/>
            <p:cNvSpPr/>
            <p:nvPr/>
          </p:nvSpPr>
          <p:spPr>
            <a:xfrm>
              <a:off x="467544" y="2944037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59372" y="3088053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決定の在り方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「折り合い」のつけ方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決定事項に対する“思い”</a:t>
              </a:r>
            </a:p>
          </p:txBody>
        </p:sp>
        <p:sp>
          <p:nvSpPr>
            <p:cNvPr id="6" name="タイトル 1"/>
            <p:cNvSpPr txBox="1">
              <a:spLocks/>
            </p:cNvSpPr>
            <p:nvPr/>
          </p:nvSpPr>
          <p:spPr bwMode="auto">
            <a:xfrm>
              <a:off x="683568" y="3068960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３．「決定」について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67544" y="4221088"/>
            <a:ext cx="7851246" cy="1152128"/>
            <a:chOff x="467544" y="4151081"/>
            <a:chExt cx="7851246" cy="1152128"/>
          </a:xfrm>
        </p:grpSpPr>
        <p:sp>
          <p:nvSpPr>
            <p:cNvPr id="15" name="角丸四角形 14"/>
            <p:cNvSpPr/>
            <p:nvPr/>
          </p:nvSpPr>
          <p:spPr>
            <a:xfrm>
              <a:off x="467544" y="4151081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559372" y="4295097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立ち位置の想定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「切り札（助言）」の準備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個別支援対象の絞り込み</a:t>
              </a:r>
            </a:p>
          </p:txBody>
        </p:sp>
        <p:sp>
          <p:nvSpPr>
            <p:cNvPr id="7" name="タイトル 1"/>
            <p:cNvSpPr txBox="1">
              <a:spLocks/>
            </p:cNvSpPr>
            <p:nvPr/>
          </p:nvSpPr>
          <p:spPr bwMode="auto">
            <a:xfrm>
              <a:off x="683568" y="429309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４．授業者のスタンス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67544" y="5517232"/>
            <a:ext cx="7851246" cy="1152128"/>
            <a:chOff x="467544" y="5436096"/>
            <a:chExt cx="7851246" cy="1152128"/>
          </a:xfrm>
        </p:grpSpPr>
        <p:sp>
          <p:nvSpPr>
            <p:cNvPr id="17" name="角丸四角形 16"/>
            <p:cNvSpPr/>
            <p:nvPr/>
          </p:nvSpPr>
          <p:spPr>
            <a:xfrm>
              <a:off x="467544" y="5436096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59372" y="5580112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“やりきる”指導</a:t>
              </a:r>
            </a:p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活動後の“思い”</a:t>
              </a:r>
            </a:p>
          </p:txBody>
        </p:sp>
        <p:sp>
          <p:nvSpPr>
            <p:cNvPr id="8" name="タイトル 1"/>
            <p:cNvSpPr txBox="1">
              <a:spLocks/>
            </p:cNvSpPr>
            <p:nvPr/>
          </p:nvSpPr>
          <p:spPr bwMode="auto">
            <a:xfrm>
              <a:off x="683568" y="5589240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５．事後の見届け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67544" y="332656"/>
            <a:ext cx="7851246" cy="1152128"/>
            <a:chOff x="467544" y="332656"/>
            <a:chExt cx="7851246" cy="1152128"/>
          </a:xfrm>
        </p:grpSpPr>
        <p:sp>
          <p:nvSpPr>
            <p:cNvPr id="2" name="角丸四角形 1"/>
            <p:cNvSpPr/>
            <p:nvPr/>
          </p:nvSpPr>
          <p:spPr>
            <a:xfrm>
              <a:off x="467544" y="332656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タイトル 1"/>
            <p:cNvSpPr txBox="1">
              <a:spLocks/>
            </p:cNvSpPr>
            <p:nvPr/>
          </p:nvSpPr>
          <p:spPr bwMode="auto">
            <a:xfrm>
              <a:off x="683568" y="476672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１．「議題」について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559372" y="476672"/>
              <a:ext cx="3676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「提案理由」の価値</a:t>
              </a:r>
              <a:endPara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個によっての温度差</a:t>
              </a:r>
              <a:endPara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8" name="上リボン 27"/>
          <p:cNvSpPr/>
          <p:nvPr/>
        </p:nvSpPr>
        <p:spPr>
          <a:xfrm rot="1573920">
            <a:off x="6390426" y="418639"/>
            <a:ext cx="2843808" cy="787445"/>
          </a:xfrm>
          <a:prstGeom prst="ribbon2">
            <a:avLst>
              <a:gd name="adj1" fmla="val 31470"/>
              <a:gd name="adj2" fmla="val 72776"/>
            </a:avLst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５つのポイント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58" y="4750223"/>
            <a:ext cx="1366525" cy="17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50825" y="549126"/>
            <a:ext cx="8893175" cy="4464050"/>
          </a:xfrm>
          <a:prstGeom prst="rect">
            <a:avLst/>
          </a:prstGeom>
        </p:spPr>
        <p:txBody>
          <a:bodyPr/>
          <a:lstStyle/>
          <a:p>
            <a:r>
              <a:rPr lang="ja-JP" altLang="en-US" sz="2800" b="1" dirty="0"/>
              <a:t>人格的、社会的な自立を培う「特別活動」</a:t>
            </a:r>
            <a:endParaRPr lang="en-US" altLang="ja-JP" sz="2800" b="1" dirty="0"/>
          </a:p>
          <a:p>
            <a:r>
              <a:rPr lang="ja-JP" altLang="en-US" sz="2800" b="1" dirty="0"/>
              <a:t>自主的、実践的な態度を育む「特別活動」</a:t>
            </a:r>
            <a:endParaRPr lang="en-US" altLang="ja-JP" sz="2800" b="1" dirty="0"/>
          </a:p>
          <a:p>
            <a:r>
              <a:rPr lang="ja-JP" altLang="en-US" sz="2800" b="1" dirty="0"/>
              <a:t>魅力ある学級・学校づくりを実現する「特別活動」</a:t>
            </a:r>
            <a:endParaRPr lang="en-US" altLang="ja-JP" sz="2800" b="1" dirty="0"/>
          </a:p>
          <a:p>
            <a:r>
              <a:rPr lang="ja-JP" altLang="en-US" sz="2800" b="1" dirty="0"/>
              <a:t>学級経営や学業指導、進路指導としての「特別活動」</a:t>
            </a:r>
            <a:endParaRPr lang="en-US" altLang="ja-JP" sz="2800" b="1" dirty="0"/>
          </a:p>
          <a:p>
            <a:r>
              <a:rPr lang="ja-JP" altLang="en-US" sz="2800" b="1" dirty="0"/>
              <a:t>集団活動を通して「個」を鍛える「特別活動」</a:t>
            </a:r>
            <a:endParaRPr lang="en-US" altLang="ja-JP" sz="2800" b="1" dirty="0"/>
          </a:p>
          <a:p>
            <a:r>
              <a:rPr lang="ja-JP" altLang="en-US" sz="2800" b="1" dirty="0"/>
              <a:t>人間関係や豊かな人間性を育てる「特別活動」</a:t>
            </a:r>
            <a:endParaRPr lang="en-US" altLang="ja-JP" sz="2800" b="1" dirty="0"/>
          </a:p>
          <a:p>
            <a:r>
              <a:rPr lang="ja-JP" altLang="en-US" sz="2800" b="1" dirty="0"/>
              <a:t>生徒の問題解決力と教員の指導力を高める「特別活動」</a:t>
            </a:r>
            <a:endParaRPr lang="en-US" altLang="ja-JP" sz="28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292372" y="5006113"/>
            <a:ext cx="666400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12700" dist="38100" dir="2700000" algn="tl" rotWithShape="0">
                    <a:srgbClr val="FF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学級・学校文化を創る</a:t>
            </a:r>
            <a:endParaRPr lang="en-US" altLang="ja-JP" sz="540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40000"/>
                  </a:srgbClr>
                </a:glow>
                <a:outerShdw blurRad="12700" dist="38100" dir="2700000" algn="tl" rotWithShape="0">
                  <a:srgbClr val="FF000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12700" dist="38100" dir="2700000" algn="tl" rotWithShape="0">
                    <a:srgbClr val="FF000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特別活動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1C461-DCC6-40BF-AAC8-B8AE821F0EB2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17" y="72557"/>
            <a:ext cx="1871679" cy="21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3728" y="2636838"/>
            <a:ext cx="4762500" cy="125253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御清聴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ありがとうございました</a:t>
            </a:r>
          </a:p>
        </p:txBody>
      </p:sp>
      <p:sp>
        <p:nvSpPr>
          <p:cNvPr id="86020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F153C-91DB-4CCB-B111-BD06BBF77DD9}" type="slidenum">
              <a:rPr lang="ja-JP" altLang="en-US" sz="18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80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6019" name="Picture 2" descr="C:\Users\724470\Desktop\コバトンなど\5-1-1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29" y="2232044"/>
            <a:ext cx="1208113" cy="206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8D424116-5ACA-4DD4-A81C-C406DE6F4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254876"/>
              </p:ext>
            </p:extLst>
          </p:nvPr>
        </p:nvGraphicFramePr>
        <p:xfrm>
          <a:off x="908311" y="2526542"/>
          <a:ext cx="4113175" cy="427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角丸四角形 9">
            <a:extLst>
              <a:ext uri="{FF2B5EF4-FFF2-40B4-BE49-F238E27FC236}">
                <a16:creationId xmlns:a16="http://schemas.microsoft.com/office/drawing/2014/main" id="{0E86EB38-FE1B-4257-B5ED-910F91BDA262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97" name="スライド番号プレースホルダー 1">
            <a:extLst>
              <a:ext uri="{FF2B5EF4-FFF2-40B4-BE49-F238E27FC236}">
                <a16:creationId xmlns:a16="http://schemas.microsoft.com/office/drawing/2014/main" id="{A1C64E6B-6BFC-48CF-A56D-22E26307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2E14A0-4DBB-4EA6-BFC3-D807ECDAD673}" type="slidenum">
              <a:rPr lang="ja-JP" altLang="en-US" sz="18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0716247-C819-4F04-9175-0FA0E374C334}"/>
              </a:ext>
            </a:extLst>
          </p:cNvPr>
          <p:cNvGrpSpPr/>
          <p:nvPr/>
        </p:nvGrpSpPr>
        <p:grpSpPr>
          <a:xfrm>
            <a:off x="467544" y="188640"/>
            <a:ext cx="7851246" cy="1152128"/>
            <a:chOff x="467544" y="332656"/>
            <a:chExt cx="7851246" cy="1152128"/>
          </a:xfrm>
        </p:grpSpPr>
        <p:sp>
          <p:nvSpPr>
            <p:cNvPr id="7" name="角丸四角形 1">
              <a:extLst>
                <a:ext uri="{FF2B5EF4-FFF2-40B4-BE49-F238E27FC236}">
                  <a16:creationId xmlns:a16="http://schemas.microsoft.com/office/drawing/2014/main" id="{2B687ABD-1455-4A0A-B2EB-9C1149EDB6AB}"/>
                </a:ext>
              </a:extLst>
            </p:cNvPr>
            <p:cNvSpPr/>
            <p:nvPr/>
          </p:nvSpPr>
          <p:spPr>
            <a:xfrm>
              <a:off x="467544" y="332656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32A99878-F7F7-43AA-A828-2836926DBD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476672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１．「議題」について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38DBAC9-88A5-4DD5-AC64-DB42230448B7}"/>
                </a:ext>
              </a:extLst>
            </p:cNvPr>
            <p:cNvSpPr txBox="1"/>
            <p:nvPr/>
          </p:nvSpPr>
          <p:spPr>
            <a:xfrm>
              <a:off x="3559372" y="476672"/>
              <a:ext cx="3676924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 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「提案理由」の価値</a:t>
              </a:r>
              <a:endParaRPr lang="en-US" altLang="ja-JP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個によっての温度差</a:t>
              </a:r>
              <a:endPara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F076A0-6543-4C3B-A8EC-D9B49577130E}"/>
              </a:ext>
            </a:extLst>
          </p:cNvPr>
          <p:cNvSpPr txBox="1"/>
          <p:nvPr/>
        </p:nvSpPr>
        <p:spPr>
          <a:xfrm>
            <a:off x="1259632" y="1595154"/>
            <a:ext cx="6048672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客観的に「問題である状況」を捉えさせる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“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切実感</a:t>
            </a:r>
            <a:r>
              <a:rPr lang="ja-JP" altLang="en-US" sz="2400" dirty="0">
                <a:latin typeface="+mn-ea"/>
                <a:ea typeface="+mn-ea"/>
              </a:rPr>
              <a:t>”、“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必要感</a:t>
            </a:r>
            <a:r>
              <a:rPr lang="ja-JP" altLang="en-US" sz="2400" dirty="0">
                <a:latin typeface="+mn-ea"/>
                <a:ea typeface="+mn-ea"/>
              </a:rPr>
              <a:t>”を高めさせる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AE5BAC9F-522E-4E12-A6A2-79DC411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11" y="3649695"/>
            <a:ext cx="4455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質問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クラスは楽しいですか？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FC6E843-98DF-4E19-937A-41F77E7439A9}"/>
              </a:ext>
            </a:extLst>
          </p:cNvPr>
          <p:cNvSpPr/>
          <p:nvPr/>
        </p:nvSpPr>
        <p:spPr>
          <a:xfrm>
            <a:off x="846648" y="3068960"/>
            <a:ext cx="34804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アンケートの活用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6CD9DF-E1F2-4771-93E5-382493467CFD}"/>
              </a:ext>
            </a:extLst>
          </p:cNvPr>
          <p:cNvSpPr/>
          <p:nvPr/>
        </p:nvSpPr>
        <p:spPr>
          <a:xfrm>
            <a:off x="4982199" y="3068961"/>
            <a:ext cx="2777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議題箱の活用</a:t>
            </a:r>
          </a:p>
        </p:txBody>
      </p:sp>
      <p:sp>
        <p:nvSpPr>
          <p:cNvPr id="3" name="四角形: メモ 2">
            <a:extLst>
              <a:ext uri="{FF2B5EF4-FFF2-40B4-BE49-F238E27FC236}">
                <a16:creationId xmlns:a16="http://schemas.microsoft.com/office/drawing/2014/main" id="{ED6EEBA9-65EC-4E06-B6FA-CA4D8ACCC43C}"/>
              </a:ext>
            </a:extLst>
          </p:cNvPr>
          <p:cNvSpPr/>
          <p:nvPr/>
        </p:nvSpPr>
        <p:spPr>
          <a:xfrm>
            <a:off x="4697156" y="3827713"/>
            <a:ext cx="4113175" cy="2625623"/>
          </a:xfrm>
          <a:prstGeom prst="foldedCorner">
            <a:avLst>
              <a:gd name="adj" fmla="val 195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</a:rPr>
              <a:t>１位　　仲良くなるためのクラスレク開催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</a:rPr>
              <a:t>２位　　あいさつをしようキャンペーン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</a:rPr>
              <a:t>３位　　授業中のけじめをつけよう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</a:rPr>
              <a:t>４位　　係活動の見直し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</a:rPr>
              <a:t>５位　　給食のおかわりのしかた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円形吹き出し 3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EAE9CB33-D056-4610-9CDE-83AF5B581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00" y="1556792"/>
            <a:ext cx="2389978" cy="2243592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5498896-D98C-4D3A-A6DF-AD5CB56E3717}"/>
              </a:ext>
            </a:extLst>
          </p:cNvPr>
          <p:cNvGrpSpPr/>
          <p:nvPr/>
        </p:nvGrpSpPr>
        <p:grpSpPr>
          <a:xfrm>
            <a:off x="467544" y="188640"/>
            <a:ext cx="7851246" cy="1152128"/>
            <a:chOff x="467544" y="332656"/>
            <a:chExt cx="7851246" cy="1152128"/>
          </a:xfrm>
        </p:grpSpPr>
        <p:sp>
          <p:nvSpPr>
            <p:cNvPr id="18" name="角丸四角形 1">
              <a:extLst>
                <a:ext uri="{FF2B5EF4-FFF2-40B4-BE49-F238E27FC236}">
                  <a16:creationId xmlns:a16="http://schemas.microsoft.com/office/drawing/2014/main" id="{F442CB6E-B144-44B1-B3E4-424ED6BA1BAA}"/>
                </a:ext>
              </a:extLst>
            </p:cNvPr>
            <p:cNvSpPr/>
            <p:nvPr/>
          </p:nvSpPr>
          <p:spPr>
            <a:xfrm>
              <a:off x="467544" y="332656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タイトル 1">
              <a:extLst>
                <a:ext uri="{FF2B5EF4-FFF2-40B4-BE49-F238E27FC236}">
                  <a16:creationId xmlns:a16="http://schemas.microsoft.com/office/drawing/2014/main" id="{0036E530-9E5B-4545-BE69-F53DBF3B5F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476672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１．「議題」について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6D3F733-18C0-424E-A245-A573389B7EC0}"/>
                </a:ext>
              </a:extLst>
            </p:cNvPr>
            <p:cNvSpPr txBox="1"/>
            <p:nvPr/>
          </p:nvSpPr>
          <p:spPr>
            <a:xfrm>
              <a:off x="3559372" y="476672"/>
              <a:ext cx="3676924" cy="7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 「提案理由」の価値</a:t>
              </a:r>
              <a:endPara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indent="0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個によっての温度差</a:t>
              </a:r>
              <a:endParaRPr kumimoji="1" lang="ja-JP" alt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60734E-AF1B-4D40-935F-2F0132688017}"/>
              </a:ext>
            </a:extLst>
          </p:cNvPr>
          <p:cNvSpPr/>
          <p:nvPr/>
        </p:nvSpPr>
        <p:spPr>
          <a:xfrm>
            <a:off x="353628" y="1454670"/>
            <a:ext cx="2994236" cy="648369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ja-JP" altLang="en-US" sz="3200" dirty="0">
                <a:ln w="11430">
                  <a:noFill/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5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仲の良いクラス</a:t>
            </a:r>
          </a:p>
        </p:txBody>
      </p:sp>
      <p:pic>
        <p:nvPicPr>
          <p:cNvPr id="52232" name="Picture 8" descr="「物差し 実寸大」の画像検索結果">
            <a:extLst>
              <a:ext uri="{FF2B5EF4-FFF2-40B4-BE49-F238E27FC236}">
                <a16:creationId xmlns:a16="http://schemas.microsoft.com/office/drawing/2014/main" id="{CC56D96D-A009-4C3E-895B-55DA49B1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279" y="2159604"/>
            <a:ext cx="739397" cy="44377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7F598D8-297C-4481-9644-07C971D8B887}"/>
              </a:ext>
            </a:extLst>
          </p:cNvPr>
          <p:cNvGrpSpPr/>
          <p:nvPr/>
        </p:nvGrpSpPr>
        <p:grpSpPr>
          <a:xfrm>
            <a:off x="3818792" y="1918620"/>
            <a:ext cx="3461965" cy="4608810"/>
            <a:chOff x="5070475" y="1556494"/>
            <a:chExt cx="3461965" cy="4608810"/>
          </a:xfrm>
        </p:grpSpPr>
        <p:sp>
          <p:nvSpPr>
            <p:cNvPr id="6" name="角丸四角形吹き出し 5">
              <a:extLst>
                <a:ext uri="{FF2B5EF4-FFF2-40B4-BE49-F238E27FC236}">
                  <a16:creationId xmlns:a16="http://schemas.microsoft.com/office/drawing/2014/main" id="{C358C36B-4420-441A-8990-3D67908DEEAB}"/>
                </a:ext>
              </a:extLst>
            </p:cNvPr>
            <p:cNvSpPr/>
            <p:nvPr/>
          </p:nvSpPr>
          <p:spPr>
            <a:xfrm>
              <a:off x="5076825" y="1556494"/>
              <a:ext cx="3455615" cy="648370"/>
            </a:xfrm>
            <a:prstGeom prst="wedgeRoundRectCallout">
              <a:avLst>
                <a:gd name="adj1" fmla="val -54332"/>
                <a:gd name="adj2" fmla="val -6995"/>
                <a:gd name="adj3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今よりもっと</a:t>
              </a:r>
              <a:endParaRPr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1" hangingPunct="1">
                <a:defRPr/>
              </a:pPr>
              <a:r>
                <a:rPr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みんなと仲良くなりたい！</a:t>
              </a:r>
            </a:p>
          </p:txBody>
        </p:sp>
        <p:sp>
          <p:nvSpPr>
            <p:cNvPr id="7" name="角丸四角形吹き出し 6">
              <a:extLst>
                <a:ext uri="{FF2B5EF4-FFF2-40B4-BE49-F238E27FC236}">
                  <a16:creationId xmlns:a16="http://schemas.microsoft.com/office/drawing/2014/main" id="{FB7295B3-E1AC-40E9-9873-BC81EF89AC27}"/>
                </a:ext>
              </a:extLst>
            </p:cNvPr>
            <p:cNvSpPr/>
            <p:nvPr/>
          </p:nvSpPr>
          <p:spPr>
            <a:xfrm>
              <a:off x="5076825" y="3140670"/>
              <a:ext cx="3455615" cy="648370"/>
            </a:xfrm>
            <a:prstGeom prst="wedgeRoundRectCallout">
              <a:avLst>
                <a:gd name="adj1" fmla="val -54332"/>
                <a:gd name="adj2" fmla="val -6995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今でも十分に</a:t>
              </a:r>
              <a:endPara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1" hangingPunct="1">
                <a:defRPr/>
              </a:pP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仲は良いのでは？</a:t>
              </a:r>
            </a:p>
          </p:txBody>
        </p:sp>
        <p:sp>
          <p:nvSpPr>
            <p:cNvPr id="8" name="角丸四角形吹き出し 7">
              <a:extLst>
                <a:ext uri="{FF2B5EF4-FFF2-40B4-BE49-F238E27FC236}">
                  <a16:creationId xmlns:a16="http://schemas.microsoft.com/office/drawing/2014/main" id="{E9103D72-EF50-4DAF-9FAF-E3C2DA12E1D1}"/>
                </a:ext>
              </a:extLst>
            </p:cNvPr>
            <p:cNvSpPr/>
            <p:nvPr/>
          </p:nvSpPr>
          <p:spPr>
            <a:xfrm>
              <a:off x="5076825" y="4725144"/>
              <a:ext cx="3455615" cy="649562"/>
            </a:xfrm>
            <a:prstGeom prst="wedgeRoundRectCallout">
              <a:avLst>
                <a:gd name="adj1" fmla="val -54332"/>
                <a:gd name="adj2" fmla="val -699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そもそも</a:t>
              </a:r>
              <a:endPara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1" hangingPunct="1">
                <a:defRPr/>
              </a:pP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仲良くなる必要はあるの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角丸四角形吹き出し 11">
              <a:extLst>
                <a:ext uri="{FF2B5EF4-FFF2-40B4-BE49-F238E27FC236}">
                  <a16:creationId xmlns:a16="http://schemas.microsoft.com/office/drawing/2014/main" id="{2DD8D163-2E7F-4410-9956-7C722C70DD8E}"/>
                </a:ext>
              </a:extLst>
            </p:cNvPr>
            <p:cNvSpPr/>
            <p:nvPr/>
          </p:nvSpPr>
          <p:spPr>
            <a:xfrm>
              <a:off x="5070475" y="2348582"/>
              <a:ext cx="3455615" cy="648370"/>
            </a:xfrm>
            <a:prstGeom prst="wedgeRoundRectCallout">
              <a:avLst>
                <a:gd name="adj1" fmla="val -54391"/>
                <a:gd name="adj2" fmla="val -34366"/>
                <a:gd name="adj3" fmla="val 16667"/>
              </a:avLst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確かに今のクラスは</a:t>
              </a:r>
              <a:endParaRPr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1" hangingPunct="1">
                <a:defRPr/>
              </a:pPr>
              <a:r>
                <a:rPr lang="ja-JP" altLang="en-US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あんまり仲が良くないよね</a:t>
              </a:r>
            </a:p>
          </p:txBody>
        </p:sp>
        <p:sp>
          <p:nvSpPr>
            <p:cNvPr id="13" name="角丸四角形吹き出し 12">
              <a:extLst>
                <a:ext uri="{FF2B5EF4-FFF2-40B4-BE49-F238E27FC236}">
                  <a16:creationId xmlns:a16="http://schemas.microsoft.com/office/drawing/2014/main" id="{B58908B1-0B3D-4A82-9760-2CCC64664B1B}"/>
                </a:ext>
              </a:extLst>
            </p:cNvPr>
            <p:cNvSpPr/>
            <p:nvPr/>
          </p:nvSpPr>
          <p:spPr>
            <a:xfrm>
              <a:off x="5070475" y="3933056"/>
              <a:ext cx="3455615" cy="648370"/>
            </a:xfrm>
            <a:prstGeom prst="wedgeRoundRectCallout">
              <a:avLst>
                <a:gd name="adj1" fmla="val -53574"/>
                <a:gd name="adj2" fmla="val -3070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そこまで仲が悪い</a:t>
              </a:r>
              <a:endPara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1" hangingPunct="1">
                <a:defRPr/>
              </a:pP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わけではないんじゃない？</a:t>
              </a:r>
            </a:p>
          </p:txBody>
        </p:sp>
        <p:sp>
          <p:nvSpPr>
            <p:cNvPr id="14" name="角丸四角形吹き出し 13">
              <a:extLst>
                <a:ext uri="{FF2B5EF4-FFF2-40B4-BE49-F238E27FC236}">
                  <a16:creationId xmlns:a16="http://schemas.microsoft.com/office/drawing/2014/main" id="{0CEBBD06-FEDF-43A6-A799-B7F31797191E}"/>
                </a:ext>
              </a:extLst>
            </p:cNvPr>
            <p:cNvSpPr/>
            <p:nvPr/>
          </p:nvSpPr>
          <p:spPr>
            <a:xfrm>
              <a:off x="5070475" y="5515742"/>
              <a:ext cx="3455615" cy="649562"/>
            </a:xfrm>
            <a:prstGeom prst="wedgeRoundRectCallout">
              <a:avLst>
                <a:gd name="adj1" fmla="val -54332"/>
                <a:gd name="adj2" fmla="val -3696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別にみんなと仲良くなりたいと思わないんだけど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9" name="矢印: 上下 8">
            <a:extLst>
              <a:ext uri="{FF2B5EF4-FFF2-40B4-BE49-F238E27FC236}">
                <a16:creationId xmlns:a16="http://schemas.microsoft.com/office/drawing/2014/main" id="{70F2CFAD-08FE-434A-8AFD-26212D1F5AAE}"/>
              </a:ext>
            </a:extLst>
          </p:cNvPr>
          <p:cNvSpPr/>
          <p:nvPr/>
        </p:nvSpPr>
        <p:spPr>
          <a:xfrm>
            <a:off x="472536" y="2159604"/>
            <a:ext cx="1000739" cy="4436990"/>
          </a:xfrm>
          <a:prstGeom prst="upDownArrow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問題に対する距離</a:t>
            </a:r>
            <a:endParaRPr kumimoji="1" lang="ja-JP" altLang="en-US" sz="28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761D94D-3DF3-4749-B243-93F24EF9E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45" y="5085184"/>
            <a:ext cx="1179265" cy="151187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15ED6E8-D07D-4A82-B1B9-851CC1463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83987"/>
            <a:ext cx="2502490" cy="1501495"/>
          </a:xfrm>
          <a:prstGeom prst="rect">
            <a:avLst/>
          </a:prstGeom>
        </p:spPr>
      </p:pic>
      <p:sp>
        <p:nvSpPr>
          <p:cNvPr id="23" name="矢印: ストライプ 22">
            <a:extLst>
              <a:ext uri="{FF2B5EF4-FFF2-40B4-BE49-F238E27FC236}">
                <a16:creationId xmlns:a16="http://schemas.microsoft.com/office/drawing/2014/main" id="{982EE9AE-264D-4F69-AC3F-F4F5DBB3385D}"/>
              </a:ext>
            </a:extLst>
          </p:cNvPr>
          <p:cNvSpPr/>
          <p:nvPr/>
        </p:nvSpPr>
        <p:spPr>
          <a:xfrm>
            <a:off x="7337633" y="3494597"/>
            <a:ext cx="792088" cy="1390486"/>
          </a:xfrm>
          <a:prstGeom prst="stripedRightArrow">
            <a:avLst>
              <a:gd name="adj1" fmla="val 50000"/>
              <a:gd name="adj2" fmla="val 71332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570128-E628-4BEF-A5D7-A02E6AE5DA96}"/>
              </a:ext>
            </a:extLst>
          </p:cNvPr>
          <p:cNvSpPr/>
          <p:nvPr/>
        </p:nvSpPr>
        <p:spPr>
          <a:xfrm>
            <a:off x="7264656" y="3913892"/>
            <a:ext cx="9060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表出</a:t>
            </a:r>
          </a:p>
        </p:txBody>
      </p:sp>
      <p:pic>
        <p:nvPicPr>
          <p:cNvPr id="29" name="図 28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9A9A8FC0-0162-476F-A944-02903FB47B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1"/>
          <a:stretch/>
        </p:blipFill>
        <p:spPr>
          <a:xfrm>
            <a:off x="6911205" y="4720820"/>
            <a:ext cx="2299041" cy="172979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7C7F5F-AEA8-470E-B5C4-84BD4FDB1149}"/>
              </a:ext>
            </a:extLst>
          </p:cNvPr>
          <p:cNvSpPr txBox="1"/>
          <p:nvPr/>
        </p:nvSpPr>
        <p:spPr>
          <a:xfrm>
            <a:off x="8092420" y="3430788"/>
            <a:ext cx="923330" cy="1726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b="1" dirty="0">
                <a:ln w="9525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rgbClr val="FFFF99"/>
                    </a:gs>
                    <a:gs pos="83000">
                      <a:srgbClr val="FFFF00"/>
                    </a:gs>
                    <a:gs pos="100000">
                      <a:srgbClr val="FFFF99"/>
                    </a:gs>
                  </a:gsLst>
                  <a:lin ang="54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 識</a:t>
            </a:r>
          </a:p>
        </p:txBody>
      </p:sp>
      <p:sp>
        <p:nvSpPr>
          <p:cNvPr id="18448" name="スライド番号プレースホルダー 4">
            <a:extLst>
              <a:ext uri="{FF2B5EF4-FFF2-40B4-BE49-F238E27FC236}">
                <a16:creationId xmlns:a16="http://schemas.microsoft.com/office/drawing/2014/main" id="{6B943848-9208-41EC-9D9B-06A8C4DC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03211" y="6231469"/>
            <a:ext cx="57316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DD8D68-4C70-43A7-93D2-AA62E17F697C}" type="slidenum">
              <a:rPr lang="ja-JP" altLang="en-US" sz="18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F6F71BC5-7028-4677-BBD0-A55C94F7F4B5}"/>
              </a:ext>
            </a:extLst>
          </p:cNvPr>
          <p:cNvSpPr/>
          <p:nvPr/>
        </p:nvSpPr>
        <p:spPr>
          <a:xfrm flipV="1">
            <a:off x="3267305" y="4133230"/>
            <a:ext cx="864096" cy="220903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3D6C3AA3-7693-451A-99FF-2E02BE5082F0}"/>
              </a:ext>
            </a:extLst>
          </p:cNvPr>
          <p:cNvSpPr/>
          <p:nvPr/>
        </p:nvSpPr>
        <p:spPr>
          <a:xfrm flipV="1">
            <a:off x="3267305" y="5416449"/>
            <a:ext cx="864096" cy="220903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5" name="スライド番号プレースホルダー 1">
            <a:extLst>
              <a:ext uri="{FF2B5EF4-FFF2-40B4-BE49-F238E27FC236}">
                <a16:creationId xmlns:a16="http://schemas.microsoft.com/office/drawing/2014/main" id="{6940032F-CD34-443C-81AD-684E95AD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5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FECE372-123C-4B2D-A07C-3C73674AAD3C}"/>
              </a:ext>
            </a:extLst>
          </p:cNvPr>
          <p:cNvGrpSpPr/>
          <p:nvPr/>
        </p:nvGrpSpPr>
        <p:grpSpPr>
          <a:xfrm>
            <a:off x="467544" y="195497"/>
            <a:ext cx="7992888" cy="1152128"/>
            <a:chOff x="467544" y="1651735"/>
            <a:chExt cx="7992888" cy="1152128"/>
          </a:xfrm>
        </p:grpSpPr>
        <p:sp>
          <p:nvSpPr>
            <p:cNvPr id="7" name="角丸四角形 10">
              <a:extLst>
                <a:ext uri="{FF2B5EF4-FFF2-40B4-BE49-F238E27FC236}">
                  <a16:creationId xmlns:a16="http://schemas.microsoft.com/office/drawing/2014/main" id="{39893036-E530-4E00-85E2-E7BC3F1BFF75}"/>
                </a:ext>
              </a:extLst>
            </p:cNvPr>
            <p:cNvSpPr/>
            <p:nvPr/>
          </p:nvSpPr>
          <p:spPr>
            <a:xfrm>
              <a:off x="467544" y="1651735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D5B64FB-6D71-4C46-9A86-4305727FF489}"/>
                </a:ext>
              </a:extLst>
            </p:cNvPr>
            <p:cNvSpPr txBox="1"/>
            <p:nvPr/>
          </p:nvSpPr>
          <p:spPr>
            <a:xfrm>
              <a:off x="3559372" y="1795751"/>
              <a:ext cx="4901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理由（根拠）の扱い</a:t>
              </a: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□　視覚的工夫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練り合う場面の想定　　□　</a:t>
              </a:r>
              <a:r>
                <a:rPr lang="ja-JP" altLang="en-US" sz="1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思考の発散と収束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反対意見の扱い　　　　□　条件の明確化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514202FE-4F05-422D-8DDF-6F1D61EE19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177281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２．「柱」について</a:t>
              </a:r>
            </a:p>
          </p:txBody>
        </p:sp>
      </p:grpSp>
      <p:sp>
        <p:nvSpPr>
          <p:cNvPr id="14" name="角丸四角形 9">
            <a:extLst>
              <a:ext uri="{FF2B5EF4-FFF2-40B4-BE49-F238E27FC236}">
                <a16:creationId xmlns:a16="http://schemas.microsoft.com/office/drawing/2014/main" id="{3E645894-1847-4069-9A31-650C41520177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BE0CB5-08A9-4EA8-96C4-2B003F64C912}"/>
              </a:ext>
            </a:extLst>
          </p:cNvPr>
          <p:cNvSpPr txBox="1"/>
          <p:nvPr/>
        </p:nvSpPr>
        <p:spPr>
          <a:xfrm>
            <a:off x="1259632" y="1595154"/>
            <a:ext cx="7200800" cy="1200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「内容」そのものではなく「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理由（根拠）</a:t>
            </a:r>
            <a:r>
              <a:rPr lang="ja-JP" altLang="en-US" sz="2400" dirty="0">
                <a:latin typeface="+mn-ea"/>
                <a:ea typeface="+mn-ea"/>
              </a:rPr>
              <a:t>」に対して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　“賛成・反対”させる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他の意見と「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比べる</a:t>
            </a:r>
            <a:r>
              <a:rPr lang="ja-JP" altLang="en-US" sz="2400" dirty="0">
                <a:latin typeface="+mn-ea"/>
                <a:ea typeface="+mn-ea"/>
              </a:rPr>
              <a:t>」視点を持たせる</a:t>
            </a:r>
          </a:p>
        </p:txBody>
      </p:sp>
      <p:sp>
        <p:nvSpPr>
          <p:cNvPr id="20" name="角丸四角形吹き出し 6">
            <a:extLst>
              <a:ext uri="{FF2B5EF4-FFF2-40B4-BE49-F238E27FC236}">
                <a16:creationId xmlns:a16="http://schemas.microsoft.com/office/drawing/2014/main" id="{5F27AFCE-0F58-4118-A291-26EE250816E8}"/>
              </a:ext>
            </a:extLst>
          </p:cNvPr>
          <p:cNvSpPr/>
          <p:nvPr/>
        </p:nvSpPr>
        <p:spPr>
          <a:xfrm>
            <a:off x="971674" y="3494118"/>
            <a:ext cx="5544542" cy="616138"/>
          </a:xfrm>
          <a:prstGeom prst="wedgeRoundRectCallout">
            <a:avLst>
              <a:gd name="adj1" fmla="val 56141"/>
              <a:gd name="adj2" fmla="val 529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なぜなら、みんなが楽しめるからです。</a:t>
            </a:r>
          </a:p>
        </p:txBody>
      </p:sp>
      <p:sp>
        <p:nvSpPr>
          <p:cNvPr id="21" name="角丸四角形吹き出し 7">
            <a:extLst>
              <a:ext uri="{FF2B5EF4-FFF2-40B4-BE49-F238E27FC236}">
                <a16:creationId xmlns:a16="http://schemas.microsoft.com/office/drawing/2014/main" id="{EF876D7E-63EE-4FA3-A1A1-BD3C0D669A08}"/>
              </a:ext>
            </a:extLst>
          </p:cNvPr>
          <p:cNvSpPr/>
          <p:nvPr/>
        </p:nvSpPr>
        <p:spPr>
          <a:xfrm>
            <a:off x="963123" y="4363499"/>
            <a:ext cx="5544542" cy="1009717"/>
          </a:xfrm>
          <a:prstGeom prst="wedgeRoundRectCallout">
            <a:avLst>
              <a:gd name="adj1" fmla="val 56419"/>
              <a:gd name="adj2" fmla="val -80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なぜなら、</a:t>
            </a:r>
            <a:r>
              <a:rPr lang="ja-JP" altLang="en-US" sz="20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提案理由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にもある“仲良くなる”ためには、みんなで協力できる種目がいいと思ったからです。</a:t>
            </a:r>
          </a:p>
        </p:txBody>
      </p:sp>
      <p:sp>
        <p:nvSpPr>
          <p:cNvPr id="22" name="角丸四角形吹き出し 8">
            <a:extLst>
              <a:ext uri="{FF2B5EF4-FFF2-40B4-BE49-F238E27FC236}">
                <a16:creationId xmlns:a16="http://schemas.microsoft.com/office/drawing/2014/main" id="{9CA864FA-F007-481D-97D9-3F022690F44D}"/>
              </a:ext>
            </a:extLst>
          </p:cNvPr>
          <p:cNvSpPr/>
          <p:nvPr/>
        </p:nvSpPr>
        <p:spPr>
          <a:xfrm>
            <a:off x="963123" y="5659643"/>
            <a:ext cx="5544542" cy="1009717"/>
          </a:xfrm>
          <a:prstGeom prst="wedgeRoundRectCallout">
            <a:avLst>
              <a:gd name="adj1" fmla="val 55830"/>
              <a:gd name="adj2" fmla="val -340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なぜなら、“仲良くなる”ためには、</a:t>
            </a:r>
            <a:r>
              <a:rPr lang="ja-JP" altLang="en-US" sz="200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他の意見と比べて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一番みんなで協力できる種目だからです。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98E32F-6C46-41E8-9847-A485E1E9FCC8}"/>
              </a:ext>
            </a:extLst>
          </p:cNvPr>
          <p:cNvSpPr/>
          <p:nvPr/>
        </p:nvSpPr>
        <p:spPr>
          <a:xfrm>
            <a:off x="603512" y="3079939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「私は、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班対抗大縄跳び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がいいと思います。」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B8B2778-61BC-4EFE-AADC-BFF061C7C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94900"/>
            <a:ext cx="1899018" cy="2419131"/>
          </a:xfrm>
          <a:prstGeom prst="rect">
            <a:avLst/>
          </a:prstGeom>
        </p:spPr>
      </p:pic>
      <p:sp>
        <p:nvSpPr>
          <p:cNvPr id="17" name="円形吹き出し 16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スライド番号プレースホルダー 1">
            <a:extLst>
              <a:ext uri="{FF2B5EF4-FFF2-40B4-BE49-F238E27FC236}">
                <a16:creationId xmlns:a16="http://schemas.microsoft.com/office/drawing/2014/main" id="{FEDEA5E8-3DE7-4EA3-A54E-B1681782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6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0238566-6081-47CC-925E-68E638185172}"/>
              </a:ext>
            </a:extLst>
          </p:cNvPr>
          <p:cNvGrpSpPr/>
          <p:nvPr/>
        </p:nvGrpSpPr>
        <p:grpSpPr>
          <a:xfrm>
            <a:off x="467544" y="195497"/>
            <a:ext cx="7992888" cy="1152128"/>
            <a:chOff x="467544" y="1651735"/>
            <a:chExt cx="7992888" cy="1152128"/>
          </a:xfrm>
        </p:grpSpPr>
        <p:sp>
          <p:nvSpPr>
            <p:cNvPr id="13" name="角丸四角形 10">
              <a:extLst>
                <a:ext uri="{FF2B5EF4-FFF2-40B4-BE49-F238E27FC236}">
                  <a16:creationId xmlns:a16="http://schemas.microsoft.com/office/drawing/2014/main" id="{0A27139D-D6A4-49A4-9A28-044342739397}"/>
                </a:ext>
              </a:extLst>
            </p:cNvPr>
            <p:cNvSpPr/>
            <p:nvPr/>
          </p:nvSpPr>
          <p:spPr>
            <a:xfrm>
              <a:off x="467544" y="1651735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D9E2DCE-2690-4092-AEBE-F01D4B2545FE}"/>
                </a:ext>
              </a:extLst>
            </p:cNvPr>
            <p:cNvSpPr txBox="1"/>
            <p:nvPr/>
          </p:nvSpPr>
          <p:spPr>
            <a:xfrm>
              <a:off x="3559372" y="1795751"/>
              <a:ext cx="4901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理由（根拠）の扱い　　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視覚的工夫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練り合う場面の想定　　□　</a:t>
              </a:r>
              <a:r>
                <a:rPr lang="ja-JP" altLang="en-US" sz="1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思考の発散と収束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反対意見の扱い　　　　□　条件の明確化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BC3A403-39F1-4710-AE61-E1B0278D9E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177281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２．「柱」について</a:t>
              </a:r>
            </a:p>
          </p:txBody>
        </p:sp>
      </p:grpSp>
      <p:sp>
        <p:nvSpPr>
          <p:cNvPr id="18" name="角丸四角形 9">
            <a:extLst>
              <a:ext uri="{FF2B5EF4-FFF2-40B4-BE49-F238E27FC236}">
                <a16:creationId xmlns:a16="http://schemas.microsoft.com/office/drawing/2014/main" id="{15BE7B97-9937-4F63-9747-D72CDFD70D73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A79FC4-B37D-4E6F-BE45-31AA00A0CC2F}"/>
              </a:ext>
            </a:extLst>
          </p:cNvPr>
          <p:cNvSpPr txBox="1"/>
          <p:nvPr/>
        </p:nvSpPr>
        <p:spPr>
          <a:xfrm>
            <a:off x="1259632" y="159515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内容により“分類”する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「検討対象」を“焦点化”する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「理由（根拠）」を“見える化”する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D32CAE4-E575-45E7-9554-0913FF72C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34" y="4438023"/>
            <a:ext cx="1515806" cy="1871556"/>
          </a:xfrm>
          <a:prstGeom prst="rect">
            <a:avLst/>
          </a:prstGeom>
        </p:spPr>
      </p:pic>
      <p:pic>
        <p:nvPicPr>
          <p:cNvPr id="11" name="Picture 2" descr="C:\Users\742342\Desktop\IMG_0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2" t="23749" r="30877" b="36786"/>
          <a:stretch/>
        </p:blipFill>
        <p:spPr bwMode="auto">
          <a:xfrm>
            <a:off x="1893768" y="2924944"/>
            <a:ext cx="3974376" cy="346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965776" y="5165307"/>
            <a:ext cx="3830359" cy="11766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1" name="円形吹き出し 20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スライド番号プレースホルダー 1">
            <a:extLst>
              <a:ext uri="{FF2B5EF4-FFF2-40B4-BE49-F238E27FC236}">
                <a16:creationId xmlns:a16="http://schemas.microsoft.com/office/drawing/2014/main" id="{95D2B043-B452-47F1-9F89-2E617803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7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E99684C-C3B7-48AB-A892-C37D7819CB5C}"/>
              </a:ext>
            </a:extLst>
          </p:cNvPr>
          <p:cNvGrpSpPr/>
          <p:nvPr/>
        </p:nvGrpSpPr>
        <p:grpSpPr>
          <a:xfrm>
            <a:off x="467544" y="195497"/>
            <a:ext cx="7992888" cy="1152128"/>
            <a:chOff x="467544" y="1651735"/>
            <a:chExt cx="7992888" cy="1152128"/>
          </a:xfrm>
        </p:grpSpPr>
        <p:sp>
          <p:nvSpPr>
            <p:cNvPr id="7" name="角丸四角形 10">
              <a:extLst>
                <a:ext uri="{FF2B5EF4-FFF2-40B4-BE49-F238E27FC236}">
                  <a16:creationId xmlns:a16="http://schemas.microsoft.com/office/drawing/2014/main" id="{584038C7-7B42-419B-A5BC-B26504CFA3D2}"/>
                </a:ext>
              </a:extLst>
            </p:cNvPr>
            <p:cNvSpPr/>
            <p:nvPr/>
          </p:nvSpPr>
          <p:spPr>
            <a:xfrm>
              <a:off x="467544" y="1651735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04D5073-422D-4D80-8A83-B4BC0C72ACA3}"/>
                </a:ext>
              </a:extLst>
            </p:cNvPr>
            <p:cNvSpPr txBox="1"/>
            <p:nvPr/>
          </p:nvSpPr>
          <p:spPr>
            <a:xfrm>
              <a:off x="3559372" y="1795751"/>
              <a:ext cx="4901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理由（根拠）の扱い　　□　視覚的工夫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練り合う場面の想定</a:t>
              </a: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□　</a:t>
              </a:r>
              <a:r>
                <a:rPr lang="ja-JP" altLang="en-US" sz="1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思考の発散と収束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反対意見の扱い　　　　□　条件の明確化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A34BB310-DBD3-42FC-89F2-129D745928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177281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２．「柱」について</a:t>
              </a:r>
            </a:p>
          </p:txBody>
        </p:sp>
      </p:grp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9EBAAFA-79FD-40F4-AF12-560EC9E630EB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86417D-0EC0-48FA-BF50-025FE7410D8E}"/>
              </a:ext>
            </a:extLst>
          </p:cNvPr>
          <p:cNvSpPr txBox="1"/>
          <p:nvPr/>
        </p:nvSpPr>
        <p:spPr>
          <a:xfrm>
            <a:off x="1257258" y="1628800"/>
            <a:ext cx="7275182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“いざ！”という時の「切り札」を準備する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想定外の「練り合い」に対して、価値の見極めをする</a:t>
            </a:r>
          </a:p>
        </p:txBody>
      </p:sp>
      <p:pic>
        <p:nvPicPr>
          <p:cNvPr id="18" name="Picture 4" descr="「授業」の画像検索結果">
            <a:extLst>
              <a:ext uri="{FF2B5EF4-FFF2-40B4-BE49-F238E27FC236}">
                <a16:creationId xmlns:a16="http://schemas.microsoft.com/office/drawing/2014/main" id="{17DFA1B9-F390-4FAE-A515-92E59D6A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29" y="2650924"/>
            <a:ext cx="2105888" cy="177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角丸四角形吹き出し 4">
            <a:extLst>
              <a:ext uri="{FF2B5EF4-FFF2-40B4-BE49-F238E27FC236}">
                <a16:creationId xmlns:a16="http://schemas.microsoft.com/office/drawing/2014/main" id="{99D05874-85BC-49C2-BBA8-49D14C634E3D}"/>
              </a:ext>
            </a:extLst>
          </p:cNvPr>
          <p:cNvSpPr/>
          <p:nvPr/>
        </p:nvSpPr>
        <p:spPr>
          <a:xfrm>
            <a:off x="441175" y="3080329"/>
            <a:ext cx="2732993" cy="875968"/>
          </a:xfrm>
          <a:prstGeom prst="wedgeRoundRectCallout">
            <a:avLst>
              <a:gd name="adj1" fmla="val 63173"/>
              <a:gd name="adj2" fmla="val 31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時間内で何回跳んだかがいいよ！</a:t>
            </a:r>
          </a:p>
        </p:txBody>
      </p:sp>
      <p:sp>
        <p:nvSpPr>
          <p:cNvPr id="20" name="角丸四角形吹き出し 5">
            <a:extLst>
              <a:ext uri="{FF2B5EF4-FFF2-40B4-BE49-F238E27FC236}">
                <a16:creationId xmlns:a16="http://schemas.microsoft.com/office/drawing/2014/main" id="{62A64DBB-0E3E-42B7-A367-1673D3F99C10}"/>
              </a:ext>
            </a:extLst>
          </p:cNvPr>
          <p:cNvSpPr/>
          <p:nvPr/>
        </p:nvSpPr>
        <p:spPr>
          <a:xfrm>
            <a:off x="5777614" y="3080329"/>
            <a:ext cx="2810751" cy="829536"/>
          </a:xfrm>
          <a:prstGeom prst="wedgeRoundRectCallout">
            <a:avLst>
              <a:gd name="adj1" fmla="val -59108"/>
              <a:gd name="adj2" fmla="val -24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連続の方が盛り上がるんじゃない？</a:t>
            </a:r>
          </a:p>
        </p:txBody>
      </p:sp>
      <p:pic>
        <p:nvPicPr>
          <p:cNvPr id="21" name="Picture 5" descr="「司会」の画像検索結果">
            <a:extLst>
              <a:ext uri="{FF2B5EF4-FFF2-40B4-BE49-F238E27FC236}">
                <a16:creationId xmlns:a16="http://schemas.microsoft.com/office/drawing/2014/main" id="{16F088A9-A774-417C-91DE-9749DCD6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1872"/>
            <a:ext cx="1704989" cy="17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角丸四角形吹き出し 7">
            <a:extLst>
              <a:ext uri="{FF2B5EF4-FFF2-40B4-BE49-F238E27FC236}">
                <a16:creationId xmlns:a16="http://schemas.microsoft.com/office/drawing/2014/main" id="{D4CA8EF8-2A02-4793-B66C-79168F8FB4F0}"/>
              </a:ext>
            </a:extLst>
          </p:cNvPr>
          <p:cNvSpPr/>
          <p:nvPr/>
        </p:nvSpPr>
        <p:spPr>
          <a:xfrm>
            <a:off x="2061727" y="5365575"/>
            <a:ext cx="4131909" cy="1113834"/>
          </a:xfrm>
          <a:prstGeom prst="wedgeRoundRectCallout">
            <a:avLst>
              <a:gd name="adj1" fmla="val -56517"/>
              <a:gd name="adj2" fmla="val -376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時間も限られているので、種目を決めてから検討することにしたらどうでしょう？</a:t>
            </a:r>
          </a:p>
        </p:txBody>
      </p:sp>
      <p:sp>
        <p:nvSpPr>
          <p:cNvPr id="23" name="角丸四角形吹き出し 8">
            <a:extLst>
              <a:ext uri="{FF2B5EF4-FFF2-40B4-BE49-F238E27FC236}">
                <a16:creationId xmlns:a16="http://schemas.microsoft.com/office/drawing/2014/main" id="{8CA60347-DC53-430F-981E-5ECF20316F79}"/>
              </a:ext>
            </a:extLst>
          </p:cNvPr>
          <p:cNvSpPr/>
          <p:nvPr/>
        </p:nvSpPr>
        <p:spPr>
          <a:xfrm>
            <a:off x="2987824" y="4342935"/>
            <a:ext cx="3942312" cy="875967"/>
          </a:xfrm>
          <a:prstGeom prst="wedgeRoundRectCallout">
            <a:avLst>
              <a:gd name="adj1" fmla="val 59099"/>
              <a:gd name="adj2" fmla="val -2641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今の議論は、提案理由に沿った話合いになっていますか？</a:t>
            </a:r>
          </a:p>
        </p:txBody>
      </p:sp>
      <p:sp>
        <p:nvSpPr>
          <p:cNvPr id="26" name="スライド番号プレースホルダー 1">
            <a:extLst>
              <a:ext uri="{FF2B5EF4-FFF2-40B4-BE49-F238E27FC236}">
                <a16:creationId xmlns:a16="http://schemas.microsoft.com/office/drawing/2014/main" id="{17D31B56-55D0-4991-9704-7DA167BC08DD}"/>
              </a:ext>
            </a:extLst>
          </p:cNvPr>
          <p:cNvSpPr txBox="1">
            <a:spLocks/>
          </p:cNvSpPr>
          <p:nvPr/>
        </p:nvSpPr>
        <p:spPr bwMode="auto">
          <a:xfrm>
            <a:off x="8588366" y="6663224"/>
            <a:ext cx="455985" cy="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ECBEA5-0980-4539-A1A9-46469259CD55}" type="slidenum">
              <a:rPr lang="ja-JP" altLang="en-US" sz="2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5" name="図 14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F75297E7-DC99-4BC0-AAB6-A150781B4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06" y="3940847"/>
            <a:ext cx="2118759" cy="1837863"/>
          </a:xfrm>
          <a:prstGeom prst="rect">
            <a:avLst/>
          </a:prstGeom>
        </p:spPr>
      </p:pic>
      <p:sp>
        <p:nvSpPr>
          <p:cNvPr id="24" name="円形吹き出し 23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>
            <a:extLst>
              <a:ext uri="{FF2B5EF4-FFF2-40B4-BE49-F238E27FC236}">
                <a16:creationId xmlns:a16="http://schemas.microsoft.com/office/drawing/2014/main" id="{8D2B4947-CAB3-433E-8DE9-FB76ACAE31BF}"/>
              </a:ext>
            </a:extLst>
          </p:cNvPr>
          <p:cNvSpPr/>
          <p:nvPr/>
        </p:nvSpPr>
        <p:spPr>
          <a:xfrm>
            <a:off x="6353276" y="3972049"/>
            <a:ext cx="863600" cy="989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2774" name="スライド番号プレースホルダー 2">
            <a:extLst>
              <a:ext uri="{FF2B5EF4-FFF2-40B4-BE49-F238E27FC236}">
                <a16:creationId xmlns:a16="http://schemas.microsoft.com/office/drawing/2014/main" id="{F3F06378-248D-4F91-912F-EE8AB81A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8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31DA627-0AD7-4A69-874C-8E4ABDA65C9D}"/>
              </a:ext>
            </a:extLst>
          </p:cNvPr>
          <p:cNvGrpSpPr/>
          <p:nvPr/>
        </p:nvGrpSpPr>
        <p:grpSpPr>
          <a:xfrm>
            <a:off x="467544" y="195497"/>
            <a:ext cx="7992888" cy="1152128"/>
            <a:chOff x="467544" y="1651735"/>
            <a:chExt cx="7992888" cy="1152128"/>
          </a:xfrm>
        </p:grpSpPr>
        <p:sp>
          <p:nvSpPr>
            <p:cNvPr id="8" name="角丸四角形 10">
              <a:extLst>
                <a:ext uri="{FF2B5EF4-FFF2-40B4-BE49-F238E27FC236}">
                  <a16:creationId xmlns:a16="http://schemas.microsoft.com/office/drawing/2014/main" id="{B1B7CBB4-C782-4F38-A632-A652D48A5963}"/>
                </a:ext>
              </a:extLst>
            </p:cNvPr>
            <p:cNvSpPr/>
            <p:nvPr/>
          </p:nvSpPr>
          <p:spPr>
            <a:xfrm>
              <a:off x="467544" y="1651735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3C867C3-4513-4480-B4F3-885C7CEF398D}"/>
                </a:ext>
              </a:extLst>
            </p:cNvPr>
            <p:cNvSpPr txBox="1"/>
            <p:nvPr/>
          </p:nvSpPr>
          <p:spPr>
            <a:xfrm>
              <a:off x="3559372" y="1795751"/>
              <a:ext cx="4901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理由（根拠）の扱い　　□　視覚的工夫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練り合う場面の想定　　■　</a:t>
              </a:r>
              <a:r>
                <a:rPr lang="ja-JP" altLang="en-US" sz="15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思考の発散と収束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反対意見の扱い　　　　□　条件の明確化</a:t>
              </a:r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915A25A7-BFA1-472F-9072-E3B0919F42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177281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２．「柱」について</a:t>
              </a:r>
            </a:p>
          </p:txBody>
        </p:sp>
      </p:grpSp>
      <p:sp>
        <p:nvSpPr>
          <p:cNvPr id="13" name="角丸四角形 9">
            <a:extLst>
              <a:ext uri="{FF2B5EF4-FFF2-40B4-BE49-F238E27FC236}">
                <a16:creationId xmlns:a16="http://schemas.microsoft.com/office/drawing/2014/main" id="{0FC68007-06C6-45B5-84F9-6E592F5137EF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783EBC-447E-472D-BE20-E1940510429F}"/>
              </a:ext>
            </a:extLst>
          </p:cNvPr>
          <p:cNvSpPr txBox="1"/>
          <p:nvPr/>
        </p:nvSpPr>
        <p:spPr>
          <a:xfrm>
            <a:off x="1257258" y="1628800"/>
            <a:ext cx="7275182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  <a:ea typeface="+mn-ea"/>
              </a:rPr>
              <a:t>・ </a:t>
            </a:r>
            <a:r>
              <a:rPr lang="ja-JP" altLang="en-US" sz="2400" dirty="0"/>
              <a:t>時間調整感覚を持たせる（特に司会）</a:t>
            </a:r>
            <a:endParaRPr lang="en-US" altLang="ja-JP" sz="2400" dirty="0"/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/>
              <a:t>・ 「思考」の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切り替え</a:t>
            </a:r>
            <a:r>
              <a:rPr lang="ja-JP" altLang="en-US" sz="2400" dirty="0"/>
              <a:t>をはっきりさせる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7DFF76EF-1875-451C-9243-25D5AA9FB544}"/>
              </a:ext>
            </a:extLst>
          </p:cNvPr>
          <p:cNvSpPr/>
          <p:nvPr/>
        </p:nvSpPr>
        <p:spPr>
          <a:xfrm rot="16200000">
            <a:off x="1796865" y="2555656"/>
            <a:ext cx="2256989" cy="3090098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7D45B99D-8455-434B-82C0-C774E9856B78}"/>
              </a:ext>
            </a:extLst>
          </p:cNvPr>
          <p:cNvSpPr/>
          <p:nvPr/>
        </p:nvSpPr>
        <p:spPr>
          <a:xfrm rot="5400000" flipH="1">
            <a:off x="4886309" y="2556311"/>
            <a:ext cx="2256989" cy="3088788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C22AE58-B673-408A-B4C0-BDEA6C8C2B3D}"/>
              </a:ext>
            </a:extLst>
          </p:cNvPr>
          <p:cNvSpPr/>
          <p:nvPr/>
        </p:nvSpPr>
        <p:spPr>
          <a:xfrm>
            <a:off x="2855213" y="3567806"/>
            <a:ext cx="15531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3200" b="1" dirty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発散的</a:t>
            </a:r>
            <a:endParaRPr lang="en-US" altLang="ja-JP" sz="3200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 eaLnBrk="1" hangingPunct="1">
              <a:defRPr/>
            </a:pPr>
            <a:r>
              <a:rPr lang="ja-JP" altLang="en-US" sz="3200" b="1" dirty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思考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B0C6217-8FE1-4882-AAF9-99797C66E01D}"/>
              </a:ext>
            </a:extLst>
          </p:cNvPr>
          <p:cNvSpPr/>
          <p:nvPr/>
        </p:nvSpPr>
        <p:spPr>
          <a:xfrm>
            <a:off x="4696372" y="3567806"/>
            <a:ext cx="15531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ja-JP" altLang="en-US" sz="3200" b="1" dirty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rgbClr val="FF0000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収束的</a:t>
            </a:r>
            <a:endParaRPr lang="en-US" altLang="ja-JP" sz="3200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9000">
                    <a:schemeClr val="accent2">
                      <a:lumMod val="40000"/>
                      <a:lumOff val="60000"/>
                    </a:schemeClr>
                  </a:gs>
                  <a:gs pos="50000">
                    <a:srgbClr val="FF0000"/>
                  </a:gs>
                  <a:gs pos="79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 eaLnBrk="1" hangingPunct="1">
              <a:defRPr/>
            </a:pPr>
            <a:r>
              <a:rPr lang="ja-JP" altLang="en-US" sz="3200" b="1" dirty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rgbClr val="FF0000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思考</a:t>
            </a:r>
          </a:p>
        </p:txBody>
      </p:sp>
      <p:sp>
        <p:nvSpPr>
          <p:cNvPr id="24" name="フローチャート : 抜出し 10">
            <a:extLst>
              <a:ext uri="{FF2B5EF4-FFF2-40B4-BE49-F238E27FC236}">
                <a16:creationId xmlns:a16="http://schemas.microsoft.com/office/drawing/2014/main" id="{C14656D8-F4B3-4A77-9917-429FAB63C827}"/>
              </a:ext>
            </a:extLst>
          </p:cNvPr>
          <p:cNvSpPr/>
          <p:nvPr/>
        </p:nvSpPr>
        <p:spPr>
          <a:xfrm rot="5400000">
            <a:off x="4343311" y="3980320"/>
            <a:ext cx="493840" cy="356298"/>
          </a:xfrm>
          <a:prstGeom prst="flowChartExtra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5C1ED28-C258-41AA-B869-4160424CF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8" y="4331213"/>
            <a:ext cx="1295960" cy="19002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E5E6CE6-3EC5-428F-A4B9-5F39A4D01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7" y="4839058"/>
            <a:ext cx="1165121" cy="1484230"/>
          </a:xfrm>
          <a:prstGeom prst="rect">
            <a:avLst/>
          </a:prstGeom>
        </p:spPr>
      </p:pic>
      <p:pic>
        <p:nvPicPr>
          <p:cNvPr id="30" name="図 29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B293A880-1DBB-4627-A234-5696FD646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72" y="4381742"/>
            <a:ext cx="2531929" cy="2167964"/>
          </a:xfrm>
          <a:prstGeom prst="rect">
            <a:avLst/>
          </a:prstGeom>
        </p:spPr>
      </p:pic>
      <p:pic>
        <p:nvPicPr>
          <p:cNvPr id="11264" name="図 11263">
            <a:extLst>
              <a:ext uri="{FF2B5EF4-FFF2-40B4-BE49-F238E27FC236}">
                <a16:creationId xmlns:a16="http://schemas.microsoft.com/office/drawing/2014/main" id="{3D685770-05E3-44C9-A4F0-642188118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60" y="4323336"/>
            <a:ext cx="2707884" cy="2284777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DF51D40-82A7-4D89-8CA6-B151593548F1}"/>
              </a:ext>
            </a:extLst>
          </p:cNvPr>
          <p:cNvSpPr/>
          <p:nvPr/>
        </p:nvSpPr>
        <p:spPr>
          <a:xfrm>
            <a:off x="511025" y="5697439"/>
            <a:ext cx="24481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E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出し合う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0B6D2D3-3DB1-4926-ADCE-B2E0814E27F3}"/>
              </a:ext>
            </a:extLst>
          </p:cNvPr>
          <p:cNvSpPr/>
          <p:nvPr/>
        </p:nvSpPr>
        <p:spPr>
          <a:xfrm>
            <a:off x="3384318" y="5678807"/>
            <a:ext cx="24481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40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E5CFF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比べ合う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F038BA-27F7-4AC6-9CF9-DC7A8E809ECC}"/>
              </a:ext>
            </a:extLst>
          </p:cNvPr>
          <p:cNvSpPr/>
          <p:nvPr/>
        </p:nvSpPr>
        <p:spPr>
          <a:xfrm>
            <a:off x="6227901" y="5654902"/>
            <a:ext cx="24481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4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まとめる</a:t>
            </a:r>
          </a:p>
        </p:txBody>
      </p:sp>
      <p:sp>
        <p:nvSpPr>
          <p:cNvPr id="27" name="円形吹き出し 26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スライド番号プレースホルダー 1">
            <a:extLst>
              <a:ext uri="{FF2B5EF4-FFF2-40B4-BE49-F238E27FC236}">
                <a16:creationId xmlns:a16="http://schemas.microsoft.com/office/drawing/2014/main" id="{4CBE279F-AA94-4E87-BF53-769CB129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fld id="{80DD8D68-4C70-43A7-93D2-AA62E17F697C}" type="slidenum">
              <a:rPr lang="ja-JP" altLang="en-US" sz="180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lvl="0">
                <a:spcBef>
                  <a:spcPct val="0"/>
                </a:spcBef>
                <a:buNone/>
              </a:pPr>
              <a:t>9</a:t>
            </a:fld>
            <a:endParaRPr lang="ja-JP" altLang="en-US" sz="18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EF6BB1D-4C45-4C8D-BC7C-5B9F759C9ADF}"/>
              </a:ext>
            </a:extLst>
          </p:cNvPr>
          <p:cNvGrpSpPr/>
          <p:nvPr/>
        </p:nvGrpSpPr>
        <p:grpSpPr>
          <a:xfrm>
            <a:off x="467544" y="195497"/>
            <a:ext cx="7992888" cy="1152128"/>
            <a:chOff x="467544" y="1651735"/>
            <a:chExt cx="7992888" cy="1152128"/>
          </a:xfrm>
        </p:grpSpPr>
        <p:sp>
          <p:nvSpPr>
            <p:cNvPr id="7" name="角丸四角形 10">
              <a:extLst>
                <a:ext uri="{FF2B5EF4-FFF2-40B4-BE49-F238E27FC236}">
                  <a16:creationId xmlns:a16="http://schemas.microsoft.com/office/drawing/2014/main" id="{061AE562-911F-4041-82A8-FA86A00B19FF}"/>
                </a:ext>
              </a:extLst>
            </p:cNvPr>
            <p:cNvSpPr/>
            <p:nvPr/>
          </p:nvSpPr>
          <p:spPr>
            <a:xfrm>
              <a:off x="467544" y="1651735"/>
              <a:ext cx="7851246" cy="115212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23B8DBD-EBC0-49A3-A43E-A312ADB1908E}"/>
                </a:ext>
              </a:extLst>
            </p:cNvPr>
            <p:cNvSpPr txBox="1"/>
            <p:nvPr/>
          </p:nvSpPr>
          <p:spPr>
            <a:xfrm>
              <a:off x="3559372" y="1795751"/>
              <a:ext cx="4901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理由（根拠）の扱い　　□　視覚的工夫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□　練り合う場面の想定　　□　</a:t>
              </a:r>
              <a:r>
                <a:rPr lang="ja-JP" altLang="en-US" sz="15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思考の発散と収束</a:t>
              </a:r>
            </a:p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■　</a:t>
              </a:r>
              <a:r>
                <a:rPr lang="ja-JP" alt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反対意見の扱い</a:t>
              </a:r>
              <a:r>
                <a: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□　条件の明確化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8976A870-3716-4D1D-9361-13BEAD74F3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3568" y="1772816"/>
              <a:ext cx="2736304" cy="6206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２．「柱」について</a:t>
              </a:r>
            </a:p>
          </p:txBody>
        </p:sp>
      </p:grpSp>
      <p:sp>
        <p:nvSpPr>
          <p:cNvPr id="12" name="角丸四角形 9">
            <a:extLst>
              <a:ext uri="{FF2B5EF4-FFF2-40B4-BE49-F238E27FC236}">
                <a16:creationId xmlns:a16="http://schemas.microsoft.com/office/drawing/2014/main" id="{5894F923-CBBA-4D4D-A6C0-6B7910130240}"/>
              </a:ext>
            </a:extLst>
          </p:cNvPr>
          <p:cNvSpPr/>
          <p:nvPr/>
        </p:nvSpPr>
        <p:spPr>
          <a:xfrm>
            <a:off x="603512" y="1534937"/>
            <a:ext cx="7914323" cy="1398719"/>
          </a:xfrm>
          <a:prstGeom prst="roundRect">
            <a:avLst>
              <a:gd name="adj" fmla="val 9863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06BCCE-FA10-4553-AD7E-A2C8BEB09B69}"/>
              </a:ext>
            </a:extLst>
          </p:cNvPr>
          <p:cNvSpPr txBox="1"/>
          <p:nvPr/>
        </p:nvSpPr>
        <p:spPr>
          <a:xfrm>
            <a:off x="1257258" y="1628800"/>
            <a:ext cx="7275182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「解決（解消）策」を“全員”で考える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+mj-ea"/>
                <a:ea typeface="+mj-ea"/>
              </a:rPr>
              <a:t>・ 「反対（心配）」意見が自然と出る雰囲気を醸成する</a:t>
            </a:r>
          </a:p>
        </p:txBody>
      </p:sp>
      <p:pic>
        <p:nvPicPr>
          <p:cNvPr id="17" name="Picture 5" descr="「反対」の画像検索結果">
            <a:extLst>
              <a:ext uri="{FF2B5EF4-FFF2-40B4-BE49-F238E27FC236}">
                <a16:creationId xmlns:a16="http://schemas.microsoft.com/office/drawing/2014/main" id="{173A60AD-DB80-4A64-AEA6-6D2E12E9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2"/>
          <a:stretch>
            <a:fillRect/>
          </a:stretch>
        </p:blipFill>
        <p:spPr bwMode="auto">
          <a:xfrm>
            <a:off x="274919" y="3017297"/>
            <a:ext cx="1697745" cy="16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「司会」の画像検索結果">
            <a:extLst>
              <a:ext uri="{FF2B5EF4-FFF2-40B4-BE49-F238E27FC236}">
                <a16:creationId xmlns:a16="http://schemas.microsoft.com/office/drawing/2014/main" id="{45303133-33DB-4972-9E2D-B1E8A3C8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13" y="3807256"/>
            <a:ext cx="1809787" cy="18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角丸四角形吹き出し 6">
            <a:extLst>
              <a:ext uri="{FF2B5EF4-FFF2-40B4-BE49-F238E27FC236}">
                <a16:creationId xmlns:a16="http://schemas.microsoft.com/office/drawing/2014/main" id="{EC203841-67D3-40FA-B889-2BB08DCBC3CC}"/>
              </a:ext>
            </a:extLst>
          </p:cNvPr>
          <p:cNvSpPr/>
          <p:nvPr/>
        </p:nvSpPr>
        <p:spPr>
          <a:xfrm>
            <a:off x="1917280" y="3022778"/>
            <a:ext cx="4320826" cy="1018984"/>
          </a:xfrm>
          <a:prstGeom prst="wedgeRoundRectCallout">
            <a:avLst>
              <a:gd name="adj1" fmla="val -56455"/>
              <a:gd name="adj2" fmla="val -163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班対抗大縄跳び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に反対です。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なぜなら、大縄跳びが苦手な人もいるからです。</a:t>
            </a:r>
          </a:p>
        </p:txBody>
      </p:sp>
      <p:sp>
        <p:nvSpPr>
          <p:cNvPr id="21" name="角丸四角形吹き出し 8">
            <a:extLst>
              <a:ext uri="{FF2B5EF4-FFF2-40B4-BE49-F238E27FC236}">
                <a16:creationId xmlns:a16="http://schemas.microsoft.com/office/drawing/2014/main" id="{AB29A3AC-D085-4BD1-BDD3-7C30883AC778}"/>
              </a:ext>
            </a:extLst>
          </p:cNvPr>
          <p:cNvSpPr/>
          <p:nvPr/>
        </p:nvSpPr>
        <p:spPr>
          <a:xfrm>
            <a:off x="2123728" y="5661604"/>
            <a:ext cx="5472608" cy="1007756"/>
          </a:xfrm>
          <a:prstGeom prst="wedgeRoundRectCallout">
            <a:avLst>
              <a:gd name="adj1" fmla="val -55140"/>
              <a:gd name="adj2" fmla="val -359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昼休みとかに練習をすればいいと思います。また、練習をすることで、さらに協力性が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高まると思います。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D5DDC22-5B8D-491C-A580-BC2FE01B9888}"/>
              </a:ext>
            </a:extLst>
          </p:cNvPr>
          <p:cNvSpPr/>
          <p:nvPr/>
        </p:nvSpPr>
        <p:spPr>
          <a:xfrm>
            <a:off x="774914" y="4009011"/>
            <a:ext cx="114807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Ａさん</a:t>
            </a:r>
          </a:p>
        </p:txBody>
      </p:sp>
      <p:sp>
        <p:nvSpPr>
          <p:cNvPr id="23" name="角丸四角形吹き出し 11">
            <a:extLst>
              <a:ext uri="{FF2B5EF4-FFF2-40B4-BE49-F238E27FC236}">
                <a16:creationId xmlns:a16="http://schemas.microsoft.com/office/drawing/2014/main" id="{F26FC0A6-6D9E-4955-B189-B3ED3F5297A1}"/>
              </a:ext>
            </a:extLst>
          </p:cNvPr>
          <p:cNvSpPr/>
          <p:nvPr/>
        </p:nvSpPr>
        <p:spPr>
          <a:xfrm>
            <a:off x="2291442" y="4104636"/>
            <a:ext cx="5175000" cy="576700"/>
          </a:xfrm>
          <a:prstGeom prst="wedgeRoundRectCallout">
            <a:avLst>
              <a:gd name="adj1" fmla="val 54988"/>
              <a:gd name="adj2" fmla="val -96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Ａさんの反対に意見のある人はいますか？</a:t>
            </a:r>
          </a:p>
        </p:txBody>
      </p:sp>
      <p:sp>
        <p:nvSpPr>
          <p:cNvPr id="24" name="角丸四角形吹き出し 12">
            <a:extLst>
              <a:ext uri="{FF2B5EF4-FFF2-40B4-BE49-F238E27FC236}">
                <a16:creationId xmlns:a16="http://schemas.microsoft.com/office/drawing/2014/main" id="{D66882AA-177F-41BB-BE20-E6A0FA0C0CE0}"/>
              </a:ext>
            </a:extLst>
          </p:cNvPr>
          <p:cNvSpPr/>
          <p:nvPr/>
        </p:nvSpPr>
        <p:spPr>
          <a:xfrm>
            <a:off x="2253690" y="4995782"/>
            <a:ext cx="5342646" cy="576700"/>
          </a:xfrm>
          <a:prstGeom prst="wedgeRoundRectCallout">
            <a:avLst>
              <a:gd name="adj1" fmla="val 54988"/>
              <a:gd name="adj2" fmla="val -4000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Ａさんの課題を解決する意見はありますか？</a:t>
            </a:r>
          </a:p>
        </p:txBody>
      </p:sp>
      <p:sp>
        <p:nvSpPr>
          <p:cNvPr id="25" name="下矢印 13">
            <a:extLst>
              <a:ext uri="{FF2B5EF4-FFF2-40B4-BE49-F238E27FC236}">
                <a16:creationId xmlns:a16="http://schemas.microsoft.com/office/drawing/2014/main" id="{F6D9CE91-880C-4F66-BB23-C1C14621E825}"/>
              </a:ext>
            </a:extLst>
          </p:cNvPr>
          <p:cNvSpPr/>
          <p:nvPr/>
        </p:nvSpPr>
        <p:spPr>
          <a:xfrm>
            <a:off x="4529355" y="4581128"/>
            <a:ext cx="632832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BE36140-9BE1-457F-8490-A5A8EE83B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85184"/>
            <a:ext cx="1553034" cy="1553034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 rot="20683032">
            <a:off x="281308" y="1426759"/>
            <a:ext cx="1280653" cy="609710"/>
          </a:xfrm>
          <a:prstGeom prst="wedgeEllipseCallout">
            <a:avLst>
              <a:gd name="adj1" fmla="val 16355"/>
              <a:gd name="adj2" fmla="val 87496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Bernard MT Condensed" panose="02050806060905020404" pitchFamily="18" charset="0"/>
                <a:ea typeface="HGP創英角ﾎﾟｯﾌﾟ体" panose="040B0A00000000000000" pitchFamily="50" charset="-128"/>
              </a:rPr>
              <a:t>Ｐｏｉｎｔ</a:t>
            </a:r>
            <a:endParaRPr kumimoji="1" lang="ja-JP" altLang="en-US" dirty="0">
              <a:latin typeface="Bernard MT Condensed" panose="02050806060905020404" pitchFamily="18" charset="0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話し合い活動（最新版）" id="{49661EB1-59B9-4D51-B514-B19031CE0C39}" vid="{F613A482-64AC-4CEE-AA65-6905025C756B}"/>
    </a:ext>
  </a:extLst>
</a:theme>
</file>

<file path=ppt/theme/theme2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話し合い活動（最新版）" id="{49661EB1-59B9-4D51-B514-B19031CE0C39}" vid="{9420F4F1-1070-4225-8141-9A4131AD5C9E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24480</TotalTime>
  <Words>1188</Words>
  <Application>Microsoft Office PowerPoint</Application>
  <PresentationFormat>画面に合わせる (4:3)</PresentationFormat>
  <Paragraphs>266</Paragraphs>
  <Slides>21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5" baseType="lpstr">
      <vt:lpstr>AR丸ゴシック体M</vt:lpstr>
      <vt:lpstr>HGP創英角ｺﾞｼｯｸUB</vt:lpstr>
      <vt:lpstr>HGP創英角ﾎﾟｯﾌﾟ体</vt:lpstr>
      <vt:lpstr>HGS創英角ｺﾞｼｯｸUB</vt:lpstr>
      <vt:lpstr>HG丸ｺﾞｼｯｸM-PRO</vt:lpstr>
      <vt:lpstr>HG創英角ｺﾞｼｯｸUB</vt:lpstr>
      <vt:lpstr>ＭＳ Ｐゴシック</vt:lpstr>
      <vt:lpstr>ＭＳ ゴシック</vt:lpstr>
      <vt:lpstr>Arial</vt:lpstr>
      <vt:lpstr>Bernard MT Condensed</vt:lpstr>
      <vt:lpstr>Calibri</vt:lpstr>
      <vt:lpstr>Tw Cen MT</vt:lpstr>
      <vt:lpstr>デザインの設定</vt:lpstr>
      <vt:lpstr>しずく</vt:lpstr>
      <vt:lpstr>「話合い活動」の充実を図る手立て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埼玉県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埼玉県</dc:creator>
  <cp:lastModifiedBy>埼玉県</cp:lastModifiedBy>
  <cp:revision>1945</cp:revision>
  <cp:lastPrinted>2019-09-26T23:26:24Z</cp:lastPrinted>
  <dcterms:created xsi:type="dcterms:W3CDTF">2010-06-08T04:50:28Z</dcterms:created>
  <dcterms:modified xsi:type="dcterms:W3CDTF">2020-03-21T02:35:12Z</dcterms:modified>
</cp:coreProperties>
</file>