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47"/>
  </p:notesMasterIdLst>
  <p:handoutMasterIdLst>
    <p:handoutMasterId r:id="rId48"/>
  </p:handoutMasterIdLst>
  <p:sldIdLst>
    <p:sldId id="468" r:id="rId2"/>
    <p:sldId id="471" r:id="rId3"/>
    <p:sldId id="404" r:id="rId4"/>
    <p:sldId id="464" r:id="rId5"/>
    <p:sldId id="362" r:id="rId6"/>
    <p:sldId id="363" r:id="rId7"/>
    <p:sldId id="438" r:id="rId8"/>
    <p:sldId id="354" r:id="rId9"/>
    <p:sldId id="410" r:id="rId10"/>
    <p:sldId id="492" r:id="rId11"/>
    <p:sldId id="397" r:id="rId12"/>
    <p:sldId id="494" r:id="rId13"/>
    <p:sldId id="400" r:id="rId14"/>
    <p:sldId id="416" r:id="rId15"/>
    <p:sldId id="401" r:id="rId16"/>
    <p:sldId id="412" r:id="rId17"/>
    <p:sldId id="257" r:id="rId18"/>
    <p:sldId id="424" r:id="rId19"/>
    <p:sldId id="481" r:id="rId20"/>
    <p:sldId id="455" r:id="rId21"/>
    <p:sldId id="456" r:id="rId22"/>
    <p:sldId id="447" r:id="rId23"/>
    <p:sldId id="449" r:id="rId24"/>
    <p:sldId id="457" r:id="rId25"/>
    <p:sldId id="458" r:id="rId26"/>
    <p:sldId id="459" r:id="rId27"/>
    <p:sldId id="491" r:id="rId28"/>
    <p:sldId id="375" r:id="rId29"/>
    <p:sldId id="376" r:id="rId30"/>
    <p:sldId id="377" r:id="rId31"/>
    <p:sldId id="489" r:id="rId32"/>
    <p:sldId id="490" r:id="rId33"/>
    <p:sldId id="497" r:id="rId34"/>
    <p:sldId id="498" r:id="rId35"/>
    <p:sldId id="499" r:id="rId36"/>
    <p:sldId id="406" r:id="rId37"/>
    <p:sldId id="441" r:id="rId38"/>
    <p:sldId id="482" r:id="rId39"/>
    <p:sldId id="483" r:id="rId40"/>
    <p:sldId id="488" r:id="rId41"/>
    <p:sldId id="486" r:id="rId42"/>
    <p:sldId id="495" r:id="rId43"/>
    <p:sldId id="496" r:id="rId44"/>
    <p:sldId id="487" r:id="rId45"/>
    <p:sldId id="420" r:id="rId46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66FF33"/>
    <a:srgbClr val="FFFF99"/>
    <a:srgbClr val="009900"/>
    <a:srgbClr val="0000FF"/>
    <a:srgbClr val="FF6600"/>
    <a:srgbClr val="FFFFCC"/>
    <a:srgbClr val="008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86894" autoAdjust="0"/>
  </p:normalViewPr>
  <p:slideViewPr>
    <p:cSldViewPr>
      <p:cViewPr varScale="1">
        <p:scale>
          <a:sx n="65" d="100"/>
          <a:sy n="65" d="100"/>
        </p:scale>
        <p:origin x="13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054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2" tIns="46111" rIns="92222" bIns="46111" numCol="1" anchor="t" anchorCtr="0" compatLnSpc="1">
            <a:prstTxWarp prst="textNoShape">
              <a:avLst/>
            </a:prstTxWarp>
          </a:bodyPr>
          <a:lstStyle>
            <a:lvl1pPr defTabSz="922274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059" y="0"/>
            <a:ext cx="2951054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2" tIns="46111" rIns="92222" bIns="46111" numCol="1" anchor="t" anchorCtr="0" compatLnSpc="1">
            <a:prstTxWarp prst="textNoShape">
              <a:avLst/>
            </a:prstTxWarp>
          </a:bodyPr>
          <a:lstStyle>
            <a:lvl1pPr algn="r" defTabSz="922274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071"/>
            <a:ext cx="2951054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2" tIns="46111" rIns="92222" bIns="46111" numCol="1" anchor="b" anchorCtr="0" compatLnSpc="1">
            <a:prstTxWarp prst="textNoShape">
              <a:avLst/>
            </a:prstTxWarp>
          </a:bodyPr>
          <a:lstStyle>
            <a:lvl1pPr defTabSz="922274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059" y="9440071"/>
            <a:ext cx="2951054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2" tIns="46111" rIns="92222" bIns="46111" numCol="1" anchor="b" anchorCtr="0" compatLnSpc="1">
            <a:prstTxWarp prst="textNoShape">
              <a:avLst/>
            </a:prstTxWarp>
          </a:bodyPr>
          <a:lstStyle>
            <a:lvl1pPr algn="r" defTabSz="922274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B665B2A1-A1C3-4DAA-81E0-46F24B80CE6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670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96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2" tIns="46111" rIns="92222" bIns="46111" numCol="1" anchor="t" anchorCtr="0" compatLnSpc="1">
            <a:prstTxWarp prst="textNoShape">
              <a:avLst/>
            </a:prstTxWarp>
          </a:bodyPr>
          <a:lstStyle>
            <a:lvl1pPr defTabSz="922274"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059" y="0"/>
            <a:ext cx="2951054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2" tIns="46111" rIns="92222" bIns="46111" numCol="1" anchor="t" anchorCtr="0" compatLnSpc="1">
            <a:prstTxWarp prst="textNoShape">
              <a:avLst/>
            </a:prstTxWarp>
          </a:bodyPr>
          <a:lstStyle>
            <a:lvl1pPr algn="r" defTabSz="922274"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558B7E80-5846-4AFC-8B2D-B7FD656ACF41}" type="datetimeFigureOut">
              <a:rPr lang="ja-JP" altLang="en-US"/>
              <a:pPr>
                <a:defRPr/>
              </a:pPr>
              <a:t>2020/4/7</a:t>
            </a:fld>
            <a:endParaRPr lang="en-US" altLang="ja-JP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263" y="4721186"/>
            <a:ext cx="544576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2" tIns="46111" rIns="92222" bIns="46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071"/>
            <a:ext cx="2949968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2" tIns="46111" rIns="92222" bIns="46111" numCol="1" anchor="b" anchorCtr="0" compatLnSpc="1">
            <a:prstTxWarp prst="textNoShape">
              <a:avLst/>
            </a:prstTxWarp>
          </a:bodyPr>
          <a:lstStyle>
            <a:lvl1pPr defTabSz="922274"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059" y="9440071"/>
            <a:ext cx="2951054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22" tIns="46111" rIns="92222" bIns="46111" numCol="1" anchor="b" anchorCtr="0" compatLnSpc="1">
            <a:prstTxWarp prst="textNoShape">
              <a:avLst/>
            </a:prstTxWarp>
          </a:bodyPr>
          <a:lstStyle>
            <a:lvl1pPr algn="r" defTabSz="922274" eaLnBrk="0" hangingPunct="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B5B3A7E9-4E1D-4D90-9662-78DB5C3008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0218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4203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3956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2402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172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363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4447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3532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6739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81242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968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1283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9025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9241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3855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6868" name="スライド番号プレースホルダー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9pPr>
          </a:lstStyle>
          <a:p>
            <a:fld id="{B57AF582-0769-4652-B332-23C8B9B1C1FE}" type="slidenum">
              <a:rPr lang="ja-JP" altLang="en-US" smtClean="0"/>
              <a:pPr/>
              <a:t>23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6868" name="スライド番号プレースホルダー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9pPr>
          </a:lstStyle>
          <a:p>
            <a:fld id="{B57AF582-0769-4652-B332-23C8B9B1C1FE}" type="slidenum">
              <a:rPr lang="ja-JP" altLang="en-US" smtClean="0"/>
              <a:pPr/>
              <a:t>24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36868" name="スライド番号プレースホルダー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9pPr>
          </a:lstStyle>
          <a:p>
            <a:fld id="{B57AF582-0769-4652-B332-23C8B9B1C1FE}" type="slidenum">
              <a:rPr lang="ja-JP" altLang="en-US" smtClean="0"/>
              <a:pPr/>
              <a:t>25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</p:txBody>
      </p:sp>
      <p:sp>
        <p:nvSpPr>
          <p:cNvPr id="36868" name="スライド番号プレースホルダー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9pPr>
          </a:lstStyle>
          <a:p>
            <a:fld id="{B57AF582-0769-4652-B332-23C8B9B1C1FE}" type="slidenum">
              <a:rPr lang="ja-JP" altLang="en-US" smtClean="0"/>
              <a:pPr/>
              <a:t>26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 smtClean="0"/>
          </a:p>
        </p:txBody>
      </p:sp>
      <p:sp>
        <p:nvSpPr>
          <p:cNvPr id="36868" name="スライド番号プレースホルダー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pitchFamily="34" charset="0"/>
                <a:ea typeface="ＭＳ Ｐゴシック" charset="-128"/>
              </a:defRPr>
            </a:lvl9pPr>
          </a:lstStyle>
          <a:p>
            <a:fld id="{B57AF582-0769-4652-B332-23C8B9B1C1FE}" type="slidenum">
              <a:rPr lang="ja-JP" altLang="en-US" smtClean="0"/>
              <a:pPr/>
              <a:t>27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4285412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70845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0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99087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190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3683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32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9672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33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4482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09805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35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0939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353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353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74839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291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99044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96321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84605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45050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64117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44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320307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45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375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719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8580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858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811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B3A7E9-4E1D-4D90-9662-78DB5C3008DB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72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2BCCB-A806-42BE-B42C-F193898FF88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686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56395-E264-4585-97EE-7ED647475C9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4754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56395-E264-4585-97EE-7ED647475C9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3625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タイトル、テキスト、メディア クリッ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メディア プレースホルダ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ja-JP" alt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0B5C-72EE-4397-9B64-BB790E2D401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F869D-AB47-4B6D-83C3-B5D5FBC6A75D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99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9EC07-4738-4375-9BA0-2EEB8308539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401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15D0-1D1D-41BD-B9B3-93D2F22A854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483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9D0AF-0A96-4798-9010-DB85615BE54A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934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5DE4C-4880-4DFE-B4C9-902AEB1C11B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7216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063E9-65CD-4AE8-BD6C-985F6FD907F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27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56395-E264-4585-97EE-7ED647475C9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5297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577EDA-9BED-4069-A21D-86B045380C4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0036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156395-E264-4585-97EE-7ED647475C9E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14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1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://www.pref.saitama.lg.jp/f2214/kyouikukatei/doutoukujissenjirei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saitama.lg.jp/f2214/kyouikukatei/tyuugakkoudoutokujissenjirei.html" TargetMode="Externa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51520" y="1484784"/>
            <a:ext cx="87129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6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「考え、議論する道徳」の</a:t>
            </a:r>
            <a:endParaRPr lang="en-US" altLang="ja-JP" sz="60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6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授業づくりと評価について</a:t>
            </a:r>
            <a:endParaRPr lang="ja-JP" altLang="ja-JP" sz="60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よろしく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01883"/>
            <a:ext cx="2215859" cy="168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439879" y="6381328"/>
            <a:ext cx="3792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埼玉県のマスコット「コバトン」「さいたまっち」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649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38163" y="260648"/>
            <a:ext cx="5684256" cy="8032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（３）「考え、議論する道徳」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57773" y="1219200"/>
            <a:ext cx="8109434" cy="992234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6000" dirty="0" smtClean="0">
                <a:ea typeface="HGS創英角ｺﾞｼｯｸUB" pitchFamily="50" charset="-128"/>
              </a:rPr>
              <a:t>考え、議論する道徳</a:t>
            </a:r>
            <a:endParaRPr lang="en-US" altLang="ja-JP" sz="7200" dirty="0">
              <a:ea typeface="HGS創英角ｺﾞｼｯｸUB" pitchFamily="50" charset="-128"/>
            </a:endParaRPr>
          </a:p>
        </p:txBody>
      </p:sp>
      <p:sp>
        <p:nvSpPr>
          <p:cNvPr id="2" name="角丸四角形吹き出し 1"/>
          <p:cNvSpPr/>
          <p:nvPr/>
        </p:nvSpPr>
        <p:spPr>
          <a:xfrm>
            <a:off x="558567" y="2532185"/>
            <a:ext cx="3366155" cy="1296144"/>
          </a:xfrm>
          <a:prstGeom prst="wedgeRoundRectCallout">
            <a:avLst>
              <a:gd name="adj1" fmla="val -10423"/>
              <a:gd name="adj2" fmla="val -720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kumimoji="1" lang="ja-JP" altLang="en-US" sz="3200" dirty="0" smtClean="0"/>
              <a:t>主体的に</a:t>
            </a:r>
            <a:endParaRPr kumimoji="1" lang="en-US" altLang="ja-JP" sz="3200" dirty="0" smtClean="0"/>
          </a:p>
          <a:p>
            <a:r>
              <a:rPr lang="ja-JP" altLang="en-US" sz="3200" dirty="0"/>
              <a:t>自分</a:t>
            </a:r>
            <a:r>
              <a:rPr lang="ja-JP" altLang="en-US" sz="3200" dirty="0" smtClean="0"/>
              <a:t>との関わりで</a:t>
            </a:r>
            <a:endParaRPr kumimoji="1" lang="ja-JP" altLang="en-US" sz="3200" dirty="0"/>
          </a:p>
        </p:txBody>
      </p:sp>
      <p:sp>
        <p:nvSpPr>
          <p:cNvPr id="16" name="角丸四角形吹き出し 15"/>
          <p:cNvSpPr/>
          <p:nvPr/>
        </p:nvSpPr>
        <p:spPr>
          <a:xfrm>
            <a:off x="4283968" y="2532185"/>
            <a:ext cx="4383239" cy="1296144"/>
          </a:xfrm>
          <a:prstGeom prst="wedgeRoundRectCallout">
            <a:avLst>
              <a:gd name="adj1" fmla="val -17780"/>
              <a:gd name="adj2" fmla="val -7053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kumimoji="1" lang="ja-JP" altLang="en-US" sz="3200" dirty="0" smtClean="0"/>
              <a:t>多様な感じ方、考え方と出合い、交流する</a:t>
            </a:r>
            <a:endParaRPr kumimoji="1" lang="ja-JP" altLang="en-US" sz="3200" dirty="0"/>
          </a:p>
        </p:txBody>
      </p:sp>
      <p:sp>
        <p:nvSpPr>
          <p:cNvPr id="4" name="角丸四角形 3"/>
          <p:cNvSpPr/>
          <p:nvPr/>
        </p:nvSpPr>
        <p:spPr>
          <a:xfrm>
            <a:off x="557773" y="4149080"/>
            <a:ext cx="3366155" cy="19442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tx1"/>
                </a:solidFill>
              </a:rPr>
              <a:t>自分の感じ方、考え方を明確にする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255418" y="4149080"/>
            <a:ext cx="4411789" cy="19442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tx1"/>
                </a:solidFill>
              </a:rPr>
              <a:t>自分の感じ方、考え方をより明確にする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3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38163" y="260648"/>
            <a:ext cx="5684256" cy="8032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（３）「考え、議論する道徳」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57773" y="1219199"/>
            <a:ext cx="8109434" cy="1478461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 dirty="0" smtClean="0">
                <a:ea typeface="HGS創英角ｺﾞｼｯｸUB" pitchFamily="50" charset="-128"/>
              </a:rPr>
              <a:t>道徳科における</a:t>
            </a:r>
            <a:endParaRPr lang="en-US" altLang="ja-JP" sz="3200" dirty="0" smtClean="0">
              <a:ea typeface="HGS創英角ｺﾞｼｯｸUB" pitchFamily="50" charset="-128"/>
            </a:endParaRPr>
          </a:p>
          <a:p>
            <a:pPr algn="ctr"/>
            <a:r>
              <a:rPr lang="ja-JP" altLang="en-US" sz="4400" dirty="0" smtClean="0">
                <a:ea typeface="HGS創英角ｺﾞｼｯｸUB" pitchFamily="50" charset="-128"/>
              </a:rPr>
              <a:t>「</a:t>
            </a:r>
            <a:r>
              <a:rPr lang="ja-JP" altLang="en-US" sz="4400" dirty="0" smtClean="0">
                <a:solidFill>
                  <a:srgbClr val="FF0000"/>
                </a:solidFill>
                <a:ea typeface="HGS創英角ｺﾞｼｯｸUB" pitchFamily="50" charset="-128"/>
              </a:rPr>
              <a:t>主体的</a:t>
            </a:r>
            <a:r>
              <a:rPr lang="ja-JP" altLang="en-US" sz="4400" dirty="0" smtClean="0">
                <a:ea typeface="HGS創英角ｺﾞｼｯｸUB" pitchFamily="50" charset="-128"/>
              </a:rPr>
              <a:t>・</a:t>
            </a:r>
            <a:r>
              <a:rPr lang="ja-JP" altLang="en-US" sz="4400" dirty="0" smtClean="0">
                <a:solidFill>
                  <a:srgbClr val="0000FF"/>
                </a:solidFill>
                <a:ea typeface="HGS創英角ｺﾞｼｯｸUB" pitchFamily="50" charset="-128"/>
              </a:rPr>
              <a:t>対話的</a:t>
            </a:r>
            <a:r>
              <a:rPr lang="ja-JP" altLang="en-US" sz="4400" dirty="0" smtClean="0">
                <a:ea typeface="HGS創英角ｺﾞｼｯｸUB" pitchFamily="50" charset="-128"/>
              </a:rPr>
              <a:t>で</a:t>
            </a:r>
            <a:r>
              <a:rPr lang="ja-JP" altLang="en-US" sz="4400" dirty="0" smtClean="0">
                <a:solidFill>
                  <a:srgbClr val="008000"/>
                </a:solidFill>
                <a:ea typeface="HGS創英角ｺﾞｼｯｸUB" pitchFamily="50" charset="-128"/>
              </a:rPr>
              <a:t>深い学び</a:t>
            </a:r>
            <a:r>
              <a:rPr lang="ja-JP" altLang="en-US" sz="4400" dirty="0" smtClean="0">
                <a:ea typeface="HGS創英角ｺﾞｼｯｸUB" pitchFamily="50" charset="-128"/>
              </a:rPr>
              <a:t>」</a:t>
            </a:r>
            <a:endParaRPr lang="en-US" altLang="ja-JP" sz="4400" dirty="0">
              <a:ea typeface="HGS創英角ｺﾞｼｯｸUB" pitchFamily="50" charset="-128"/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323528" y="2841676"/>
            <a:ext cx="8568951" cy="3755676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問題意識をもつ</a:t>
            </a:r>
            <a:endParaRPr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自分との関わりで捉えて考える</a:t>
            </a:r>
            <a:endParaRPr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多面的・多角的に考える</a:t>
            </a:r>
            <a:endParaRPr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自らを振り返る</a:t>
            </a:r>
            <a:endParaRPr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000" dirty="0">
                <a:solidFill>
                  <a:srgbClr val="008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自己の（人間としての）生き方に</a:t>
            </a:r>
            <a:endParaRPr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ついて考えを深める</a:t>
            </a:r>
            <a:endParaRPr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467544" y="2996952"/>
            <a:ext cx="505445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467543" y="3635667"/>
            <a:ext cx="505445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467542" y="4869160"/>
            <a:ext cx="505445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479634" y="4221088"/>
            <a:ext cx="505445" cy="50405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467541" y="5510662"/>
            <a:ext cx="505445" cy="504056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30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38163" y="188640"/>
            <a:ext cx="5684256" cy="8032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（３）「考え、議論する道徳」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57773" y="1219199"/>
            <a:ext cx="3510171" cy="769641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000" dirty="0" smtClean="0">
                <a:solidFill>
                  <a:srgbClr val="FF0000"/>
                </a:solidFill>
                <a:ea typeface="HGS創英角ｺﾞｼｯｸUB" pitchFamily="50" charset="-128"/>
              </a:rPr>
              <a:t>主体的</a:t>
            </a:r>
            <a:r>
              <a:rPr lang="ja-JP" altLang="en-US" sz="4000" dirty="0" smtClean="0">
                <a:ea typeface="HGS創英角ｺﾞｼｯｸUB" pitchFamily="50" charset="-128"/>
              </a:rPr>
              <a:t>な学び</a:t>
            </a:r>
            <a:endParaRPr lang="en-US" altLang="ja-JP" sz="4000" dirty="0">
              <a:ea typeface="HGS創英角ｺﾞｼｯｸUB" pitchFamily="50" charset="-128"/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611561" y="1916832"/>
            <a:ext cx="8568951" cy="803348"/>
          </a:xfrm>
          <a:prstGeom prst="roundRect">
            <a:avLst>
              <a:gd name="adj" fmla="val 1098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児童生徒が真剣に考えること</a:t>
            </a:r>
            <a:endParaRPr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557773" y="2852936"/>
            <a:ext cx="3510171" cy="769641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000" dirty="0" smtClean="0">
                <a:solidFill>
                  <a:srgbClr val="0000FF"/>
                </a:solidFill>
                <a:ea typeface="HGS創英角ｺﾞｼｯｸUB" pitchFamily="50" charset="-128"/>
              </a:rPr>
              <a:t>対話的</a:t>
            </a:r>
            <a:r>
              <a:rPr lang="ja-JP" altLang="en-US" sz="4000" dirty="0" smtClean="0">
                <a:ea typeface="HGS創英角ｺﾞｼｯｸUB" pitchFamily="50" charset="-128"/>
              </a:rPr>
              <a:t>な学び</a:t>
            </a:r>
            <a:endParaRPr lang="en-US" altLang="ja-JP" sz="4000" dirty="0">
              <a:ea typeface="HGS創英角ｺﾞｼｯｸUB" pitchFamily="50" charset="-128"/>
            </a:endParaRP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611561" y="3572200"/>
            <a:ext cx="8568951" cy="803348"/>
          </a:xfrm>
          <a:prstGeom prst="roundRect">
            <a:avLst>
              <a:gd name="adj" fmla="val 1098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児童生徒が共に語り合うこと</a:t>
            </a:r>
            <a:endParaRPr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557773" y="4509120"/>
            <a:ext cx="3549840" cy="769641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000" dirty="0" smtClean="0">
                <a:solidFill>
                  <a:srgbClr val="009900"/>
                </a:solidFill>
                <a:ea typeface="HGS創英角ｺﾞｼｯｸUB" pitchFamily="50" charset="-128"/>
              </a:rPr>
              <a:t>深い</a:t>
            </a:r>
            <a:r>
              <a:rPr lang="ja-JP" altLang="en-US" sz="4000" dirty="0" smtClean="0">
                <a:ea typeface="HGS創英角ｺﾞｼｯｸUB" pitchFamily="50" charset="-128"/>
              </a:rPr>
              <a:t>学び</a:t>
            </a:r>
            <a:endParaRPr lang="en-US" altLang="ja-JP" sz="4000" dirty="0">
              <a:ea typeface="HGS創英角ｺﾞｼｯｸUB" pitchFamily="50" charset="-128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611561" y="5214197"/>
            <a:ext cx="8665789" cy="1412776"/>
          </a:xfrm>
          <a:prstGeom prst="roundRect">
            <a:avLst>
              <a:gd name="adj" fmla="val 10986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児童生徒が生き方について</a:t>
            </a:r>
            <a:endParaRPr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考えを深めること</a:t>
            </a:r>
            <a:endParaRPr lang="en-US" altLang="ja-JP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5898"/>
            <a:ext cx="949709" cy="806018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6948264" y="188640"/>
            <a:ext cx="1944216" cy="1368152"/>
          </a:xfrm>
          <a:prstGeom prst="wedgeRoundRectCallout">
            <a:avLst>
              <a:gd name="adj1" fmla="val -64925"/>
              <a:gd name="adj2" fmla="val -1934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「シーン」と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なること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恐れずに！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870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9"/>
          <p:cNvSpPr>
            <a:spLocks noChangeArrowheads="1"/>
          </p:cNvSpPr>
          <p:nvPr/>
        </p:nvSpPr>
        <p:spPr bwMode="auto">
          <a:xfrm>
            <a:off x="566517" y="4509120"/>
            <a:ext cx="8077050" cy="1584176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/>
              <a:t>より、</a:t>
            </a:r>
            <a:r>
              <a:rPr lang="ja-JP" altLang="en-US" sz="48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具体的</a:t>
            </a:r>
            <a:r>
              <a:rPr lang="ja-JP" altLang="en-US" sz="3600" dirty="0" smtClean="0"/>
              <a:t>で</a:t>
            </a:r>
            <a:r>
              <a:rPr lang="ja-JP" altLang="en-US" sz="48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可視的</a:t>
            </a:r>
            <a:r>
              <a:rPr lang="ja-JP" altLang="en-US" sz="3600" dirty="0" smtClean="0"/>
              <a:t>な成果が</a:t>
            </a:r>
            <a:endParaRPr lang="en-US" altLang="ja-JP" sz="4000" dirty="0" smtClean="0"/>
          </a:p>
          <a:p>
            <a:pPr algn="r"/>
            <a:r>
              <a:rPr lang="ja-JP" altLang="en-US" sz="48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早急</a:t>
            </a:r>
            <a:r>
              <a:rPr lang="ja-JP" altLang="en-US" sz="3600" dirty="0" smtClean="0"/>
              <a:t>に求められている！</a:t>
            </a:r>
            <a:endParaRPr lang="en-US" altLang="ja-JP" sz="3600" dirty="0" smtClean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84327" y="505635"/>
            <a:ext cx="5283817" cy="83513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（３）「考え、議論する道徳」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43608" y="1772816"/>
            <a:ext cx="7128792" cy="79216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「考え、議論する道徳」へ！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933947" y="2780928"/>
            <a:ext cx="7382469" cy="792088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/>
              <a:t>今までだって取り組んできたのに・・・</a:t>
            </a:r>
            <a:endParaRPr lang="ja-JP" altLang="ja-JP" sz="3600" dirty="0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0800000">
            <a:off x="4100785" y="3751344"/>
            <a:ext cx="1079500" cy="571805"/>
          </a:xfrm>
          <a:prstGeom prst="upArrow">
            <a:avLst>
              <a:gd name="adj1" fmla="val 50000"/>
              <a:gd name="adj2" fmla="val 55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pic>
        <p:nvPicPr>
          <p:cNvPr id="8" name="Picture 2" descr="53-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262633"/>
            <a:ext cx="1212752" cy="13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511175" y="579438"/>
            <a:ext cx="6149058" cy="7921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（４）質の高い多様な指導法（例）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64543" y="5733256"/>
            <a:ext cx="4608296" cy="71438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 smtClean="0"/>
              <a:t>先人の優れた指導法</a:t>
            </a:r>
            <a:endParaRPr lang="ja-JP" altLang="ja-JP" sz="3600" b="1" dirty="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234644" y="5733256"/>
            <a:ext cx="2297796" cy="71438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 smtClean="0"/>
              <a:t>守破離</a:t>
            </a:r>
            <a:endParaRPr lang="ja-JP" altLang="ja-JP" sz="3600" b="1" dirty="0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1163987" y="1628800"/>
            <a:ext cx="6725240" cy="1224136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/>
              <a:t>「深い学び」「対話的な学び</a:t>
            </a:r>
            <a:r>
              <a:rPr lang="ja-JP" altLang="en-US" sz="3600" b="1" dirty="0" smtClean="0"/>
              <a:t>」</a:t>
            </a:r>
            <a:endParaRPr lang="en-US" altLang="ja-JP" sz="3600" b="1" dirty="0" smtClean="0"/>
          </a:p>
          <a:p>
            <a:pPr algn="ctr"/>
            <a:r>
              <a:rPr lang="ja-JP" altLang="en-US" sz="3600" b="1" dirty="0" smtClean="0"/>
              <a:t>「</a:t>
            </a:r>
            <a:r>
              <a:rPr lang="ja-JP" altLang="en-US" sz="3600" b="1" dirty="0"/>
              <a:t>主体的</a:t>
            </a:r>
            <a:r>
              <a:rPr lang="ja-JP" altLang="en-US" sz="3600" b="1" dirty="0" smtClean="0"/>
              <a:t>な学び</a:t>
            </a:r>
            <a:r>
              <a:rPr lang="ja-JP" altLang="en-US" sz="3600" b="1" dirty="0"/>
              <a:t>」</a:t>
            </a:r>
            <a:r>
              <a:rPr lang="ja-JP" altLang="en-US" sz="3600" b="1" dirty="0" smtClean="0"/>
              <a:t>の視点</a:t>
            </a:r>
            <a:endParaRPr lang="ja-JP" altLang="ja-JP" sz="3600" b="1" dirty="0"/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594211" y="2996952"/>
            <a:ext cx="7867650" cy="259228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600" dirty="0" smtClean="0"/>
              <a:t>①読み物教材への自我関与が中心の</a:t>
            </a:r>
            <a:endParaRPr lang="en-US" altLang="ja-JP" sz="3600" dirty="0" smtClean="0"/>
          </a:p>
          <a:p>
            <a:r>
              <a:rPr lang="ja-JP" altLang="en-US" sz="3600" dirty="0" smtClean="0"/>
              <a:t>　 学習</a:t>
            </a:r>
            <a:endParaRPr lang="en-US" altLang="ja-JP" sz="3600" dirty="0" smtClean="0"/>
          </a:p>
          <a:p>
            <a:r>
              <a:rPr lang="ja-JP" altLang="en-US" sz="3600" dirty="0" smtClean="0"/>
              <a:t>②問題解決的な学習</a:t>
            </a:r>
            <a:endParaRPr lang="en-US" altLang="ja-JP" sz="3600" dirty="0" smtClean="0"/>
          </a:p>
          <a:p>
            <a:r>
              <a:rPr lang="ja-JP" altLang="en-US" sz="3600" dirty="0" smtClean="0"/>
              <a:t>③道徳的行為に関する体験的な学習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0184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9"/>
          <p:cNvSpPr>
            <a:spLocks noChangeArrowheads="1"/>
          </p:cNvSpPr>
          <p:nvPr/>
        </p:nvSpPr>
        <p:spPr bwMode="auto">
          <a:xfrm>
            <a:off x="628434" y="2852936"/>
            <a:ext cx="8064500" cy="1296144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200" dirty="0"/>
              <a:t>分かり切ったことを言わせたり書かせたり・・</a:t>
            </a:r>
            <a:r>
              <a:rPr lang="ja-JP" altLang="en-US" sz="3200" dirty="0" smtClean="0"/>
              <a:t>・</a:t>
            </a:r>
            <a:endParaRPr lang="en-US" altLang="ja-JP" sz="3200" dirty="0" smtClean="0"/>
          </a:p>
          <a:p>
            <a:r>
              <a:rPr lang="ja-JP" altLang="en-US" sz="3200" dirty="0" smtClean="0"/>
              <a:t>読解指導のようなこと・・・　　　　　　　</a:t>
            </a:r>
            <a:endParaRPr lang="en-US" altLang="ja-JP" sz="3200" dirty="0" smtClean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84327" y="653909"/>
            <a:ext cx="4779761" cy="8032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（５）今、何をするべきか　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99405" y="1741330"/>
            <a:ext cx="8073380" cy="96759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800" dirty="0" smtClean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授業力の向上</a:t>
            </a:r>
            <a:endParaRPr lang="en-US" altLang="ja-JP" sz="3200" dirty="0">
              <a:ea typeface="HGS創英角ｺﾞｼｯｸUB" pitchFamily="50" charset="-128"/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395536" y="4977172"/>
            <a:ext cx="8496944" cy="1332148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dirty="0" smtClean="0"/>
              <a:t>発達段階に応じた効果的な指導方法を</a:t>
            </a:r>
            <a:endParaRPr lang="en-US" altLang="ja-JP" sz="3600" dirty="0" smtClean="0"/>
          </a:p>
          <a:p>
            <a:pPr algn="ctr"/>
            <a:r>
              <a:rPr lang="ja-JP" altLang="en-US" sz="3600" dirty="0" smtClean="0"/>
              <a:t>「読む道徳」から「考え、議論する道徳」へ</a:t>
            </a:r>
            <a:endParaRPr lang="ja-JP" altLang="ja-JP" sz="3600" dirty="0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0800000">
            <a:off x="4100785" y="4365103"/>
            <a:ext cx="1079500" cy="432048"/>
          </a:xfrm>
          <a:prstGeom prst="upArrow">
            <a:avLst>
              <a:gd name="adj1" fmla="val 50000"/>
              <a:gd name="adj2" fmla="val 55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pic>
        <p:nvPicPr>
          <p:cNvPr id="17410" name="Picture 2" descr="ジャン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3239"/>
            <a:ext cx="1508497" cy="11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3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二等辺三角形 1"/>
          <p:cNvSpPr/>
          <p:nvPr/>
        </p:nvSpPr>
        <p:spPr>
          <a:xfrm>
            <a:off x="909734" y="548680"/>
            <a:ext cx="6974634" cy="5544616"/>
          </a:xfrm>
          <a:prstGeom prst="triangle">
            <a:avLst>
              <a:gd name="adj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3463609" y="2059107"/>
            <a:ext cx="18567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051720" y="4293096"/>
            <a:ext cx="46805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820987" y="1268760"/>
            <a:ext cx="1183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教材</a:t>
            </a:r>
            <a:endParaRPr kumimoji="1" lang="ja-JP" altLang="en-US" sz="3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87824" y="2443825"/>
            <a:ext cx="2736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/>
              <a:t>登場人物が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感じたこと</a:t>
            </a:r>
            <a:endParaRPr kumimoji="1" lang="en-US" altLang="ja-JP" sz="3600" dirty="0" smtClean="0"/>
          </a:p>
          <a:p>
            <a:pPr algn="ctr"/>
            <a:r>
              <a:rPr kumimoji="1" lang="ja-JP" altLang="en-US" sz="3600" dirty="0" smtClean="0"/>
              <a:t>考えたこと</a:t>
            </a:r>
            <a:endParaRPr kumimoji="1" lang="ja-JP" altLang="en-US" sz="3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07704" y="4509120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道徳的価値</a:t>
            </a:r>
            <a:endParaRPr kumimoji="1" lang="en-US" altLang="ja-JP" sz="3600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考え方や生き方、信念</a:t>
            </a:r>
            <a:endParaRPr kumimoji="1" lang="ja-JP" altLang="en-US" sz="36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AutoShape 86"/>
          <p:cNvSpPr>
            <a:spLocks noChangeArrowheads="1"/>
          </p:cNvSpPr>
          <p:nvPr/>
        </p:nvSpPr>
        <p:spPr bwMode="auto">
          <a:xfrm>
            <a:off x="395536" y="1295005"/>
            <a:ext cx="3600450" cy="1485923"/>
          </a:xfrm>
          <a:prstGeom prst="wedgeRoundRectCallout">
            <a:avLst>
              <a:gd name="adj1" fmla="val -17831"/>
              <a:gd name="adj2" fmla="val 6334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心情や考え方の読解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→ここで止まる</a:t>
            </a:r>
            <a:endParaRPr lang="en-US" altLang="ja-JP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授業が多かった</a:t>
            </a:r>
          </a:p>
        </p:txBody>
      </p:sp>
      <p:sp>
        <p:nvSpPr>
          <p:cNvPr id="9" name="AutoShape 86"/>
          <p:cNvSpPr>
            <a:spLocks noChangeArrowheads="1"/>
          </p:cNvSpPr>
          <p:nvPr/>
        </p:nvSpPr>
        <p:spPr bwMode="auto">
          <a:xfrm>
            <a:off x="5004035" y="3198717"/>
            <a:ext cx="3888458" cy="1530697"/>
          </a:xfrm>
          <a:prstGeom prst="wedgeRoundRectCallout">
            <a:avLst>
              <a:gd name="adj1" fmla="val 24965"/>
              <a:gd name="adj2" fmla="val 8501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この部分に切り込む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授業が大切</a:t>
            </a:r>
            <a:endParaRPr lang="en-US" altLang="ja-JP" sz="28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→価値に迫る発問を！</a:t>
            </a:r>
            <a:endParaRPr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9458" name="Picture 2" descr="31年3月1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329565"/>
            <a:ext cx="103822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顔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3021507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6"/>
          <p:cNvGrpSpPr>
            <a:grpSpLocks/>
          </p:cNvGrpSpPr>
          <p:nvPr/>
        </p:nvGrpSpPr>
        <p:grpSpPr bwMode="auto">
          <a:xfrm>
            <a:off x="250825" y="237952"/>
            <a:ext cx="7993583" cy="1186012"/>
            <a:chOff x="1474" y="210"/>
            <a:chExt cx="2994" cy="680"/>
          </a:xfrm>
        </p:grpSpPr>
        <p:sp>
          <p:nvSpPr>
            <p:cNvPr id="8199" name="Oval 21"/>
            <p:cNvSpPr>
              <a:spLocks noChangeArrowheads="1"/>
            </p:cNvSpPr>
            <p:nvPr/>
          </p:nvSpPr>
          <p:spPr bwMode="auto">
            <a:xfrm>
              <a:off x="1565" y="300"/>
              <a:ext cx="2903" cy="5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0" name="Oval 17"/>
            <p:cNvSpPr>
              <a:spLocks noChangeArrowheads="1"/>
            </p:cNvSpPr>
            <p:nvPr/>
          </p:nvSpPr>
          <p:spPr bwMode="auto">
            <a:xfrm>
              <a:off x="1474" y="210"/>
              <a:ext cx="2813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3600" dirty="0">
                  <a:ea typeface="HGS創英角ｺﾞｼｯｸUB" pitchFamily="50" charset="-128"/>
                </a:rPr>
                <a:t>２　</a:t>
              </a:r>
              <a:r>
                <a:rPr lang="ja-JP" altLang="en-US" sz="3600" dirty="0" smtClean="0">
                  <a:ea typeface="HGS創英角ｺﾞｼｯｸUB" pitchFamily="50" charset="-128"/>
                </a:rPr>
                <a:t>「道徳科」の授業づくり</a:t>
              </a:r>
              <a:endParaRPr lang="ja-JP" altLang="en-US" sz="3600" dirty="0">
                <a:ea typeface="HGS創英角ｺﾞｼｯｸUB" pitchFamily="50" charset="-128"/>
              </a:endParaRPr>
            </a:p>
          </p:txBody>
        </p:sp>
      </p:grpSp>
      <p:sp>
        <p:nvSpPr>
          <p:cNvPr id="8195" name="AutoShape 20"/>
          <p:cNvSpPr>
            <a:spLocks noChangeArrowheads="1"/>
          </p:cNvSpPr>
          <p:nvPr/>
        </p:nvSpPr>
        <p:spPr bwMode="auto">
          <a:xfrm>
            <a:off x="572495" y="4221088"/>
            <a:ext cx="6309154" cy="70749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600" dirty="0" smtClean="0"/>
              <a:t>①心の中を問う発問を大切に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38174" y="1628800"/>
            <a:ext cx="4779761" cy="8032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>
                <a:solidFill>
                  <a:srgbClr val="000000"/>
                </a:solidFill>
                <a:ea typeface="HGS創英角ｺﾞｼｯｸUB" pitchFamily="50" charset="-128"/>
              </a:rPr>
              <a:t>（１）工夫や手立て　</a:t>
            </a:r>
            <a:endParaRPr lang="ja-JP" altLang="en-US" sz="36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81511" y="2636912"/>
            <a:ext cx="8013810" cy="136822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/>
              <a:t>何</a:t>
            </a:r>
            <a:r>
              <a:rPr lang="ja-JP" altLang="en-US" sz="3600" dirty="0"/>
              <a:t>を伝える</a:t>
            </a:r>
            <a:r>
              <a:rPr lang="ja-JP" altLang="en-US" sz="3600" dirty="0" smtClean="0"/>
              <a:t>か→何</a:t>
            </a:r>
            <a:r>
              <a:rPr lang="ja-JP" altLang="en-US" sz="3600" dirty="0"/>
              <a:t>を考えさせる</a:t>
            </a:r>
            <a:r>
              <a:rPr lang="ja-JP" altLang="en-US" sz="3600" dirty="0" smtClean="0"/>
              <a:t>か</a:t>
            </a:r>
            <a:endParaRPr lang="en-US" altLang="ja-JP" sz="3600" dirty="0" smtClean="0"/>
          </a:p>
          <a:p>
            <a:r>
              <a:rPr lang="ja-JP" altLang="en-US" sz="3600" dirty="0" smtClean="0"/>
              <a:t>　　　　　　　　　　何に気付かせたいのか</a:t>
            </a:r>
            <a:endParaRPr lang="en-US" altLang="ja-JP" sz="3600" dirty="0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581510" y="5229200"/>
            <a:ext cx="7867650" cy="136815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600" dirty="0"/>
              <a:t>②登場人物の葛藤、変容、</a:t>
            </a:r>
            <a:r>
              <a:rPr lang="ja-JP" altLang="en-US" sz="3600" dirty="0" smtClean="0"/>
              <a:t>成長</a:t>
            </a:r>
            <a:endParaRPr lang="en-US" altLang="ja-JP" sz="3600" dirty="0" smtClean="0"/>
          </a:p>
          <a:p>
            <a:r>
              <a:rPr lang="ja-JP" altLang="en-US" sz="3600" dirty="0" smtClean="0"/>
              <a:t>　　・</a:t>
            </a:r>
            <a:r>
              <a:rPr lang="ja-JP" altLang="en-US" sz="3600" dirty="0"/>
              <a:t>・・心の中や何がきっかけなの</a:t>
            </a:r>
            <a:r>
              <a:rPr lang="ja-JP" altLang="en-US" sz="3600" dirty="0" smtClean="0"/>
              <a:t>か</a:t>
            </a:r>
            <a:endParaRPr lang="en-US" altLang="ja-JP" sz="3600" dirty="0"/>
          </a:p>
        </p:txBody>
      </p:sp>
      <p:pic>
        <p:nvPicPr>
          <p:cNvPr id="20482" name="Picture 2" descr="運ぶ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368608"/>
            <a:ext cx="1568424" cy="10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638175" y="345246"/>
            <a:ext cx="7867650" cy="149957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600" dirty="0" smtClean="0"/>
              <a:t>③広がる発問、深まる発問、多様な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返答や意識が期待できる発問</a:t>
            </a:r>
            <a:endParaRPr lang="en-US" altLang="ja-JP" sz="3600" dirty="0" smtClean="0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638175" y="4233678"/>
            <a:ext cx="3573785" cy="85150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600" dirty="0" smtClean="0"/>
              <a:t>⑥板書の工夫</a:t>
            </a:r>
            <a:endParaRPr lang="ja-JP" altLang="en-US" sz="3600" dirty="0"/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631549" y="5301207"/>
            <a:ext cx="7867650" cy="13744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600" dirty="0" smtClean="0"/>
              <a:t>⑦プラス思考の「はひふへほ」の授業</a:t>
            </a:r>
            <a:endParaRPr lang="en-US" altLang="ja-JP" sz="3600" dirty="0" smtClean="0"/>
          </a:p>
          <a:p>
            <a:r>
              <a:rPr lang="ja-JP" altLang="en-US" sz="3600" dirty="0" smtClean="0"/>
              <a:t>→教師の「あたたかな受け止め」</a:t>
            </a:r>
            <a:endParaRPr lang="ja-JP" altLang="en-US" sz="3600" dirty="0"/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649957" y="2060848"/>
            <a:ext cx="6085681" cy="85150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600" dirty="0"/>
              <a:t>④「分からないふり」と「沈黙」</a:t>
            </a:r>
            <a:endParaRPr lang="en-US" altLang="ja-JP" sz="3600" dirty="0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638175" y="3153558"/>
            <a:ext cx="6301705" cy="85150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600" dirty="0"/>
              <a:t>⑤書く活動のメリットとデメリット</a:t>
            </a:r>
            <a:endParaRPr lang="en-US" altLang="ja-JP" sz="36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477073"/>
            <a:ext cx="1361889" cy="151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179512" y="1844824"/>
            <a:ext cx="8712968" cy="453650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600" dirty="0" smtClean="0">
                <a:latin typeface="+mn-ea"/>
                <a:ea typeface="+mn-ea"/>
              </a:rPr>
              <a:t>ア　教材を提示する工夫</a:t>
            </a:r>
            <a:endParaRPr lang="en-US" altLang="ja-JP" sz="3600" dirty="0" smtClean="0">
              <a:latin typeface="+mn-ea"/>
              <a:ea typeface="+mn-ea"/>
            </a:endParaRPr>
          </a:p>
          <a:p>
            <a:r>
              <a:rPr lang="ja-JP" altLang="en-US" sz="3600" dirty="0" smtClean="0">
                <a:latin typeface="+mn-ea"/>
                <a:ea typeface="+mn-ea"/>
              </a:rPr>
              <a:t>イ　発問の工夫</a:t>
            </a:r>
            <a:endParaRPr lang="en-US" altLang="ja-JP" sz="3600" dirty="0" smtClean="0">
              <a:latin typeface="+mn-ea"/>
              <a:ea typeface="+mn-ea"/>
            </a:endParaRPr>
          </a:p>
          <a:p>
            <a:r>
              <a:rPr lang="ja-JP" altLang="en-US" sz="3600" dirty="0" smtClean="0">
                <a:latin typeface="+mn-ea"/>
                <a:ea typeface="+mn-ea"/>
              </a:rPr>
              <a:t>ウ　話合いの工夫</a:t>
            </a:r>
            <a:endParaRPr lang="en-US" altLang="ja-JP" sz="3600" dirty="0" smtClean="0">
              <a:latin typeface="+mn-ea"/>
              <a:ea typeface="+mn-ea"/>
            </a:endParaRPr>
          </a:p>
          <a:p>
            <a:r>
              <a:rPr lang="ja-JP" altLang="en-US" sz="3600" dirty="0" smtClean="0">
                <a:latin typeface="+mn-ea"/>
                <a:ea typeface="+mn-ea"/>
              </a:rPr>
              <a:t>エ　書く活動の工夫</a:t>
            </a:r>
            <a:endParaRPr lang="en-US" altLang="ja-JP" sz="3600" dirty="0" smtClean="0">
              <a:latin typeface="+mn-ea"/>
              <a:ea typeface="+mn-ea"/>
            </a:endParaRPr>
          </a:p>
          <a:p>
            <a:r>
              <a:rPr lang="ja-JP" altLang="en-US" sz="3600" dirty="0" smtClean="0">
                <a:latin typeface="+mn-ea"/>
                <a:ea typeface="+mn-ea"/>
              </a:rPr>
              <a:t>オ　動作化、役割演技など表現活動の工夫</a:t>
            </a:r>
            <a:endParaRPr lang="en-US" altLang="ja-JP" sz="3600" dirty="0" smtClean="0">
              <a:latin typeface="+mn-ea"/>
              <a:ea typeface="+mn-ea"/>
            </a:endParaRPr>
          </a:p>
          <a:p>
            <a:r>
              <a:rPr lang="ja-JP" altLang="en-US" sz="3600" dirty="0" smtClean="0">
                <a:latin typeface="+mn-ea"/>
                <a:ea typeface="+mn-ea"/>
              </a:rPr>
              <a:t>カ　板書を生かす工夫</a:t>
            </a:r>
            <a:endParaRPr lang="en-US" altLang="ja-JP" sz="3600" dirty="0" smtClean="0">
              <a:latin typeface="+mn-ea"/>
              <a:ea typeface="+mn-ea"/>
            </a:endParaRPr>
          </a:p>
          <a:p>
            <a:r>
              <a:rPr lang="ja-JP" altLang="en-US" sz="3600" dirty="0" smtClean="0">
                <a:latin typeface="+mn-ea"/>
                <a:ea typeface="+mn-ea"/>
              </a:rPr>
              <a:t>キ　説話の工夫</a:t>
            </a:r>
            <a:endParaRPr lang="en-US" altLang="ja-JP" sz="3600" dirty="0" smtClean="0">
              <a:latin typeface="+mn-ea"/>
              <a:ea typeface="+mn-ea"/>
            </a:endParaRPr>
          </a:p>
        </p:txBody>
      </p: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179512" y="331614"/>
            <a:ext cx="5472608" cy="1167830"/>
            <a:chOff x="1474" y="210"/>
            <a:chExt cx="2994" cy="680"/>
          </a:xfrm>
        </p:grpSpPr>
        <p:sp>
          <p:nvSpPr>
            <p:cNvPr id="10" name="Oval 21"/>
            <p:cNvSpPr>
              <a:spLocks noChangeArrowheads="1"/>
            </p:cNvSpPr>
            <p:nvPr/>
          </p:nvSpPr>
          <p:spPr bwMode="auto">
            <a:xfrm>
              <a:off x="1565" y="300"/>
              <a:ext cx="2903" cy="5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1474" y="210"/>
              <a:ext cx="2813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3200" dirty="0" smtClean="0">
                  <a:ea typeface="HGS創英角ｺﾞｼｯｸUB" pitchFamily="50" charset="-128"/>
                </a:rPr>
                <a:t>指導方法７つの工夫</a:t>
              </a:r>
              <a:endParaRPr lang="en-US" altLang="ja-JP" sz="3200" dirty="0" smtClean="0">
                <a:ea typeface="HGS創英角ｺﾞｼｯｸUB" pitchFamily="50" charset="-128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5796136" y="1844824"/>
            <a:ext cx="2304256" cy="144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8" name="Picture 2" descr="31年3月3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55878"/>
            <a:ext cx="940335" cy="10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角丸四角形吹き出し 12"/>
          <p:cNvSpPr/>
          <p:nvPr/>
        </p:nvSpPr>
        <p:spPr>
          <a:xfrm>
            <a:off x="7092280" y="188641"/>
            <a:ext cx="1756752" cy="1493842"/>
          </a:xfrm>
          <a:prstGeom prst="wedgeRoundRectCallout">
            <a:avLst>
              <a:gd name="adj1" fmla="val -62974"/>
              <a:gd name="adj2" fmla="val 2234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詳しくは「解説」の第４章に！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39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6"/>
          <p:cNvGrpSpPr>
            <a:grpSpLocks/>
          </p:cNvGrpSpPr>
          <p:nvPr/>
        </p:nvGrpSpPr>
        <p:grpSpPr bwMode="auto">
          <a:xfrm>
            <a:off x="468313" y="404813"/>
            <a:ext cx="4535735" cy="1061967"/>
            <a:chOff x="1474" y="210"/>
            <a:chExt cx="2994" cy="680"/>
          </a:xfrm>
        </p:grpSpPr>
        <p:sp>
          <p:nvSpPr>
            <p:cNvPr id="3077" name="Oval 21"/>
            <p:cNvSpPr>
              <a:spLocks noChangeArrowheads="1"/>
            </p:cNvSpPr>
            <p:nvPr/>
          </p:nvSpPr>
          <p:spPr bwMode="auto">
            <a:xfrm>
              <a:off x="1565" y="300"/>
              <a:ext cx="2903" cy="5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8" name="Oval 17"/>
            <p:cNvSpPr>
              <a:spLocks noChangeArrowheads="1"/>
            </p:cNvSpPr>
            <p:nvPr/>
          </p:nvSpPr>
          <p:spPr bwMode="auto">
            <a:xfrm>
              <a:off x="1474" y="210"/>
              <a:ext cx="2813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3600" dirty="0" smtClean="0">
                  <a:ea typeface="HGS創英角ｺﾞｼｯｸUB" pitchFamily="50" charset="-128"/>
                </a:rPr>
                <a:t>内　容</a:t>
              </a:r>
              <a:endParaRPr lang="ja-JP" altLang="en-US" sz="3600" dirty="0">
                <a:ea typeface="HGS創英角ｺﾞｼｯｸUB" pitchFamily="50" charset="-128"/>
              </a:endParaRPr>
            </a:p>
          </p:txBody>
        </p:sp>
      </p:grpSp>
      <p:sp>
        <p:nvSpPr>
          <p:cNvPr id="3075" name="AutoShape 29"/>
          <p:cNvSpPr>
            <a:spLocks noChangeArrowheads="1"/>
          </p:cNvSpPr>
          <p:nvPr/>
        </p:nvSpPr>
        <p:spPr bwMode="auto">
          <a:xfrm>
            <a:off x="468313" y="1769353"/>
            <a:ext cx="8280151" cy="4611975"/>
          </a:xfrm>
          <a:prstGeom prst="roundRect">
            <a:avLst>
              <a:gd name="adj" fmla="val 2472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b="1" dirty="0" smtClean="0">
                <a:solidFill>
                  <a:srgbClr val="000000"/>
                </a:solidFill>
              </a:rPr>
              <a:t>はじめに　～道徳科の授業を振り返ってみましょう～</a:t>
            </a:r>
            <a:endParaRPr lang="en-US" altLang="ja-JP" sz="2800" b="1" dirty="0" smtClean="0">
              <a:solidFill>
                <a:srgbClr val="000000"/>
              </a:solidFill>
            </a:endParaRPr>
          </a:p>
          <a:p>
            <a:endParaRPr lang="en-US" altLang="ja-JP" sz="1200" b="1" dirty="0" smtClean="0">
              <a:solidFill>
                <a:srgbClr val="000000"/>
              </a:solidFill>
            </a:endParaRPr>
          </a:p>
          <a:p>
            <a:r>
              <a:rPr lang="ja-JP" altLang="en-US" sz="2800" b="1" dirty="0" smtClean="0">
                <a:solidFill>
                  <a:srgbClr val="000000"/>
                </a:solidFill>
              </a:rPr>
              <a:t>１　「特別の教科　道徳」</a:t>
            </a:r>
            <a:endParaRPr lang="en-US" altLang="ja-JP" sz="2800" b="1" dirty="0" smtClean="0">
              <a:solidFill>
                <a:srgbClr val="000000"/>
              </a:solidFill>
            </a:endParaRPr>
          </a:p>
          <a:p>
            <a:endParaRPr lang="en-US" altLang="ja-JP" sz="1200" b="1" dirty="0" smtClean="0">
              <a:solidFill>
                <a:srgbClr val="000000"/>
              </a:solidFill>
            </a:endParaRPr>
          </a:p>
          <a:p>
            <a:r>
              <a:rPr lang="ja-JP" altLang="en-US" sz="2800" b="1" dirty="0" smtClean="0">
                <a:solidFill>
                  <a:srgbClr val="000000"/>
                </a:solidFill>
              </a:rPr>
              <a:t>２　「道徳科」の授業づくり</a:t>
            </a:r>
            <a:endParaRPr lang="en-US" altLang="ja-JP" sz="2800" b="1" dirty="0" smtClean="0">
              <a:solidFill>
                <a:srgbClr val="000000"/>
              </a:solidFill>
            </a:endParaRPr>
          </a:p>
          <a:p>
            <a:endParaRPr lang="en-US" altLang="ja-JP" sz="1200" b="1" dirty="0" smtClean="0">
              <a:solidFill>
                <a:srgbClr val="000000"/>
              </a:solidFill>
            </a:endParaRPr>
          </a:p>
          <a:p>
            <a:r>
              <a:rPr lang="ja-JP" altLang="en-US" sz="2800" b="1" dirty="0" smtClean="0">
                <a:solidFill>
                  <a:srgbClr val="000000"/>
                </a:solidFill>
              </a:rPr>
              <a:t>３　教材分析</a:t>
            </a:r>
            <a:endParaRPr lang="en-US" altLang="ja-JP" sz="2800" b="1" dirty="0" smtClean="0">
              <a:solidFill>
                <a:srgbClr val="000000"/>
              </a:solidFill>
            </a:endParaRPr>
          </a:p>
          <a:p>
            <a:endParaRPr lang="en-US" altLang="ja-JP" sz="1200" b="1" dirty="0" smtClean="0">
              <a:solidFill>
                <a:srgbClr val="000000"/>
              </a:solidFill>
            </a:endParaRPr>
          </a:p>
          <a:p>
            <a:r>
              <a:rPr lang="ja-JP" altLang="en-US" sz="2800" b="1" dirty="0" smtClean="0">
                <a:solidFill>
                  <a:srgbClr val="000000"/>
                </a:solidFill>
              </a:rPr>
              <a:t>４</a:t>
            </a:r>
            <a:r>
              <a:rPr lang="ja-JP" altLang="en-US" sz="2800" b="1" dirty="0">
                <a:solidFill>
                  <a:srgbClr val="000000"/>
                </a:solidFill>
              </a:rPr>
              <a:t>　</a:t>
            </a:r>
            <a:r>
              <a:rPr lang="ja-JP" altLang="en-US" sz="2800" b="1" dirty="0" smtClean="0">
                <a:solidFill>
                  <a:srgbClr val="000000"/>
                </a:solidFill>
              </a:rPr>
              <a:t>道徳科の評価</a:t>
            </a:r>
            <a:endParaRPr lang="en-US" altLang="ja-JP" sz="2800" b="1" dirty="0" smtClean="0">
              <a:solidFill>
                <a:srgbClr val="000000"/>
              </a:solidFill>
            </a:endParaRPr>
          </a:p>
          <a:p>
            <a:endParaRPr lang="en-US" altLang="ja-JP" sz="1200" b="1" dirty="0">
              <a:solidFill>
                <a:srgbClr val="000000"/>
              </a:solidFill>
            </a:endParaRPr>
          </a:p>
          <a:p>
            <a:r>
              <a:rPr lang="ja-JP" altLang="en-US" sz="2800" b="1" dirty="0" smtClean="0">
                <a:solidFill>
                  <a:srgbClr val="000000"/>
                </a:solidFill>
              </a:rPr>
              <a:t>おわりに　～豊かな道徳授業を目指して～</a:t>
            </a:r>
            <a:endParaRPr lang="en-US" altLang="ja-JP" sz="2800" b="1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こんにちは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236939"/>
            <a:ext cx="1148284" cy="13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92782" y="476672"/>
            <a:ext cx="6725240" cy="71438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/>
              <a:t>学習問題</a:t>
            </a:r>
            <a:r>
              <a:rPr lang="ja-JP" altLang="en-US" sz="3600" b="1" dirty="0" smtClean="0"/>
              <a:t>の類別・設定例</a:t>
            </a:r>
            <a:endParaRPr lang="ja-JP" altLang="ja-JP" sz="3600" b="1" dirty="0"/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323528" y="1484784"/>
            <a:ext cx="8285321" cy="208823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0"/>
              </a:spcAft>
            </a:pPr>
            <a:r>
              <a:rPr lang="en-US" altLang="ja-JP" sz="3600" kern="100" dirty="0">
                <a:solidFill>
                  <a:sysClr val="windowText" lastClr="000000"/>
                </a:solidFill>
              </a:rPr>
              <a:t>【</a:t>
            </a:r>
            <a:r>
              <a:rPr lang="ja-JP" altLang="ja-JP" sz="3600" kern="100" dirty="0" smtClean="0">
                <a:solidFill>
                  <a:sysClr val="windowText" lastClr="000000"/>
                </a:solidFill>
              </a:rPr>
              <a:t>道徳的価値そのもの</a:t>
            </a:r>
            <a:r>
              <a:rPr lang="ja-JP" altLang="en-US" sz="3600" kern="100" dirty="0" smtClean="0">
                <a:solidFill>
                  <a:sysClr val="windowText" lastClr="000000"/>
                </a:solidFill>
              </a:rPr>
              <a:t>に関わる問題</a:t>
            </a:r>
            <a:r>
              <a:rPr lang="en-US" altLang="ja-JP" sz="3600" kern="100" dirty="0" smtClean="0">
                <a:solidFill>
                  <a:sysClr val="windowText" lastClr="000000"/>
                </a:solidFill>
              </a:rPr>
              <a:t>】</a:t>
            </a:r>
          </a:p>
          <a:p>
            <a:pPr algn="ctr">
              <a:spcAft>
                <a:spcPts val="0"/>
              </a:spcAft>
            </a:pPr>
            <a:endParaRPr lang="en-US" altLang="ja-JP" sz="1600" kern="100" dirty="0" smtClean="0">
              <a:solidFill>
                <a:sysClr val="windowText" lastClr="00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・「</a:t>
            </a:r>
            <a:r>
              <a:rPr lang="ja-JP" altLang="en-US" sz="2800" kern="100" dirty="0" smtClean="0">
                <a:solidFill>
                  <a:sysClr val="windowText" lastClr="000000"/>
                </a:solidFill>
              </a:rPr>
              <a:t>○○</a:t>
            </a: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」</a:t>
            </a:r>
            <a:r>
              <a:rPr lang="ja-JP" altLang="ja-JP" sz="2800" kern="100" dirty="0">
                <a:solidFill>
                  <a:sysClr val="windowText" lastClr="000000"/>
                </a:solidFill>
              </a:rPr>
              <a:t>とはどんなことだろうか</a:t>
            </a:r>
            <a:endParaRPr lang="ja-JP" altLang="ja-JP" kern="100" dirty="0">
              <a:solidFill>
                <a:sysClr val="windowText" lastClr="00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ja-JP" altLang="ja-JP" sz="2800" kern="100" dirty="0">
                <a:solidFill>
                  <a:sysClr val="windowText" lastClr="000000"/>
                </a:solidFill>
              </a:rPr>
              <a:t>・</a:t>
            </a: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「</a:t>
            </a:r>
            <a:r>
              <a:rPr lang="ja-JP" altLang="en-US" sz="2800" kern="100" dirty="0" smtClean="0">
                <a:solidFill>
                  <a:sysClr val="windowText" lastClr="000000"/>
                </a:solidFill>
              </a:rPr>
              <a:t>真の勇気</a:t>
            </a: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」</a:t>
            </a:r>
            <a:r>
              <a:rPr lang="ja-JP" altLang="ja-JP" sz="2800" kern="100" dirty="0">
                <a:solidFill>
                  <a:sysClr val="windowText" lastClr="000000"/>
                </a:solidFill>
              </a:rPr>
              <a:t>を</a:t>
            </a: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もつ</a:t>
            </a:r>
            <a:r>
              <a:rPr lang="ja-JP" altLang="en-US" sz="2800" kern="100" dirty="0" smtClean="0">
                <a:solidFill>
                  <a:sysClr val="windowText" lastClr="000000"/>
                </a:solidFill>
              </a:rPr>
              <a:t>ために必要なことは何だろうか。</a:t>
            </a:r>
            <a:endParaRPr lang="ja-JP" altLang="ja-JP" sz="2400" kern="100" dirty="0">
              <a:solidFill>
                <a:sysClr val="windowText" lastClr="000000"/>
              </a:solidFill>
              <a:latin typeface="Century"/>
              <a:ea typeface="ＭＳ 明朝"/>
              <a:cs typeface="Times New Roman"/>
            </a:endParaRP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323528" y="4005064"/>
            <a:ext cx="8407633" cy="208823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0"/>
              </a:spcAft>
            </a:pPr>
            <a:r>
              <a:rPr lang="en-US" altLang="ja-JP" sz="3600" kern="100" dirty="0" smtClean="0">
                <a:solidFill>
                  <a:sysClr val="windowText" lastClr="000000"/>
                </a:solidFill>
              </a:rPr>
              <a:t>【</a:t>
            </a:r>
            <a:r>
              <a:rPr lang="ja-JP" altLang="ja-JP" sz="3600" kern="100" dirty="0">
                <a:solidFill>
                  <a:sysClr val="windowText" lastClr="000000"/>
                </a:solidFill>
              </a:rPr>
              <a:t>教材</a:t>
            </a:r>
            <a:r>
              <a:rPr lang="ja-JP" altLang="ja-JP" sz="3600" kern="100" dirty="0" smtClean="0">
                <a:solidFill>
                  <a:sysClr val="windowText" lastClr="000000"/>
                </a:solidFill>
              </a:rPr>
              <a:t>に含まれる問題</a:t>
            </a:r>
            <a:r>
              <a:rPr lang="en-US" altLang="ja-JP" sz="3600" kern="100" dirty="0" smtClean="0">
                <a:solidFill>
                  <a:sysClr val="windowText" lastClr="000000"/>
                </a:solidFill>
              </a:rPr>
              <a:t>】</a:t>
            </a:r>
          </a:p>
          <a:p>
            <a:pPr algn="ctr">
              <a:spcAft>
                <a:spcPts val="0"/>
              </a:spcAft>
            </a:pPr>
            <a:endParaRPr lang="en-US" altLang="ja-JP" sz="1600" kern="100" dirty="0" smtClean="0">
              <a:solidFill>
                <a:sysClr val="windowText" lastClr="00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・</a:t>
            </a:r>
            <a:r>
              <a:rPr lang="ja-JP" altLang="en-US" sz="2800" kern="100" dirty="0" smtClean="0">
                <a:solidFill>
                  <a:sysClr val="windowText" lastClr="000000"/>
                </a:solidFill>
              </a:rPr>
              <a:t>手品師</a:t>
            </a: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は</a:t>
            </a:r>
            <a:r>
              <a:rPr lang="ja-JP" altLang="ja-JP" sz="2800" kern="100" dirty="0">
                <a:solidFill>
                  <a:sysClr val="windowText" lastClr="000000"/>
                </a:solidFill>
              </a:rPr>
              <a:t>、どんな思い</a:t>
            </a: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で</a:t>
            </a:r>
            <a:r>
              <a:rPr lang="ja-JP" altLang="en-US" sz="2800" kern="100" dirty="0" smtClean="0">
                <a:solidFill>
                  <a:sysClr val="windowText" lastClr="000000"/>
                </a:solidFill>
              </a:rPr>
              <a:t>友の電話を聞いていた</a:t>
            </a: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か</a:t>
            </a:r>
            <a:endParaRPr lang="ja-JP" altLang="ja-JP" sz="2800" kern="100" dirty="0">
              <a:solidFill>
                <a:sysClr val="windowText" lastClr="00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ja-JP" altLang="ja-JP" sz="2800" kern="100" dirty="0">
                <a:solidFill>
                  <a:sysClr val="windowText" lastClr="000000"/>
                </a:solidFill>
              </a:rPr>
              <a:t>・よし子の行動は、どんなことが</a:t>
            </a: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問題だった</a:t>
            </a:r>
            <a:r>
              <a:rPr lang="ja-JP" altLang="ja-JP" sz="2800" kern="100" dirty="0">
                <a:solidFill>
                  <a:sysClr val="windowText" lastClr="000000"/>
                </a:solidFill>
              </a:rPr>
              <a:t>のか</a:t>
            </a:r>
            <a:endParaRPr lang="ja-JP" altLang="ja-JP" sz="2800" kern="100" dirty="0">
              <a:solidFill>
                <a:sysClr val="windowText" lastClr="000000"/>
              </a:solidFill>
              <a:latin typeface="Century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91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92782" y="476672"/>
            <a:ext cx="6725240" cy="71438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/>
              <a:t>学習問題</a:t>
            </a:r>
            <a:r>
              <a:rPr lang="ja-JP" altLang="en-US" sz="3600" b="1" dirty="0" smtClean="0"/>
              <a:t>の類別・設定例</a:t>
            </a:r>
            <a:endParaRPr lang="ja-JP" altLang="ja-JP" sz="3600" b="1" dirty="0"/>
          </a:p>
        </p:txBody>
      </p:sp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323528" y="1484784"/>
            <a:ext cx="8285321" cy="208823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Aft>
                <a:spcPts val="0"/>
              </a:spcAft>
            </a:pPr>
            <a:r>
              <a:rPr lang="en-US" altLang="ja-JP" sz="3600" kern="100" dirty="0" smtClean="0">
                <a:solidFill>
                  <a:sysClr val="windowText" lastClr="000000"/>
                </a:solidFill>
              </a:rPr>
              <a:t>【</a:t>
            </a:r>
            <a:r>
              <a:rPr lang="ja-JP" altLang="ja-JP" sz="3600" kern="100" dirty="0">
                <a:solidFill>
                  <a:sysClr val="windowText" lastClr="000000"/>
                </a:solidFill>
              </a:rPr>
              <a:t>社会など</a:t>
            </a:r>
            <a:r>
              <a:rPr lang="ja-JP" altLang="ja-JP" sz="3600" kern="100" dirty="0" smtClean="0">
                <a:solidFill>
                  <a:sysClr val="windowText" lastClr="000000"/>
                </a:solidFill>
              </a:rPr>
              <a:t>で見られる諸問題</a:t>
            </a:r>
            <a:r>
              <a:rPr lang="en-US" altLang="ja-JP" sz="3600" kern="100" dirty="0" smtClean="0">
                <a:solidFill>
                  <a:sysClr val="windowText" lastClr="000000"/>
                </a:solidFill>
              </a:rPr>
              <a:t>】</a:t>
            </a:r>
          </a:p>
          <a:p>
            <a:pPr algn="ctr">
              <a:spcAft>
                <a:spcPts val="0"/>
              </a:spcAft>
            </a:pPr>
            <a:endParaRPr lang="en-US" altLang="ja-JP" sz="1600" kern="100" dirty="0" smtClean="0">
              <a:solidFill>
                <a:sysClr val="windowText" lastClr="00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ja-JP" altLang="ja-JP" sz="2800" kern="100" dirty="0">
                <a:solidFill>
                  <a:sysClr val="windowText" lastClr="000000"/>
                </a:solidFill>
              </a:rPr>
              <a:t>・</a:t>
            </a: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ルール</a:t>
            </a:r>
            <a:r>
              <a:rPr lang="ja-JP" altLang="en-US" sz="2800" kern="100" dirty="0" smtClean="0">
                <a:solidFill>
                  <a:sysClr val="windowText" lastClr="000000"/>
                </a:solidFill>
              </a:rPr>
              <a:t>は</a:t>
            </a:r>
            <a:r>
              <a:rPr lang="ja-JP" altLang="ja-JP" sz="2800" kern="100" dirty="0" smtClean="0">
                <a:solidFill>
                  <a:sysClr val="windowText" lastClr="000000"/>
                </a:solidFill>
              </a:rPr>
              <a:t>、</a:t>
            </a:r>
            <a:r>
              <a:rPr lang="ja-JP" altLang="en-US" sz="2800" kern="100" dirty="0" smtClean="0">
                <a:solidFill>
                  <a:sysClr val="windowText" lastClr="000000"/>
                </a:solidFill>
              </a:rPr>
              <a:t>何のためにあるのだろうか</a:t>
            </a:r>
            <a:endParaRPr lang="ja-JP" altLang="ja-JP" sz="2800" kern="100" dirty="0">
              <a:solidFill>
                <a:sysClr val="windowText" lastClr="0000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ja-JP" altLang="ja-JP" sz="2800" kern="100" dirty="0">
                <a:solidFill>
                  <a:sysClr val="windowText" lastClr="000000"/>
                </a:solidFill>
              </a:rPr>
              <a:t>・生命は、どんなときに</a:t>
            </a:r>
            <a:r>
              <a:rPr lang="ja-JP" altLang="en-US" sz="2800" kern="100" dirty="0">
                <a:solidFill>
                  <a:sysClr val="windowText" lastClr="000000"/>
                </a:solidFill>
              </a:rPr>
              <a:t>輝く</a:t>
            </a:r>
            <a:r>
              <a:rPr lang="ja-JP" altLang="ja-JP" sz="2800" kern="100" dirty="0">
                <a:solidFill>
                  <a:sysClr val="windowText" lastClr="000000"/>
                </a:solidFill>
              </a:rPr>
              <a:t>のだろうか</a:t>
            </a:r>
            <a:endParaRPr lang="ja-JP" altLang="ja-JP" sz="2800" kern="100" dirty="0">
              <a:solidFill>
                <a:sysClr val="windowText" lastClr="000000"/>
              </a:solidFill>
              <a:latin typeface="Century"/>
              <a:ea typeface="ＭＳ 明朝"/>
              <a:cs typeface="Times New Roman"/>
            </a:endParaRPr>
          </a:p>
        </p:txBody>
      </p:sp>
      <p:pic>
        <p:nvPicPr>
          <p:cNvPr id="3076" name="Picture 4" descr="よろしく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22" y="5013176"/>
            <a:ext cx="1820722" cy="154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835968" y="54868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ja-JP" altLang="en-US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05508" y="426442"/>
            <a:ext cx="7552456" cy="80327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Aft>
                <a:spcPts val="0"/>
              </a:spcAft>
            </a:pPr>
            <a:r>
              <a:rPr lang="ja-JP" altLang="en-US" sz="3600" dirty="0" smtClean="0">
                <a:solidFill>
                  <a:srgbClr val="000000"/>
                </a:solidFill>
                <a:ea typeface="HGS創英角ｺﾞｼｯｸUB" pitchFamily="50" charset="-128"/>
              </a:rPr>
              <a:t>（２）</a:t>
            </a:r>
            <a:r>
              <a:rPr lang="ja-JP" altLang="en-US" sz="3600" dirty="0">
                <a:solidFill>
                  <a:srgbClr val="000000"/>
                </a:solidFill>
                <a:ea typeface="HGS創英角ｺﾞｼｯｸUB" pitchFamily="50" charset="-128"/>
              </a:rPr>
              <a:t>授業における発問のポイント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05508" y="1700808"/>
            <a:ext cx="8102860" cy="1328023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ja-JP" altLang="en-US" sz="3600" b="1" cap="all" dirty="0">
                <a:solidFill>
                  <a:prstClr val="black"/>
                </a:solidFill>
                <a:latin typeface="Calibri"/>
                <a:ea typeface="ＭＳ Ｐゴシック"/>
                <a:cs typeface="+mj-cs"/>
              </a:rPr>
              <a:t>子供の心を動かし、多様な考えを引き出し、思考を深める</a:t>
            </a:r>
            <a:r>
              <a:rPr lang="ja-JP" altLang="en-US" sz="3600" b="1" cap="all" dirty="0" smtClean="0">
                <a:solidFill>
                  <a:prstClr val="black"/>
                </a:solidFill>
                <a:latin typeface="Calibri"/>
                <a:ea typeface="ＭＳ Ｐゴシック"/>
                <a:cs typeface="+mj-cs"/>
              </a:rPr>
              <a:t>。</a:t>
            </a:r>
            <a:endParaRPr lang="ja-JP" altLang="ja-JP" sz="3600" b="1" dirty="0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323528" y="4077072"/>
            <a:ext cx="8640960" cy="129614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600" dirty="0"/>
              <a:t>道徳の授業でどんな発問が考えられるか？</a:t>
            </a: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 rot="10800000">
            <a:off x="4017188" y="3356992"/>
            <a:ext cx="1079500" cy="576063"/>
          </a:xfrm>
          <a:prstGeom prst="upArrow">
            <a:avLst>
              <a:gd name="adj1" fmla="val 50000"/>
              <a:gd name="adj2" fmla="val 55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28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555776" y="404664"/>
            <a:ext cx="4176464" cy="792088"/>
          </a:xfrm>
          <a:prstGeom prst="roundRect">
            <a:avLst>
              <a:gd name="adj" fmla="val 1098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000" dirty="0" smtClean="0"/>
              <a:t>共感的な発問</a:t>
            </a:r>
            <a:endParaRPr lang="en-US" altLang="ja-JP" sz="4000" dirty="0" smtClean="0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467544" y="1552934"/>
            <a:ext cx="8280920" cy="482839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prstClr val="black"/>
                </a:solidFill>
                <a:latin typeface="Calibri"/>
                <a:ea typeface="ＭＳ Ｐゴシック"/>
              </a:rPr>
              <a:t>主人公の気持ちを問う　</a:t>
            </a:r>
            <a:endParaRPr lang="en-US" altLang="ja-JP" sz="48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4800" dirty="0">
                <a:solidFill>
                  <a:prstClr val="black"/>
                </a:solidFill>
                <a:latin typeface="Calibri"/>
                <a:ea typeface="ＭＳ Ｐゴシック"/>
              </a:rPr>
              <a:t>主人公の考えの中身を</a:t>
            </a:r>
            <a:r>
              <a:rPr lang="ja-JP" altLang="en-US" sz="4800" dirty="0" smtClean="0">
                <a:solidFill>
                  <a:prstClr val="black"/>
                </a:solidFill>
                <a:latin typeface="Calibri"/>
                <a:ea typeface="ＭＳ Ｐゴシック"/>
              </a:rPr>
              <a:t>問う</a:t>
            </a:r>
            <a:endParaRPr lang="en-US" altLang="ja-JP" sz="4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ja-JP" altLang="en-US" sz="3600" dirty="0"/>
              <a:t>・○○は今、どんな気持ちだろうか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ja-JP" altLang="en-US" sz="3600" dirty="0"/>
              <a:t>・○○はどんなことを考えているか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ja-JP" altLang="en-US" sz="3600" dirty="0"/>
              <a:t>・○○の心の中は</a:t>
            </a:r>
            <a:r>
              <a:rPr lang="ja-JP" altLang="en-US" sz="3600" dirty="0" smtClean="0"/>
              <a:t>どうか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844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555776" y="404664"/>
            <a:ext cx="4176464" cy="792088"/>
          </a:xfrm>
          <a:prstGeom prst="roundRect">
            <a:avLst>
              <a:gd name="adj" fmla="val 1098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000" dirty="0"/>
              <a:t>分析的な発問</a:t>
            </a:r>
            <a:endParaRPr lang="en-US" altLang="ja-JP" sz="4000" dirty="0" smtClean="0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467544" y="1552934"/>
            <a:ext cx="8280920" cy="482839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indent="0">
              <a:buFont typeface="Symbol" pitchFamily="18" charset="2"/>
              <a:buNone/>
            </a:pPr>
            <a:r>
              <a:rPr lang="ja-JP" altLang="en-US" sz="4800" dirty="0"/>
              <a:t>行為や内容の意味を問う</a:t>
            </a:r>
            <a:endParaRPr lang="en-US" altLang="ja-JP" sz="4800" dirty="0"/>
          </a:p>
          <a:p>
            <a:pPr marL="0" indent="0">
              <a:buFont typeface="Symbol" pitchFamily="18" charset="2"/>
              <a:buNone/>
            </a:pPr>
            <a:r>
              <a:rPr lang="ja-JP" altLang="en-US" sz="4800" dirty="0"/>
              <a:t>その原因や理由について問う</a:t>
            </a:r>
            <a:endParaRPr lang="en-US" altLang="ja-JP" sz="4800" dirty="0"/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</a:pPr>
            <a:r>
              <a:rPr lang="ja-JP" altLang="en-US" sz="3600" dirty="0"/>
              <a:t>・本当の□□とは何だろう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</a:pPr>
            <a:r>
              <a:rPr lang="ja-JP" altLang="en-US" sz="3600" dirty="0"/>
              <a:t>・○○</a:t>
            </a:r>
            <a:r>
              <a:rPr lang="ja-JP" altLang="en-US" sz="3600" dirty="0" smtClean="0"/>
              <a:t>の行動を</a:t>
            </a:r>
            <a:r>
              <a:rPr lang="ja-JP" altLang="en-US" sz="3600" dirty="0"/>
              <a:t>支えたもの</a:t>
            </a:r>
            <a:r>
              <a:rPr lang="ja-JP" altLang="en-US" sz="3600" dirty="0" smtClean="0"/>
              <a:t>は何なのか</a:t>
            </a:r>
            <a:endParaRPr lang="ja-JP" altLang="en-US" sz="3600" dirty="0"/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</a:pPr>
            <a:r>
              <a:rPr lang="ja-JP" altLang="en-US" sz="3600" dirty="0"/>
              <a:t>・○○がそうしたのは</a:t>
            </a:r>
            <a:r>
              <a:rPr lang="ja-JP" altLang="en-US" sz="3600" dirty="0" smtClean="0"/>
              <a:t>なぜだろうか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161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555776" y="404664"/>
            <a:ext cx="4176464" cy="792088"/>
          </a:xfrm>
          <a:prstGeom prst="roundRect">
            <a:avLst>
              <a:gd name="adj" fmla="val 1098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000" dirty="0"/>
              <a:t>投影的な発問</a:t>
            </a:r>
            <a:endParaRPr lang="en-US" altLang="ja-JP" sz="4000" dirty="0" smtClean="0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467544" y="1552934"/>
            <a:ext cx="8280920" cy="497241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indent="0">
              <a:buFont typeface="Symbol" pitchFamily="18" charset="2"/>
              <a:buNone/>
            </a:pPr>
            <a:r>
              <a:rPr lang="ja-JP" altLang="en-US" sz="4800" dirty="0"/>
              <a:t>主人公に自己置換させて問う</a:t>
            </a:r>
            <a:endParaRPr lang="en-US" altLang="ja-JP" sz="4800" dirty="0"/>
          </a:p>
          <a:p>
            <a:pPr marL="0" indent="0">
              <a:buFont typeface="Symbol" pitchFamily="18" charset="2"/>
              <a:buNone/>
            </a:pPr>
            <a:r>
              <a:rPr lang="ja-JP" altLang="en-US" sz="4800" dirty="0"/>
              <a:t>迷いや葛藤等のなかで</a:t>
            </a:r>
            <a:r>
              <a:rPr lang="ja-JP" altLang="en-US" sz="4800" dirty="0" smtClean="0"/>
              <a:t>選択的</a:t>
            </a:r>
            <a:endParaRPr lang="en-US" altLang="ja-JP" sz="4800" dirty="0" smtClean="0"/>
          </a:p>
          <a:p>
            <a:pPr marL="0" indent="0">
              <a:buFont typeface="Symbol" pitchFamily="18" charset="2"/>
              <a:buNone/>
            </a:pPr>
            <a:r>
              <a:rPr lang="ja-JP" altLang="en-US" sz="4800" dirty="0" smtClean="0"/>
              <a:t>に</a:t>
            </a:r>
            <a:r>
              <a:rPr lang="ja-JP" altLang="en-US" sz="4800" dirty="0"/>
              <a:t>問う</a:t>
            </a:r>
            <a:endParaRPr lang="en-US" altLang="ja-JP" sz="4800" dirty="0"/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</a:pPr>
            <a:r>
              <a:rPr lang="ja-JP" altLang="en-US" sz="3600" dirty="0"/>
              <a:t>・～のとき、自分ならどうするか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</a:pPr>
            <a:r>
              <a:rPr lang="ja-JP" altLang="en-US" sz="3600" dirty="0"/>
              <a:t>・自分が○○ならどう考えるか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</a:pPr>
            <a:r>
              <a:rPr lang="ja-JP" altLang="en-US" sz="3600" dirty="0"/>
              <a:t>・自分は○○のようにできるか</a:t>
            </a:r>
          </a:p>
        </p:txBody>
      </p:sp>
    </p:spTree>
    <p:extLst>
      <p:ext uri="{BB962C8B-B14F-4D97-AF65-F5344CB8AC3E}">
        <p14:creationId xmlns:p14="http://schemas.microsoft.com/office/powerpoint/2010/main" val="13161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2555776" y="404664"/>
            <a:ext cx="4176464" cy="792088"/>
          </a:xfrm>
          <a:prstGeom prst="roundRect">
            <a:avLst>
              <a:gd name="adj" fmla="val 1098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000" dirty="0"/>
              <a:t>批判的な発問</a:t>
            </a:r>
            <a:endParaRPr lang="en-US" altLang="ja-JP" sz="4000" dirty="0" smtClean="0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251520" y="1552934"/>
            <a:ext cx="8676456" cy="482839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indent="0">
              <a:buFont typeface="Symbol" pitchFamily="18" charset="2"/>
              <a:buNone/>
            </a:pPr>
            <a:r>
              <a:rPr lang="ja-JP" altLang="en-US" sz="4800" dirty="0"/>
              <a:t>主人公やお話に対する考え</a:t>
            </a:r>
            <a:r>
              <a:rPr lang="ja-JP" altLang="en-US" sz="4800" dirty="0" smtClean="0"/>
              <a:t>を</a:t>
            </a:r>
            <a:endParaRPr lang="en-US" altLang="ja-JP" sz="4800" dirty="0" smtClean="0"/>
          </a:p>
          <a:p>
            <a:pPr marL="0" indent="0">
              <a:buFont typeface="Symbol" pitchFamily="18" charset="2"/>
              <a:buNone/>
            </a:pPr>
            <a:r>
              <a:rPr lang="ja-JP" altLang="en-US" sz="4800" dirty="0" smtClean="0"/>
              <a:t>問う</a:t>
            </a:r>
            <a:endParaRPr lang="en-US" altLang="ja-JP" sz="4800" dirty="0"/>
          </a:p>
          <a:p>
            <a:pPr marL="0" indent="0">
              <a:buFont typeface="Symbol" pitchFamily="18" charset="2"/>
              <a:buNone/>
            </a:pPr>
            <a:r>
              <a:rPr lang="ja-JP" altLang="en-US" sz="4800" dirty="0"/>
              <a:t>子供自身の考えや生き方を問う</a:t>
            </a:r>
            <a:endParaRPr lang="en-US" altLang="ja-JP" sz="4800" dirty="0"/>
          </a:p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r>
              <a:rPr lang="ja-JP" altLang="en-US" sz="3600" dirty="0"/>
              <a:t>・○○がしたことをどう思うか</a:t>
            </a:r>
          </a:p>
          <a:p>
            <a:r>
              <a:rPr lang="ja-JP" altLang="en-US" sz="3600" dirty="0"/>
              <a:t>・この□□（価値）をどう考えるか</a:t>
            </a:r>
          </a:p>
          <a:p>
            <a:r>
              <a:rPr lang="ja-JP" altLang="en-US" sz="3600" dirty="0"/>
              <a:t>・□□の話について納得できるか</a:t>
            </a:r>
          </a:p>
        </p:txBody>
      </p:sp>
    </p:spTree>
    <p:extLst>
      <p:ext uri="{BB962C8B-B14F-4D97-AF65-F5344CB8AC3E}">
        <p14:creationId xmlns:p14="http://schemas.microsoft.com/office/powerpoint/2010/main" val="13161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251520" y="1362650"/>
            <a:ext cx="8640960" cy="51418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indent="0">
              <a:buFont typeface="Symbol" pitchFamily="18" charset="2"/>
              <a:buNone/>
            </a:pPr>
            <a:r>
              <a:rPr lang="ja-JP" altLang="en-US" sz="3600" dirty="0" smtClean="0"/>
              <a:t>・登場人物の気持ちに共感する。</a:t>
            </a:r>
            <a:endParaRPr lang="en-US" altLang="ja-JP" sz="3600" dirty="0" smtClean="0"/>
          </a:p>
          <a:p>
            <a:pPr marL="0" indent="0">
              <a:buFont typeface="Symbol" pitchFamily="18" charset="2"/>
              <a:buNone/>
            </a:pPr>
            <a:endParaRPr lang="en-US" altLang="ja-JP" sz="2000" dirty="0" smtClean="0"/>
          </a:p>
          <a:p>
            <a:pPr marL="0" indent="0">
              <a:buFont typeface="Symbol" pitchFamily="18" charset="2"/>
              <a:buNone/>
            </a:pPr>
            <a:endParaRPr lang="en-US" altLang="ja-JP" sz="2000" dirty="0"/>
          </a:p>
          <a:p>
            <a:pPr marL="0" indent="0">
              <a:buFont typeface="Symbol" pitchFamily="18" charset="2"/>
              <a:buNone/>
            </a:pPr>
            <a:endParaRPr lang="en-US" altLang="ja-JP" sz="2000" dirty="0" smtClean="0"/>
          </a:p>
          <a:p>
            <a:pPr marL="0" indent="0">
              <a:buFont typeface="Symbol" pitchFamily="18" charset="2"/>
              <a:buNone/>
            </a:pPr>
            <a:endParaRPr lang="en-US" altLang="ja-JP" sz="2000" dirty="0" smtClean="0"/>
          </a:p>
          <a:p>
            <a:pPr marL="0" indent="0">
              <a:buFont typeface="Symbol" pitchFamily="18" charset="2"/>
              <a:buNone/>
            </a:pPr>
            <a:r>
              <a:rPr lang="ja-JP" altLang="en-US" sz="3600" dirty="0" smtClean="0"/>
              <a:t>・登場人物に共感して気持ちを考える。</a:t>
            </a:r>
            <a:endParaRPr lang="en-US" altLang="ja-JP" sz="3600" dirty="0" smtClean="0"/>
          </a:p>
          <a:p>
            <a:pPr marL="0" indent="0">
              <a:buFont typeface="Symbol" pitchFamily="18" charset="2"/>
              <a:buNone/>
            </a:pPr>
            <a:endParaRPr lang="en-US" altLang="ja-JP" sz="3600" dirty="0" smtClean="0"/>
          </a:p>
          <a:p>
            <a:pPr marL="0" indent="0">
              <a:buFont typeface="Symbol" pitchFamily="18" charset="2"/>
              <a:buNone/>
            </a:pPr>
            <a:endParaRPr lang="en-US" altLang="ja-JP" sz="3600" dirty="0" smtClean="0"/>
          </a:p>
          <a:p>
            <a:pPr marL="0" indent="0">
              <a:buFont typeface="Symbol" pitchFamily="18" charset="2"/>
              <a:buNone/>
            </a:pPr>
            <a:endParaRPr lang="en-US" altLang="ja-JP" sz="3600" dirty="0"/>
          </a:p>
          <a:p>
            <a:pPr marL="0" indent="0">
              <a:buFont typeface="Symbol" pitchFamily="18" charset="2"/>
              <a:buNone/>
            </a:pPr>
            <a:endParaRPr lang="en-US" altLang="ja-JP" sz="3600" dirty="0"/>
          </a:p>
        </p:txBody>
      </p:sp>
      <p:sp>
        <p:nvSpPr>
          <p:cNvPr id="2" name="角丸四角形吹き出し 1"/>
          <p:cNvSpPr/>
          <p:nvPr/>
        </p:nvSpPr>
        <p:spPr>
          <a:xfrm>
            <a:off x="395536" y="4221088"/>
            <a:ext cx="3096344" cy="648072"/>
          </a:xfrm>
          <a:prstGeom prst="wedgeRoundRectCallout">
            <a:avLst>
              <a:gd name="adj1" fmla="val 22801"/>
              <a:gd name="adj2" fmla="val -85443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・・・の立たされた状況</a:t>
            </a:r>
            <a:endParaRPr kumimoji="1" lang="ja-JP" altLang="en-US" sz="2400" dirty="0"/>
          </a:p>
        </p:txBody>
      </p:sp>
      <p:sp>
        <p:nvSpPr>
          <p:cNvPr id="6" name="角丸四角形吹き出し 5"/>
          <p:cNvSpPr/>
          <p:nvPr/>
        </p:nvSpPr>
        <p:spPr>
          <a:xfrm>
            <a:off x="3707904" y="4077071"/>
            <a:ext cx="4968552" cy="1007091"/>
          </a:xfrm>
          <a:prstGeom prst="wedgeRoundRectCallout">
            <a:avLst>
              <a:gd name="adj1" fmla="val -29061"/>
              <a:gd name="adj2" fmla="val -62026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400" dirty="0" smtClean="0"/>
              <a:t>これまでの自分の体験から感じたり、考えたりしたことを基にして・・・</a:t>
            </a:r>
            <a:endParaRPr kumimoji="1" lang="ja-JP" altLang="en-US" sz="2400" dirty="0"/>
          </a:p>
        </p:txBody>
      </p:sp>
      <p:sp>
        <p:nvSpPr>
          <p:cNvPr id="3" name="角丸四角形 2"/>
          <p:cNvSpPr/>
          <p:nvPr/>
        </p:nvSpPr>
        <p:spPr>
          <a:xfrm>
            <a:off x="683568" y="2348880"/>
            <a:ext cx="7842448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Font typeface="Symbol" pitchFamily="18" charset="2"/>
              <a:buNone/>
            </a:pPr>
            <a:r>
              <a:rPr lang="ja-JP" altLang="en-US" sz="3200" dirty="0" smtClean="0"/>
              <a:t>～</a:t>
            </a:r>
            <a:r>
              <a:rPr lang="ja-JP" altLang="en-US" sz="3200" dirty="0"/>
              <a:t>しているとき、なんだかおもしろく</a:t>
            </a:r>
            <a:r>
              <a:rPr lang="ja-JP" altLang="en-US" sz="3200" dirty="0" smtClean="0"/>
              <a:t>ない</a:t>
            </a:r>
            <a:r>
              <a:rPr lang="en-US" altLang="ja-JP" sz="3200" dirty="0" smtClean="0"/>
              <a:t>A</a:t>
            </a:r>
            <a:r>
              <a:rPr lang="ja-JP" altLang="en-US" sz="3200" dirty="0"/>
              <a:t>さんは、どんな気持ちでしょうか</a:t>
            </a:r>
            <a:r>
              <a:rPr lang="ja-JP" altLang="en-US" sz="3200" dirty="0" smtClean="0"/>
              <a:t>。</a:t>
            </a:r>
            <a:endParaRPr lang="en-US" altLang="ja-JP" sz="3200" dirty="0"/>
          </a:p>
        </p:txBody>
      </p:sp>
      <p:sp>
        <p:nvSpPr>
          <p:cNvPr id="4" name="角丸四角形 3"/>
          <p:cNvSpPr/>
          <p:nvPr/>
        </p:nvSpPr>
        <p:spPr>
          <a:xfrm>
            <a:off x="1043608" y="5229200"/>
            <a:ext cx="7272808" cy="11302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Font typeface="Symbol" pitchFamily="18" charset="2"/>
              <a:buNone/>
            </a:pPr>
            <a:r>
              <a:rPr lang="ja-JP" altLang="en-US" sz="3200" dirty="0" smtClean="0">
                <a:solidFill>
                  <a:schemeClr val="tx1"/>
                </a:solidFill>
              </a:rPr>
              <a:t>～</a:t>
            </a:r>
            <a:r>
              <a:rPr lang="ja-JP" altLang="en-US" sz="3200" dirty="0">
                <a:solidFill>
                  <a:schemeClr val="tx1"/>
                </a:solidFill>
              </a:rPr>
              <a:t>しているとき、</a:t>
            </a:r>
            <a:r>
              <a:rPr lang="en-US" altLang="ja-JP" sz="3200" dirty="0">
                <a:solidFill>
                  <a:schemeClr val="tx1"/>
                </a:solidFill>
              </a:rPr>
              <a:t>A</a:t>
            </a:r>
            <a:r>
              <a:rPr lang="ja-JP" altLang="en-US" sz="3200" dirty="0">
                <a:solidFill>
                  <a:schemeClr val="tx1"/>
                </a:solidFill>
              </a:rPr>
              <a:t>さんは、どんな気持ちでしょうか</a:t>
            </a:r>
            <a:r>
              <a:rPr lang="ja-JP" altLang="en-US" sz="3200" dirty="0" smtClean="0">
                <a:solidFill>
                  <a:schemeClr val="tx1"/>
                </a:solidFill>
              </a:rPr>
              <a:t>。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883149" y="371741"/>
            <a:ext cx="7433267" cy="71438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/>
              <a:t>どちらが道徳科の学びでしょうか？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10410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6"/>
          <p:cNvGrpSpPr>
            <a:grpSpLocks/>
          </p:cNvGrpSpPr>
          <p:nvPr/>
        </p:nvGrpSpPr>
        <p:grpSpPr bwMode="auto">
          <a:xfrm>
            <a:off x="611560" y="331614"/>
            <a:ext cx="5184576" cy="1297186"/>
            <a:chOff x="1474" y="210"/>
            <a:chExt cx="2994" cy="680"/>
          </a:xfrm>
        </p:grpSpPr>
        <p:sp>
          <p:nvSpPr>
            <p:cNvPr id="29702" name="Oval 21"/>
            <p:cNvSpPr>
              <a:spLocks noChangeArrowheads="1"/>
            </p:cNvSpPr>
            <p:nvPr/>
          </p:nvSpPr>
          <p:spPr bwMode="auto">
            <a:xfrm>
              <a:off x="1565" y="300"/>
              <a:ext cx="2903" cy="5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03" name="Oval 17"/>
            <p:cNvSpPr>
              <a:spLocks noChangeArrowheads="1"/>
            </p:cNvSpPr>
            <p:nvPr/>
          </p:nvSpPr>
          <p:spPr bwMode="auto">
            <a:xfrm>
              <a:off x="1474" y="210"/>
              <a:ext cx="2813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3600" dirty="0">
                  <a:ea typeface="HGS創英角ｺﾞｼｯｸUB" pitchFamily="50" charset="-128"/>
                </a:rPr>
                <a:t>３　</a:t>
              </a:r>
              <a:r>
                <a:rPr lang="ja-JP" altLang="en-US" sz="3600" dirty="0" smtClean="0">
                  <a:ea typeface="HGS創英角ｺﾞｼｯｸUB" pitchFamily="50" charset="-128"/>
                </a:rPr>
                <a:t>教材分析</a:t>
              </a:r>
              <a:r>
                <a:rPr lang="ja-JP" altLang="en-US" sz="3600" dirty="0">
                  <a:ea typeface="HGS創英角ｺﾞｼｯｸUB" pitchFamily="50" charset="-128"/>
                </a:rPr>
                <a:t>　</a:t>
              </a:r>
              <a:endParaRPr lang="en-US" altLang="ja-JP" sz="3600" dirty="0" smtClean="0">
                <a:ea typeface="HGS創英角ｺﾞｼｯｸUB" pitchFamily="50" charset="-128"/>
              </a:endParaRPr>
            </a:p>
          </p:txBody>
        </p:sp>
      </p:grpSp>
      <p:sp>
        <p:nvSpPr>
          <p:cNvPr id="29699" name="AutoShape 20"/>
          <p:cNvSpPr>
            <a:spLocks noChangeArrowheads="1"/>
          </p:cNvSpPr>
          <p:nvPr/>
        </p:nvSpPr>
        <p:spPr bwMode="auto">
          <a:xfrm>
            <a:off x="467544" y="2132856"/>
            <a:ext cx="8208912" cy="410445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700" name="テキスト ボックス 2"/>
          <p:cNvSpPr txBox="1">
            <a:spLocks noChangeArrowheads="1"/>
          </p:cNvSpPr>
          <p:nvPr/>
        </p:nvSpPr>
        <p:spPr bwMode="auto">
          <a:xfrm>
            <a:off x="683568" y="2624112"/>
            <a:ext cx="777686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ja-JP" altLang="ja-JP" sz="4000" dirty="0" smtClean="0"/>
              <a:t>◎</a:t>
            </a:r>
            <a:r>
              <a:rPr lang="ja-JP" altLang="en-US" sz="4000" dirty="0" smtClean="0"/>
              <a:t>「</a:t>
            </a:r>
            <a:r>
              <a:rPr lang="ja-JP" altLang="ja-JP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ねらい</a:t>
            </a:r>
            <a:r>
              <a:rPr lang="ja-JP" altLang="ja-JP" sz="4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</a:t>
            </a:r>
            <a:r>
              <a:rPr lang="ja-JP" altLang="ja-JP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する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道徳的</a:t>
            </a:r>
            <a:r>
              <a:rPr lang="ja-JP" altLang="ja-JP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価値</a:t>
            </a:r>
            <a:r>
              <a:rPr lang="ja-JP" altLang="en-US" sz="4000" dirty="0" smtClean="0"/>
              <a:t>」</a:t>
            </a:r>
            <a:endParaRPr lang="en-US" altLang="ja-JP" sz="4000" dirty="0" smtClean="0"/>
          </a:p>
          <a:p>
            <a:pPr eaLnBrk="0" hangingPunct="0"/>
            <a:r>
              <a:rPr lang="ja-JP" altLang="en-US" sz="4000" dirty="0"/>
              <a:t>　</a:t>
            </a:r>
            <a:r>
              <a:rPr lang="ja-JP" altLang="ja-JP" sz="4000" dirty="0" smtClean="0"/>
              <a:t>で</a:t>
            </a:r>
            <a:r>
              <a:rPr lang="ja-JP" altLang="en-US" sz="4000" dirty="0" smtClean="0"/>
              <a:t>教材</a:t>
            </a:r>
            <a:r>
              <a:rPr lang="ja-JP" altLang="ja-JP" sz="4000" dirty="0" smtClean="0"/>
              <a:t>を読み込んで</a:t>
            </a:r>
            <a:r>
              <a:rPr lang="ja-JP" altLang="ja-JP" sz="4000" dirty="0"/>
              <a:t>いく</a:t>
            </a:r>
            <a:r>
              <a:rPr lang="ja-JP" altLang="ja-JP" sz="4000" dirty="0" smtClean="0"/>
              <a:t>。</a:t>
            </a:r>
            <a:endParaRPr lang="en-US" altLang="ja-JP" sz="4000" dirty="0" smtClean="0"/>
          </a:p>
          <a:p>
            <a:pPr eaLnBrk="0" hangingPunct="0"/>
            <a:r>
              <a:rPr lang="ja-JP" altLang="en-US" sz="4000" dirty="0" smtClean="0"/>
              <a:t>　　　　</a:t>
            </a:r>
            <a:endParaRPr lang="ja-JP" altLang="ja-JP" sz="4000" dirty="0"/>
          </a:p>
          <a:p>
            <a:pPr eaLnBrk="0" hangingPunct="0"/>
            <a:r>
              <a:rPr lang="ja-JP" altLang="ja-JP" sz="4000" dirty="0" smtClean="0"/>
              <a:t>◎</a:t>
            </a:r>
            <a:r>
              <a:rPr lang="ja-JP" altLang="en-US" sz="4000" dirty="0" smtClean="0"/>
              <a:t>教材</a:t>
            </a:r>
            <a:r>
              <a:rPr lang="ja-JP" altLang="ja-JP" sz="4000" dirty="0" smtClean="0"/>
              <a:t>の</a:t>
            </a:r>
            <a:r>
              <a:rPr lang="ja-JP" altLang="ja-JP" sz="4000" dirty="0"/>
              <a:t>山場をつかむ</a:t>
            </a:r>
            <a:r>
              <a:rPr lang="ja-JP" altLang="en-US" sz="4000" dirty="0"/>
              <a:t>。</a:t>
            </a:r>
            <a:endParaRPr lang="en-US" altLang="ja-JP" sz="4000" dirty="0"/>
          </a:p>
          <a:p>
            <a:pPr eaLnBrk="0" hangingPunct="0"/>
            <a:r>
              <a:rPr lang="ja-JP" altLang="en-US" sz="4000" dirty="0"/>
              <a:t>　　→登場人物の葛藤、変容、成長</a:t>
            </a:r>
          </a:p>
        </p:txBody>
      </p:sp>
      <p:pic>
        <p:nvPicPr>
          <p:cNvPr id="11266" name="Picture 2" descr="こんにちは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8435"/>
            <a:ext cx="1440160" cy="16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5"/>
          <p:cNvSpPr>
            <a:spLocks noChangeArrowheads="1"/>
          </p:cNvSpPr>
          <p:nvPr/>
        </p:nvSpPr>
        <p:spPr bwMode="auto">
          <a:xfrm>
            <a:off x="511175" y="579438"/>
            <a:ext cx="4203702" cy="7921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>
                <a:solidFill>
                  <a:srgbClr val="000000"/>
                </a:solidFill>
                <a:ea typeface="HGS創英角ｺﾞｼｯｸUB" pitchFamily="50" charset="-128"/>
              </a:rPr>
              <a:t>（１</a:t>
            </a:r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）教材分析の方法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30723" name="AutoShape 29"/>
          <p:cNvSpPr>
            <a:spLocks noChangeArrowheads="1"/>
          </p:cNvSpPr>
          <p:nvPr/>
        </p:nvSpPr>
        <p:spPr bwMode="auto">
          <a:xfrm>
            <a:off x="395536" y="2132014"/>
            <a:ext cx="8496944" cy="4368820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200" b="1" dirty="0" smtClean="0">
                <a:latin typeface="+mj-ea"/>
                <a:ea typeface="+mj-ea"/>
              </a:rPr>
              <a:t>①ねらいとする道徳的価値で教材を読む。</a:t>
            </a:r>
          </a:p>
          <a:p>
            <a:r>
              <a:rPr lang="ja-JP" altLang="en-US" sz="3200" b="1" dirty="0" smtClean="0">
                <a:latin typeface="+mj-ea"/>
                <a:ea typeface="+mj-ea"/>
              </a:rPr>
              <a:t>②最も話し合わせたい場面を特定する。</a:t>
            </a:r>
          </a:p>
          <a:p>
            <a:r>
              <a:rPr lang="ja-JP" altLang="en-US" sz="3200" b="1" dirty="0" smtClean="0">
                <a:latin typeface="+mj-ea"/>
                <a:ea typeface="+mj-ea"/>
              </a:rPr>
              <a:t>③話合いのきっかけを効果的に投げかける</a:t>
            </a:r>
            <a:endParaRPr lang="en-US" altLang="ja-JP" sz="3200" b="1" dirty="0" smtClean="0">
              <a:latin typeface="+mj-ea"/>
              <a:ea typeface="+mj-ea"/>
            </a:endParaRPr>
          </a:p>
          <a:p>
            <a:r>
              <a:rPr lang="ja-JP" altLang="en-US" sz="3200" b="1" dirty="0" smtClean="0">
                <a:latin typeface="+mj-ea"/>
                <a:ea typeface="+mj-ea"/>
              </a:rPr>
              <a:t>　 ための発問を考える。</a:t>
            </a:r>
          </a:p>
          <a:p>
            <a:r>
              <a:rPr lang="ja-JP" altLang="en-US" sz="3200" b="1" dirty="0" smtClean="0">
                <a:latin typeface="+mj-ea"/>
                <a:ea typeface="+mj-ea"/>
              </a:rPr>
              <a:t>④話合いにおける児童生徒の反応を予想する。</a:t>
            </a:r>
          </a:p>
          <a:p>
            <a:r>
              <a:rPr lang="ja-JP" altLang="en-US" sz="3200" b="1" dirty="0" smtClean="0">
                <a:latin typeface="+mj-ea"/>
                <a:ea typeface="+mj-ea"/>
              </a:rPr>
              <a:t>⑤話合いの前提となる場面・条件を明らかにし、</a:t>
            </a:r>
            <a:endParaRPr lang="en-US" altLang="ja-JP" sz="3200" b="1" dirty="0" smtClean="0">
              <a:latin typeface="+mj-ea"/>
              <a:ea typeface="+mj-ea"/>
            </a:endParaRPr>
          </a:p>
          <a:p>
            <a:r>
              <a:rPr lang="ja-JP" altLang="en-US" sz="3200" b="1" dirty="0">
                <a:latin typeface="+mj-ea"/>
                <a:ea typeface="+mj-ea"/>
              </a:rPr>
              <a:t> </a:t>
            </a:r>
            <a:r>
              <a:rPr lang="ja-JP" altLang="en-US" sz="3200" b="1" dirty="0" smtClean="0">
                <a:latin typeface="+mj-ea"/>
                <a:ea typeface="+mj-ea"/>
              </a:rPr>
              <a:t>　前後の発問を検討する。</a:t>
            </a:r>
            <a:endParaRPr lang="ja-JP" altLang="en-US" sz="3200" b="1" dirty="0">
              <a:latin typeface="+mj-ea"/>
              <a:ea typeface="+mj-ea"/>
            </a:endParaRPr>
          </a:p>
        </p:txBody>
      </p:sp>
      <p:pic>
        <p:nvPicPr>
          <p:cNvPr id="10242" name="Picture 2" descr="ジャンプ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1025"/>
            <a:ext cx="11430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95536" y="599576"/>
            <a:ext cx="4464496" cy="921413"/>
            <a:chOff x="1474" y="210"/>
            <a:chExt cx="2994" cy="680"/>
          </a:xfrm>
        </p:grpSpPr>
        <p:sp>
          <p:nvSpPr>
            <p:cNvPr id="3077" name="Oval 21"/>
            <p:cNvSpPr>
              <a:spLocks noChangeArrowheads="1"/>
            </p:cNvSpPr>
            <p:nvPr/>
          </p:nvSpPr>
          <p:spPr bwMode="auto">
            <a:xfrm>
              <a:off x="1565" y="300"/>
              <a:ext cx="2903" cy="5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8" name="Oval 17"/>
            <p:cNvSpPr>
              <a:spLocks noChangeArrowheads="1"/>
            </p:cNvSpPr>
            <p:nvPr/>
          </p:nvSpPr>
          <p:spPr bwMode="auto">
            <a:xfrm>
              <a:off x="1474" y="210"/>
              <a:ext cx="2813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3600" dirty="0" smtClean="0">
                  <a:ea typeface="HGS創英角ｺﾞｼｯｸUB" pitchFamily="50" charset="-128"/>
                </a:rPr>
                <a:t>はじめに</a:t>
              </a:r>
              <a:endParaRPr lang="ja-JP" altLang="en-US" sz="3600" dirty="0">
                <a:ea typeface="HGS創英角ｺﾞｼｯｸUB" pitchFamily="50" charset="-128"/>
              </a:endParaRPr>
            </a:p>
          </p:txBody>
        </p:sp>
      </p:grpSp>
      <p:pic>
        <p:nvPicPr>
          <p:cNvPr id="2052" name="Picture 4" descr="吹き出し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05647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971600" y="2416820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dirty="0" smtClean="0">
                <a:solidFill>
                  <a:srgbClr val="000000"/>
                </a:solidFill>
              </a:rPr>
              <a:t>道徳科の授業を</a:t>
            </a:r>
            <a:endParaRPr lang="en-US" altLang="ja-JP" sz="4800" b="1" dirty="0" smtClean="0">
              <a:solidFill>
                <a:srgbClr val="000000"/>
              </a:solidFill>
            </a:endParaRPr>
          </a:p>
          <a:p>
            <a:r>
              <a:rPr lang="ja-JP" altLang="en-US" sz="4800" b="1" dirty="0" smtClean="0">
                <a:solidFill>
                  <a:srgbClr val="000000"/>
                </a:solidFill>
              </a:rPr>
              <a:t>振り返って</a:t>
            </a:r>
            <a:endParaRPr lang="en-US" altLang="ja-JP" sz="4800" b="1" dirty="0" smtClean="0">
              <a:solidFill>
                <a:srgbClr val="000000"/>
              </a:solidFill>
            </a:endParaRPr>
          </a:p>
          <a:p>
            <a:r>
              <a:rPr lang="ja-JP" altLang="en-US" sz="4800" b="1" dirty="0" smtClean="0">
                <a:solidFill>
                  <a:srgbClr val="000000"/>
                </a:solidFill>
              </a:rPr>
              <a:t>みましょう！</a:t>
            </a:r>
            <a:endParaRPr lang="en-US" altLang="ja-JP" sz="4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5"/>
          <p:cNvSpPr>
            <a:spLocks noChangeArrowheads="1"/>
          </p:cNvSpPr>
          <p:nvPr/>
        </p:nvSpPr>
        <p:spPr bwMode="auto">
          <a:xfrm>
            <a:off x="323528" y="579438"/>
            <a:ext cx="8496943" cy="7921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>
                <a:solidFill>
                  <a:srgbClr val="000000"/>
                </a:solidFill>
                <a:ea typeface="HGS創英角ｺﾞｼｯｸUB" pitchFamily="50" charset="-128"/>
              </a:rPr>
              <a:t>（２）</a:t>
            </a:r>
            <a:r>
              <a:rPr lang="ja-JP" altLang="ja-JP" sz="2800" dirty="0">
                <a:solidFill>
                  <a:srgbClr val="000000"/>
                </a:solidFill>
                <a:ea typeface="HGS創英角ｺﾞｼｯｸUB" pitchFamily="50" charset="-128"/>
              </a:rPr>
              <a:t>中心発問における予想</a:t>
            </a:r>
            <a:r>
              <a:rPr lang="ja-JP" altLang="ja-JP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される</a:t>
            </a:r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児童生徒</a:t>
            </a:r>
            <a:r>
              <a:rPr lang="ja-JP" altLang="ja-JP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の</a:t>
            </a:r>
            <a:r>
              <a:rPr lang="ja-JP" altLang="ja-JP" sz="2800" dirty="0">
                <a:solidFill>
                  <a:srgbClr val="000000"/>
                </a:solidFill>
                <a:ea typeface="HGS創英角ｺﾞｼｯｸUB" pitchFamily="50" charset="-128"/>
              </a:rPr>
              <a:t>反応</a:t>
            </a:r>
          </a:p>
        </p:txBody>
      </p:sp>
      <p:sp>
        <p:nvSpPr>
          <p:cNvPr id="31747" name="AutoShape 29"/>
          <p:cNvSpPr>
            <a:spLocks noChangeArrowheads="1"/>
          </p:cNvSpPr>
          <p:nvPr/>
        </p:nvSpPr>
        <p:spPr bwMode="auto">
          <a:xfrm>
            <a:off x="1044574" y="1857364"/>
            <a:ext cx="7099326" cy="3875892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ja-JP" sz="3200" b="1" dirty="0" smtClean="0"/>
              <a:t>○</a:t>
            </a:r>
            <a:r>
              <a:rPr lang="ja-JP" altLang="en-US" sz="3200" b="1" dirty="0" smtClean="0"/>
              <a:t>「</a:t>
            </a:r>
            <a:r>
              <a:rPr lang="ja-JP" altLang="ja-JP" sz="5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行為</a:t>
            </a:r>
            <a:r>
              <a:rPr lang="ja-JP" altLang="en-US" sz="3200" b="1" dirty="0" smtClean="0"/>
              <a:t>」</a:t>
            </a:r>
            <a:r>
              <a:rPr lang="ja-JP" altLang="en-US" sz="4400" b="1" dirty="0" smtClean="0"/>
              <a:t>⇒</a:t>
            </a:r>
            <a:r>
              <a:rPr lang="ja-JP" altLang="en-US" sz="3200" b="1" dirty="0" smtClean="0"/>
              <a:t>「</a:t>
            </a:r>
            <a:r>
              <a:rPr lang="ja-JP" altLang="ja-JP" sz="5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動機</a:t>
            </a:r>
            <a:r>
              <a:rPr lang="ja-JP" altLang="en-US" sz="3200" b="1" dirty="0" smtClean="0"/>
              <a:t>」</a:t>
            </a:r>
            <a:r>
              <a:rPr lang="ja-JP" altLang="ja-JP" sz="3200" b="1" dirty="0" smtClean="0"/>
              <a:t>で</a:t>
            </a:r>
            <a:r>
              <a:rPr lang="ja-JP" altLang="ja-JP" sz="3200" b="1" dirty="0"/>
              <a:t>さぐる</a:t>
            </a:r>
          </a:p>
          <a:p>
            <a:endParaRPr lang="en-US" altLang="ja-JP" sz="3200" b="1" dirty="0"/>
          </a:p>
          <a:p>
            <a:r>
              <a:rPr lang="ja-JP" altLang="en-US" sz="3200" b="1" dirty="0"/>
              <a:t>　</a:t>
            </a:r>
            <a:r>
              <a:rPr lang="ja-JP" altLang="ja-JP" sz="3200" b="1" dirty="0" smtClean="0"/>
              <a:t>自律</a:t>
            </a:r>
            <a:r>
              <a:rPr lang="ja-JP" altLang="ja-JP" sz="3200" b="1" dirty="0"/>
              <a:t>：</a:t>
            </a:r>
            <a:r>
              <a:rPr lang="ja-JP" altLang="ja-JP" sz="3200" b="1" dirty="0" err="1"/>
              <a:t>～せずに</a:t>
            </a:r>
            <a:r>
              <a:rPr lang="ja-JP" altLang="ja-JP" sz="3200" b="1" dirty="0"/>
              <a:t>はいられないから。</a:t>
            </a:r>
          </a:p>
          <a:p>
            <a:r>
              <a:rPr lang="ja-JP" altLang="en-US" sz="3200" b="1" dirty="0"/>
              <a:t>　</a:t>
            </a:r>
            <a:r>
              <a:rPr lang="ja-JP" altLang="ja-JP" sz="3200" b="1" dirty="0"/>
              <a:t>社会律：みんなに言われるから。</a:t>
            </a:r>
          </a:p>
          <a:p>
            <a:r>
              <a:rPr lang="ja-JP" altLang="en-US" sz="3200" b="1" dirty="0"/>
              <a:t>　</a:t>
            </a:r>
            <a:r>
              <a:rPr lang="ja-JP" altLang="ja-JP" sz="3200" b="1" dirty="0"/>
              <a:t>他律：ほめられたい・怒られるから。</a:t>
            </a:r>
          </a:p>
          <a:p>
            <a:r>
              <a:rPr lang="ja-JP" altLang="en-US" sz="3200" b="1" dirty="0"/>
              <a:t>　</a:t>
            </a:r>
            <a:r>
              <a:rPr lang="ja-JP" altLang="ja-JP" sz="3200" b="1" dirty="0"/>
              <a:t>無律：やっていられないから。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79" y="468904"/>
            <a:ext cx="5378449" cy="613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雲形吹き出し 3"/>
          <p:cNvSpPr/>
          <p:nvPr/>
        </p:nvSpPr>
        <p:spPr>
          <a:xfrm>
            <a:off x="5580112" y="1196752"/>
            <a:ext cx="1944216" cy="3168352"/>
          </a:xfrm>
          <a:prstGeom prst="cloudCallout">
            <a:avLst>
              <a:gd name="adj1" fmla="val -72566"/>
              <a:gd name="adj2" fmla="val 3615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68344" y="849091"/>
            <a:ext cx="1008113" cy="5100189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r>
              <a:rPr lang="ja-JP" altLang="en-US" sz="2800" b="1" dirty="0" smtClean="0"/>
              <a:t>おばあさんの様子を見た私は、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どんな気持ちだったでしょうか。</a:t>
            </a:r>
            <a:endParaRPr 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25891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困る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9152"/>
            <a:ext cx="995164" cy="135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123067" y="404664"/>
            <a:ext cx="2601061" cy="1116690"/>
          </a:xfrm>
          <a:prstGeom prst="leftRightArrow">
            <a:avLst>
              <a:gd name="adj1" fmla="val 50500"/>
              <a:gd name="adj2" fmla="val 4658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3600" dirty="0">
                <a:latin typeface="HG丸ｺﾞｼｯｸM-PRO" pitchFamily="50" charset="-128"/>
              </a:rPr>
              <a:t>行　為</a:t>
            </a:r>
            <a:endParaRPr lang="ja-JP" sz="3600" dirty="0"/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323528" y="1930536"/>
            <a:ext cx="3778542" cy="4522800"/>
          </a:xfrm>
          <a:prstGeom prst="roundRect">
            <a:avLst>
              <a:gd name="adj" fmla="val 12579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 anchor="t"/>
          <a:lstStyle/>
          <a:p>
            <a:pPr lvl="1"/>
            <a:endParaRPr lang="en-US" altLang="ja-JP" sz="2800" dirty="0" smtClean="0">
              <a:latin typeface="HG丸ｺﾞｼｯｸM-PRO" pitchFamily="50" charset="-128"/>
            </a:endParaRPr>
          </a:p>
          <a:p>
            <a:pPr lvl="1"/>
            <a:r>
              <a:rPr lang="ja-JP" altLang="en-US" sz="2800" b="1" dirty="0" smtClean="0">
                <a:latin typeface="HG丸ｺﾞｼｯｸM-PRO" pitchFamily="50" charset="-128"/>
              </a:rPr>
              <a:t>・困って</a:t>
            </a:r>
            <a:r>
              <a:rPr lang="ja-JP" altLang="en-US" sz="2800" b="1" dirty="0">
                <a:latin typeface="HG丸ｺﾞｼｯｸM-PRO" pitchFamily="50" charset="-128"/>
              </a:rPr>
              <a:t>いる人を</a:t>
            </a:r>
            <a:endParaRPr lang="en-US" altLang="ja-JP" sz="2800" b="1" dirty="0">
              <a:latin typeface="HG丸ｺﾞｼｯｸM-PRO" pitchFamily="50" charset="-128"/>
            </a:endParaRPr>
          </a:p>
          <a:p>
            <a:pPr lvl="1"/>
            <a:r>
              <a:rPr lang="ja-JP" altLang="en-US" sz="2800" b="1" dirty="0">
                <a:latin typeface="HG丸ｺﾞｼｯｸM-PRO" pitchFamily="50" charset="-128"/>
              </a:rPr>
              <a:t>　見ていられない</a:t>
            </a:r>
            <a:endParaRPr lang="en-US" altLang="ja-JP" sz="2800" b="1" dirty="0">
              <a:latin typeface="HG丸ｺﾞｼｯｸM-PRO" pitchFamily="50" charset="-128"/>
            </a:endParaRPr>
          </a:p>
          <a:p>
            <a:pPr lvl="1"/>
            <a:r>
              <a:rPr lang="ja-JP" altLang="en-US" sz="2800" b="1" dirty="0">
                <a:latin typeface="HG丸ｺﾞｼｯｸM-PRO" pitchFamily="50" charset="-128"/>
              </a:rPr>
              <a:t>　から。</a:t>
            </a:r>
          </a:p>
          <a:p>
            <a:pPr algn="just"/>
            <a:r>
              <a:rPr lang="ja-JP" altLang="en-US" sz="2800" b="1" dirty="0">
                <a:latin typeface="HG丸ｺﾞｼｯｸM-PRO" pitchFamily="50" charset="-128"/>
              </a:rPr>
              <a:t>　</a:t>
            </a:r>
            <a:r>
              <a:rPr lang="ja-JP" altLang="en-US" sz="2800" b="1" dirty="0" smtClean="0">
                <a:latin typeface="HG丸ｺﾞｼｯｸM-PRO" pitchFamily="50" charset="-128"/>
              </a:rPr>
              <a:t>　・</a:t>
            </a:r>
            <a:r>
              <a:rPr lang="ja-JP" altLang="en-US" sz="2800" b="1" dirty="0">
                <a:latin typeface="HG丸ｺﾞｼｯｸM-PRO" pitchFamily="50" charset="-128"/>
              </a:rPr>
              <a:t>助ける</a:t>
            </a:r>
            <a:r>
              <a:rPr lang="ja-JP" altLang="en-US" sz="2800" b="1" dirty="0" smtClean="0">
                <a:latin typeface="HG丸ｺﾞｼｯｸM-PRO" pitchFamily="50" charset="-128"/>
              </a:rPr>
              <a:t>べきだから。</a:t>
            </a:r>
            <a:endParaRPr lang="ja-JP" altLang="en-US" sz="2800" b="1" dirty="0">
              <a:latin typeface="HG丸ｺﾞｼｯｸM-PRO" pitchFamily="50" charset="-128"/>
            </a:endParaRPr>
          </a:p>
          <a:p>
            <a:pPr algn="just"/>
            <a:r>
              <a:rPr lang="ja-JP" altLang="en-US" sz="2800" b="1" dirty="0">
                <a:latin typeface="HG丸ｺﾞｼｯｸM-PRO" pitchFamily="50" charset="-128"/>
              </a:rPr>
              <a:t>　</a:t>
            </a:r>
            <a:r>
              <a:rPr lang="ja-JP" altLang="en-US" sz="2800" b="1" dirty="0" smtClean="0">
                <a:latin typeface="HG丸ｺﾞｼｯｸM-PRO" pitchFamily="50" charset="-128"/>
              </a:rPr>
              <a:t>　・</a:t>
            </a:r>
            <a:r>
              <a:rPr lang="ja-JP" altLang="en-US" sz="2800" b="1" dirty="0">
                <a:latin typeface="HG丸ｺﾞｼｯｸM-PRO" pitchFamily="50" charset="-128"/>
              </a:rPr>
              <a:t>人が見ている</a:t>
            </a:r>
            <a:r>
              <a:rPr lang="ja-JP" altLang="en-US" sz="2800" b="1" dirty="0" smtClean="0">
                <a:latin typeface="HG丸ｺﾞｼｯｸM-PRO" pitchFamily="50" charset="-128"/>
              </a:rPr>
              <a:t>から。</a:t>
            </a:r>
            <a:endParaRPr lang="ja-JP" altLang="en-US" sz="2800" b="1" dirty="0">
              <a:latin typeface="HG丸ｺﾞｼｯｸM-PRO" pitchFamily="50" charset="-128"/>
            </a:endParaRPr>
          </a:p>
          <a:p>
            <a:pPr algn="just"/>
            <a:r>
              <a:rPr lang="ja-JP" altLang="en-US" sz="2800" b="1" dirty="0">
                <a:latin typeface="HG丸ｺﾞｼｯｸM-PRO" pitchFamily="50" charset="-128"/>
              </a:rPr>
              <a:t>　　・あとで親に怒られ</a:t>
            </a:r>
            <a:endParaRPr lang="en-US" altLang="ja-JP" sz="2800" b="1" dirty="0">
              <a:latin typeface="HG丸ｺﾞｼｯｸM-PRO" pitchFamily="50" charset="-128"/>
            </a:endParaRPr>
          </a:p>
          <a:p>
            <a:pPr algn="just"/>
            <a:r>
              <a:rPr lang="ja-JP" altLang="en-US" sz="2800" b="1" dirty="0">
                <a:latin typeface="HG丸ｺﾞｼｯｸM-PRO" pitchFamily="50" charset="-128"/>
              </a:rPr>
              <a:t>　　　るから。</a:t>
            </a:r>
          </a:p>
          <a:p>
            <a:endParaRPr lang="ja-JP" altLang="ja-JP" dirty="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062121" y="1644783"/>
            <a:ext cx="2357751" cy="52322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/>
              <a:t>声をかけよう</a:t>
            </a:r>
            <a:endParaRPr lang="ja-JP" sz="2800" b="1" dirty="0"/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4906143" y="1920106"/>
            <a:ext cx="3770313" cy="4533229"/>
          </a:xfrm>
          <a:prstGeom prst="roundRect">
            <a:avLst>
              <a:gd name="adj" fmla="val 9106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lvl="1"/>
            <a:endParaRPr lang="en-US" altLang="ja-JP" sz="2400" dirty="0">
              <a:latin typeface="HG丸ｺﾞｼｯｸM-PRO" pitchFamily="50" charset="-128"/>
            </a:endParaRPr>
          </a:p>
          <a:p>
            <a:pPr lvl="1"/>
            <a:r>
              <a:rPr lang="ja-JP" altLang="en-US" sz="2800" b="1" dirty="0" smtClean="0">
                <a:latin typeface="HG丸ｺﾞｼｯｸM-PRO" pitchFamily="50" charset="-128"/>
              </a:rPr>
              <a:t>・声をかけたい</a:t>
            </a:r>
            <a:endParaRPr lang="en-US" altLang="ja-JP" sz="2800" b="1" dirty="0" smtClean="0">
              <a:latin typeface="HG丸ｺﾞｼｯｸM-PRO" pitchFamily="50" charset="-128"/>
            </a:endParaRPr>
          </a:p>
          <a:p>
            <a:pPr lvl="1"/>
            <a:r>
              <a:rPr lang="ja-JP" altLang="en-US" sz="2800" b="1" dirty="0">
                <a:latin typeface="HG丸ｺﾞｼｯｸM-PRO" pitchFamily="50" charset="-128"/>
              </a:rPr>
              <a:t>　けど恥ずかしい</a:t>
            </a:r>
            <a:endParaRPr lang="en-US" altLang="ja-JP" sz="2800" b="1" dirty="0">
              <a:latin typeface="HG丸ｺﾞｼｯｸM-PRO" pitchFamily="50" charset="-128"/>
            </a:endParaRPr>
          </a:p>
          <a:p>
            <a:pPr lvl="1"/>
            <a:r>
              <a:rPr lang="ja-JP" altLang="en-US" sz="2800" b="1" dirty="0">
                <a:latin typeface="HG丸ｺﾞｼｯｸM-PRO" pitchFamily="50" charset="-128"/>
              </a:rPr>
              <a:t>　から。</a:t>
            </a:r>
          </a:p>
          <a:p>
            <a:pPr algn="just"/>
            <a:r>
              <a:rPr lang="ja-JP" altLang="en-US" sz="2800" b="1" dirty="0">
                <a:latin typeface="HG丸ｺﾞｼｯｸM-PRO" pitchFamily="50" charset="-128"/>
              </a:rPr>
              <a:t>　</a:t>
            </a:r>
            <a:r>
              <a:rPr lang="ja-JP" altLang="en-US" sz="2800" b="1" dirty="0" smtClean="0">
                <a:latin typeface="HG丸ｺﾞｼｯｸM-PRO" pitchFamily="50" charset="-128"/>
              </a:rPr>
              <a:t>　・断られたら・・・。</a:t>
            </a:r>
            <a:endParaRPr lang="ja-JP" altLang="en-US" sz="2800" b="1" dirty="0">
              <a:latin typeface="HG丸ｺﾞｼｯｸM-PRO" pitchFamily="50" charset="-128"/>
            </a:endParaRPr>
          </a:p>
          <a:p>
            <a:pPr algn="just"/>
            <a:r>
              <a:rPr lang="ja-JP" altLang="en-US" sz="2800" b="1" dirty="0">
                <a:latin typeface="HG丸ｺﾞｼｯｸM-PRO" pitchFamily="50" charset="-128"/>
              </a:rPr>
              <a:t>　　・勇気がないから。</a:t>
            </a:r>
          </a:p>
          <a:p>
            <a:pPr algn="just"/>
            <a:r>
              <a:rPr lang="ja-JP" altLang="en-US" sz="2800" b="1" dirty="0">
                <a:latin typeface="HG丸ｺﾞｼｯｸM-PRO" pitchFamily="50" charset="-128"/>
              </a:rPr>
              <a:t>　　・疲れているから。</a:t>
            </a:r>
          </a:p>
          <a:p>
            <a:pPr algn="just"/>
            <a:r>
              <a:rPr lang="ja-JP" altLang="en-US" sz="2800" b="1" dirty="0">
                <a:latin typeface="HG丸ｺﾞｼｯｸM-PRO" pitchFamily="50" charset="-128"/>
              </a:rPr>
              <a:t>　　</a:t>
            </a:r>
            <a:r>
              <a:rPr lang="ja-JP" altLang="en-US" sz="2800" b="1" dirty="0" smtClean="0">
                <a:latin typeface="HG丸ｺﾞｼｯｸM-PRO" pitchFamily="50" charset="-128"/>
              </a:rPr>
              <a:t>・自分とは何の関</a:t>
            </a:r>
            <a:endParaRPr lang="en-US" altLang="ja-JP" sz="2800" b="1" dirty="0" smtClean="0">
              <a:latin typeface="HG丸ｺﾞｼｯｸM-PRO" pitchFamily="50" charset="-128"/>
            </a:endParaRPr>
          </a:p>
          <a:p>
            <a:pPr algn="just"/>
            <a:r>
              <a:rPr lang="ja-JP" altLang="en-US" sz="2800" b="1" dirty="0">
                <a:latin typeface="HG丸ｺﾞｼｯｸM-PRO" pitchFamily="50" charset="-128"/>
              </a:rPr>
              <a:t>　</a:t>
            </a:r>
            <a:r>
              <a:rPr lang="ja-JP" altLang="en-US" sz="2800" b="1" dirty="0" smtClean="0">
                <a:latin typeface="HG丸ｺﾞｼｯｸM-PRO" pitchFamily="50" charset="-128"/>
              </a:rPr>
              <a:t>　　係もない人だか</a:t>
            </a:r>
            <a:endParaRPr lang="en-US" altLang="ja-JP" sz="2800" b="1" dirty="0" smtClean="0">
              <a:latin typeface="HG丸ｺﾞｼｯｸM-PRO" pitchFamily="50" charset="-128"/>
            </a:endParaRPr>
          </a:p>
          <a:p>
            <a:pPr algn="just"/>
            <a:r>
              <a:rPr lang="ja-JP" altLang="en-US" sz="2800" b="1" dirty="0">
                <a:latin typeface="HG丸ｺﾞｼｯｸM-PRO" pitchFamily="50" charset="-128"/>
              </a:rPr>
              <a:t>　</a:t>
            </a:r>
            <a:r>
              <a:rPr lang="ja-JP" altLang="en-US" sz="2800" b="1" dirty="0" smtClean="0">
                <a:latin typeface="HG丸ｺﾞｼｯｸM-PRO" pitchFamily="50" charset="-128"/>
              </a:rPr>
              <a:t>　　ら</a:t>
            </a:r>
            <a:r>
              <a:rPr lang="ja-JP" altLang="en-US" sz="2800" b="1" dirty="0">
                <a:latin typeface="HG丸ｺﾞｼｯｸM-PRO" pitchFamily="50" charset="-128"/>
              </a:rPr>
              <a:t>。</a:t>
            </a:r>
            <a:endParaRPr lang="ja-JP" sz="2800" b="1" dirty="0"/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5480074" y="1322788"/>
            <a:ext cx="2592388" cy="95410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800" b="1" dirty="0" smtClean="0">
                <a:latin typeface="HG丸ｺﾞｼｯｸM-PRO" pitchFamily="50" charset="-128"/>
              </a:rPr>
              <a:t>声をかけない</a:t>
            </a:r>
            <a:endParaRPr lang="en-US" altLang="ja-JP" sz="2800" b="1" dirty="0" smtClean="0">
              <a:latin typeface="HG丸ｺﾞｼｯｸM-PRO" pitchFamily="50" charset="-128"/>
            </a:endParaRPr>
          </a:p>
          <a:p>
            <a:pPr algn="ctr"/>
            <a:r>
              <a:rPr lang="ja-JP" altLang="en-US" sz="2800" b="1" dirty="0" smtClean="0">
                <a:latin typeface="HG丸ｺﾞｼｯｸM-PRO" pitchFamily="50" charset="-128"/>
              </a:rPr>
              <a:t>かけられない</a:t>
            </a:r>
            <a:endParaRPr lang="ja-JP" sz="2800" b="1" dirty="0"/>
          </a:p>
        </p:txBody>
      </p:sp>
      <p:sp>
        <p:nvSpPr>
          <p:cNvPr id="32776" name="AutoShape 3"/>
          <p:cNvSpPr>
            <a:spLocks noChangeArrowheads="1"/>
          </p:cNvSpPr>
          <p:nvPr/>
        </p:nvSpPr>
        <p:spPr bwMode="auto">
          <a:xfrm>
            <a:off x="3945960" y="2060871"/>
            <a:ext cx="1130096" cy="4249737"/>
          </a:xfrm>
          <a:prstGeom prst="upDownArrow">
            <a:avLst>
              <a:gd name="adj1" fmla="val 53487"/>
              <a:gd name="adj2" fmla="val 42452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74295" tIns="8890" rIns="74295" bIns="8890"/>
          <a:lstStyle/>
          <a:p>
            <a:pPr algn="ctr"/>
            <a:r>
              <a:rPr lang="ja-JP" altLang="en-US" sz="3200" dirty="0">
                <a:latin typeface="HG丸ｺﾞｼｯｸM-PRO" pitchFamily="50" charset="-128"/>
              </a:rPr>
              <a:t>＋　</a:t>
            </a:r>
            <a:r>
              <a:rPr lang="ja-JP" altLang="en-US" sz="3200" dirty="0" smtClean="0">
                <a:latin typeface="HG丸ｺﾞｼｯｸM-PRO" pitchFamily="50" charset="-128"/>
              </a:rPr>
              <a:t>　　動　機</a:t>
            </a:r>
            <a:r>
              <a:rPr lang="ja-JP" altLang="en-US" sz="3200" dirty="0">
                <a:latin typeface="HG丸ｺﾞｼｯｸM-PRO" pitchFamily="50" charset="-128"/>
              </a:rPr>
              <a:t>　</a:t>
            </a:r>
            <a:r>
              <a:rPr lang="ja-JP" altLang="en-US" sz="3200" dirty="0" smtClean="0">
                <a:latin typeface="HG丸ｺﾞｼｯｸM-PRO" pitchFamily="50" charset="-128"/>
              </a:rPr>
              <a:t>　　－</a:t>
            </a:r>
            <a:endParaRPr lang="ja-JP" sz="3200" dirty="0"/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8388424" y="2257590"/>
            <a:ext cx="483543" cy="3887787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ja-JP" altLang="en-US" sz="2400" b="1" dirty="0">
                <a:latin typeface="HG丸ｺﾞｼｯｸM-PRO" pitchFamily="50" charset="-128"/>
              </a:rPr>
              <a:t>自律　社会律　他律　無律</a:t>
            </a:r>
            <a:endParaRPr lang="ja-JP" sz="2400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0025" y="2348880"/>
            <a:ext cx="483543" cy="3887787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ja-JP" altLang="en-US" sz="2400" b="1" dirty="0">
                <a:latin typeface="HG丸ｺﾞｼｯｸM-PRO" pitchFamily="50" charset="-128"/>
              </a:rPr>
              <a:t>自律　社会律　他律　無律</a:t>
            </a:r>
            <a:endParaRPr lang="ja-JP" sz="2400" b="1" dirty="0"/>
          </a:p>
        </p:txBody>
      </p:sp>
      <p:pic>
        <p:nvPicPr>
          <p:cNvPr id="9220" name="Picture 4" descr="31年1月5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75"/>
            <a:ext cx="1047676" cy="148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2" y="301471"/>
            <a:ext cx="4799872" cy="64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4340"/>
            <a:ext cx="4563966" cy="641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785550" y="279129"/>
            <a:ext cx="322954" cy="343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r>
              <a:rPr lang="ja-JP" altLang="en-US" sz="1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彩の国の道徳（中学校）自分をみつめて</a:t>
            </a:r>
            <a:endParaRPr 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32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988840"/>
            <a:ext cx="5688632" cy="453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顔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836" y="242110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角丸四角形吹き出し 1"/>
          <p:cNvSpPr/>
          <p:nvPr/>
        </p:nvSpPr>
        <p:spPr>
          <a:xfrm>
            <a:off x="461876" y="404664"/>
            <a:ext cx="8270242" cy="1452364"/>
          </a:xfrm>
          <a:prstGeom prst="wedgeRoundRectCallout">
            <a:avLst>
              <a:gd name="adj1" fmla="val 33761"/>
              <a:gd name="adj2" fmla="val 1156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2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誠からの手紙を読んでしばらくその場を動けなかった康雄は、どんな</a:t>
            </a:r>
            <a:r>
              <a:rPr lang="ja-JP" altLang="en-US" sz="4400" b="1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気持ち</a:t>
            </a:r>
            <a:r>
              <a:rPr lang="ja-JP" altLang="en-US" sz="2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だったでしょうか。</a:t>
            </a:r>
          </a:p>
        </p:txBody>
      </p:sp>
      <p:pic>
        <p:nvPicPr>
          <p:cNvPr id="2054" name="Picture 6" descr="顔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6" y="5347494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角丸四角形吹き出し 8"/>
          <p:cNvSpPr/>
          <p:nvPr/>
        </p:nvSpPr>
        <p:spPr>
          <a:xfrm>
            <a:off x="488194" y="3429384"/>
            <a:ext cx="4974220" cy="1653904"/>
          </a:xfrm>
          <a:prstGeom prst="wedgeRoundRectCallout">
            <a:avLst>
              <a:gd name="adj1" fmla="val -27629"/>
              <a:gd name="adj2" fmla="val 768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4400" b="1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なんで？</a:t>
            </a:r>
            <a:endParaRPr lang="en-US" altLang="ja-JP" sz="4400" b="1" dirty="0" smtClean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627274" y="3581784"/>
            <a:ext cx="4974220" cy="1653904"/>
          </a:xfrm>
          <a:prstGeom prst="wedgeRoundRectCallout">
            <a:avLst>
              <a:gd name="adj1" fmla="val -27629"/>
              <a:gd name="adj2" fmla="val 768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4400" b="1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でも、～</a:t>
            </a:r>
            <a:endParaRPr lang="ja-JP" altLang="en-US" sz="4400" b="1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779674" y="3734184"/>
            <a:ext cx="4974220" cy="1653904"/>
          </a:xfrm>
          <a:prstGeom prst="wedgeRoundRectCallout">
            <a:avLst>
              <a:gd name="adj1" fmla="val -27629"/>
              <a:gd name="adj2" fmla="val 768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4400" b="1" dirty="0" smtClean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では、どうする？</a:t>
            </a:r>
            <a:endParaRPr lang="ja-JP" altLang="en-US" sz="4400" b="1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87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困る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59153"/>
            <a:ext cx="790371" cy="10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123067" y="188640"/>
            <a:ext cx="2601061" cy="936104"/>
          </a:xfrm>
          <a:prstGeom prst="leftRightArrow">
            <a:avLst>
              <a:gd name="adj1" fmla="val 60735"/>
              <a:gd name="adj2" fmla="val 4658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4295" tIns="8890" rIns="74295" bIns="8890"/>
          <a:lstStyle/>
          <a:p>
            <a:pPr algn="ctr"/>
            <a:r>
              <a:rPr lang="ja-JP" altLang="en-US" sz="3600" dirty="0">
                <a:latin typeface="HG丸ｺﾞｼｯｸM-PRO" pitchFamily="50" charset="-128"/>
              </a:rPr>
              <a:t>行　為</a:t>
            </a:r>
            <a:endParaRPr lang="ja-JP" sz="3600" dirty="0"/>
          </a:p>
        </p:txBody>
      </p:sp>
      <p:sp>
        <p:nvSpPr>
          <p:cNvPr id="32771" name="AutoShape 4"/>
          <p:cNvSpPr>
            <a:spLocks noChangeArrowheads="1"/>
          </p:cNvSpPr>
          <p:nvPr/>
        </p:nvSpPr>
        <p:spPr bwMode="auto">
          <a:xfrm>
            <a:off x="361410" y="1858529"/>
            <a:ext cx="3778542" cy="4738823"/>
          </a:xfrm>
          <a:prstGeom prst="roundRect">
            <a:avLst>
              <a:gd name="adj" fmla="val 12579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 anchor="t"/>
          <a:lstStyle/>
          <a:p>
            <a:pPr lvl="1"/>
            <a:r>
              <a:rPr lang="ja-JP" altLang="en-US" sz="2800" dirty="0" smtClean="0">
                <a:latin typeface="HG丸ｺﾞｼｯｸM-PRO" pitchFamily="50" charset="-128"/>
              </a:rPr>
              <a:t>・これまで自己最高記録を目指してきたのだから。</a:t>
            </a:r>
            <a:endParaRPr lang="en-US" altLang="ja-JP" sz="2800" dirty="0" smtClean="0">
              <a:latin typeface="HG丸ｺﾞｼｯｸM-PRO" pitchFamily="50" charset="-128"/>
            </a:endParaRPr>
          </a:p>
          <a:p>
            <a:pPr lvl="1"/>
            <a:r>
              <a:rPr lang="ja-JP" altLang="en-US" sz="2800" dirty="0" smtClean="0">
                <a:latin typeface="HG丸ｺﾞｼｯｸM-PRO" pitchFamily="50" charset="-128"/>
              </a:rPr>
              <a:t>・康雄がそこまでいうのならば・・・。</a:t>
            </a:r>
            <a:endParaRPr lang="en-US" altLang="ja-JP" sz="2800" dirty="0" smtClean="0">
              <a:latin typeface="HG丸ｺﾞｼｯｸM-PRO" pitchFamily="50" charset="-128"/>
            </a:endParaRPr>
          </a:p>
          <a:p>
            <a:pPr lvl="1"/>
            <a:r>
              <a:rPr lang="ja-JP" altLang="en-US" sz="2800" dirty="0" smtClean="0">
                <a:latin typeface="HG丸ｺﾞｼｯｸM-PRO" pitchFamily="50" charset="-128"/>
              </a:rPr>
              <a:t>・けがの影響があることはみんなわかっているから・・・。</a:t>
            </a:r>
            <a:endParaRPr lang="en-US" altLang="ja-JP" sz="2800" dirty="0" smtClean="0">
              <a:latin typeface="HG丸ｺﾞｼｯｸM-PRO" pitchFamily="50" charset="-128"/>
            </a:endParaRPr>
          </a:p>
          <a:p>
            <a:pPr lvl="1"/>
            <a:r>
              <a:rPr lang="ja-JP" altLang="en-US" sz="2800" dirty="0" smtClean="0">
                <a:latin typeface="HG丸ｺﾞｼｯｸM-PRO" pitchFamily="50" charset="-128"/>
              </a:rPr>
              <a:t>・</a:t>
            </a:r>
            <a:r>
              <a:rPr lang="ja-JP" altLang="en-US" sz="2800" dirty="0">
                <a:latin typeface="HG丸ｺﾞｼｯｸM-PRO" pitchFamily="50" charset="-128"/>
              </a:rPr>
              <a:t>最後まで</a:t>
            </a:r>
            <a:r>
              <a:rPr lang="ja-JP" altLang="en-US" sz="2800" dirty="0" smtClean="0">
                <a:latin typeface="HG丸ｺﾞｼｯｸM-PRO" pitchFamily="50" charset="-128"/>
              </a:rPr>
              <a:t>部活頑張っておけば・・・。</a:t>
            </a:r>
            <a:endParaRPr lang="en-US" altLang="ja-JP" sz="2800" dirty="0" smtClean="0">
              <a:latin typeface="HG丸ｺﾞｼｯｸM-PRO" pitchFamily="50" charset="-128"/>
            </a:endParaRPr>
          </a:p>
          <a:p>
            <a:pPr lvl="1"/>
            <a:endParaRPr lang="en-US" altLang="ja-JP" sz="2800" dirty="0" smtClean="0">
              <a:latin typeface="HG丸ｺﾞｼｯｸM-PRO" pitchFamily="50" charset="-128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062121" y="1446739"/>
            <a:ext cx="2357751" cy="52322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/>
              <a:t>頑張ってみる</a:t>
            </a:r>
            <a:endParaRPr lang="ja-JP" sz="2800" b="1" dirty="0"/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4906143" y="1700808"/>
            <a:ext cx="3770313" cy="4896544"/>
          </a:xfrm>
          <a:prstGeom prst="roundRect">
            <a:avLst>
              <a:gd name="adj" fmla="val 9106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pPr lvl="1"/>
            <a:endParaRPr lang="en-US" altLang="ja-JP" sz="2400" dirty="0" smtClean="0">
              <a:latin typeface="HG丸ｺﾞｼｯｸM-PRO" pitchFamily="50" charset="-128"/>
            </a:endParaRPr>
          </a:p>
          <a:p>
            <a:pPr lvl="1"/>
            <a:r>
              <a:rPr lang="ja-JP" altLang="en-US" sz="2800" dirty="0">
                <a:latin typeface="HG丸ｺﾞｼｯｸM-PRO" pitchFamily="50" charset="-128"/>
              </a:rPr>
              <a:t>・今更</a:t>
            </a:r>
            <a:r>
              <a:rPr lang="ja-JP" altLang="en-US" sz="2800" dirty="0" smtClean="0">
                <a:latin typeface="HG丸ｺﾞｼｯｸM-PRO" pitchFamily="50" charset="-128"/>
              </a:rPr>
              <a:t>顔出せない</a:t>
            </a:r>
            <a:r>
              <a:rPr lang="ja-JP" altLang="en-US" sz="2800" dirty="0">
                <a:latin typeface="HG丸ｺﾞｼｯｸM-PRO" pitchFamily="50" charset="-128"/>
              </a:rPr>
              <a:t>。</a:t>
            </a:r>
            <a:endParaRPr lang="en-US" altLang="ja-JP" sz="2800" dirty="0">
              <a:latin typeface="HG丸ｺﾞｼｯｸM-PRO" pitchFamily="50" charset="-128"/>
            </a:endParaRPr>
          </a:p>
          <a:p>
            <a:pPr lvl="1"/>
            <a:r>
              <a:rPr lang="ja-JP" altLang="en-US" sz="2800" dirty="0" smtClean="0">
                <a:latin typeface="HG丸ｺﾞｼｯｸM-PRO" pitchFamily="50" charset="-128"/>
              </a:rPr>
              <a:t>・やりたいが・・・。</a:t>
            </a:r>
            <a:endParaRPr lang="en-US" altLang="ja-JP" sz="2800" dirty="0" smtClean="0">
              <a:latin typeface="HG丸ｺﾞｼｯｸM-PRO" pitchFamily="50" charset="-128"/>
            </a:endParaRPr>
          </a:p>
          <a:p>
            <a:pPr lvl="1"/>
            <a:r>
              <a:rPr lang="ja-JP" altLang="en-US" sz="2800" dirty="0">
                <a:latin typeface="HG丸ｺﾞｼｯｸM-PRO" pitchFamily="50" charset="-128"/>
              </a:rPr>
              <a:t>・１００ｍなら・・・。</a:t>
            </a:r>
            <a:endParaRPr lang="en-US" altLang="ja-JP" sz="2800" dirty="0">
              <a:latin typeface="HG丸ｺﾞｼｯｸM-PRO" pitchFamily="50" charset="-128"/>
            </a:endParaRPr>
          </a:p>
          <a:p>
            <a:pPr lvl="1"/>
            <a:r>
              <a:rPr lang="ja-JP" altLang="en-US" sz="2800" dirty="0" smtClean="0">
                <a:latin typeface="HG丸ｺﾞｼｯｸM-PRO" pitchFamily="50" charset="-128"/>
              </a:rPr>
              <a:t>・けがの影響と受</a:t>
            </a:r>
            <a:endParaRPr lang="en-US" altLang="ja-JP" sz="2800" dirty="0" smtClean="0">
              <a:latin typeface="HG丸ｺﾞｼｯｸM-PRO" pitchFamily="50" charset="-128"/>
            </a:endParaRPr>
          </a:p>
          <a:p>
            <a:pPr lvl="1"/>
            <a:r>
              <a:rPr lang="ja-JP" altLang="en-US" sz="2800" dirty="0" smtClean="0">
                <a:latin typeface="HG丸ｺﾞｼｯｸM-PRO" pitchFamily="50" charset="-128"/>
              </a:rPr>
              <a:t>け取ってくれる。</a:t>
            </a:r>
            <a:endParaRPr lang="en-US" altLang="ja-JP" sz="2800" dirty="0" smtClean="0">
              <a:latin typeface="HG丸ｺﾞｼｯｸM-PRO" pitchFamily="50" charset="-128"/>
            </a:endParaRPr>
          </a:p>
          <a:p>
            <a:pPr lvl="1"/>
            <a:r>
              <a:rPr lang="ja-JP" altLang="en-US" sz="2800" dirty="0" smtClean="0">
                <a:latin typeface="HG丸ｺﾞｼｯｸM-PRO" pitchFamily="50" charset="-128"/>
              </a:rPr>
              <a:t>・</a:t>
            </a:r>
            <a:r>
              <a:rPr lang="ja-JP" altLang="en-US" sz="2800" dirty="0">
                <a:latin typeface="HG丸ｺﾞｼｯｸM-PRO" pitchFamily="50" charset="-128"/>
              </a:rPr>
              <a:t>練習でうまく</a:t>
            </a:r>
            <a:r>
              <a:rPr lang="ja-JP" altLang="en-US" sz="2800" dirty="0" smtClean="0">
                <a:latin typeface="HG丸ｺﾞｼｯｸM-PRO" pitchFamily="50" charset="-128"/>
              </a:rPr>
              <a:t>いかなかったし、</a:t>
            </a:r>
            <a:r>
              <a:rPr lang="en-US" altLang="ja-JP" sz="2800" dirty="0">
                <a:latin typeface="+mn-ea"/>
                <a:ea typeface="+mn-ea"/>
              </a:rPr>
              <a:t>3</a:t>
            </a:r>
            <a:r>
              <a:rPr lang="ja-JP" altLang="en-US" sz="2800" dirty="0">
                <a:latin typeface="HG丸ｺﾞｼｯｸM-PRO" pitchFamily="50" charset="-128"/>
              </a:rPr>
              <a:t>日</a:t>
            </a:r>
            <a:endParaRPr lang="en-US" altLang="ja-JP" sz="2800" dirty="0">
              <a:latin typeface="HG丸ｺﾞｼｯｸM-PRO" pitchFamily="50" charset="-128"/>
            </a:endParaRPr>
          </a:p>
          <a:p>
            <a:pPr lvl="1"/>
            <a:r>
              <a:rPr lang="ja-JP" altLang="en-US" sz="2800" dirty="0">
                <a:latin typeface="HG丸ｺﾞｼｯｸM-PRO" pitchFamily="50" charset="-128"/>
              </a:rPr>
              <a:t>前復帰では無理。</a:t>
            </a:r>
            <a:endParaRPr lang="en-US" altLang="ja-JP" sz="2800" dirty="0">
              <a:latin typeface="HG丸ｺﾞｼｯｸM-PRO" pitchFamily="50" charset="-128"/>
            </a:endParaRPr>
          </a:p>
          <a:p>
            <a:pPr lvl="1"/>
            <a:r>
              <a:rPr lang="ja-JP" altLang="en-US" sz="2800" dirty="0">
                <a:latin typeface="HG丸ｺﾞｼｯｸM-PRO" pitchFamily="50" charset="-128"/>
              </a:rPr>
              <a:t>・悪い記録だと</a:t>
            </a:r>
            <a:endParaRPr lang="en-US" altLang="ja-JP" sz="2800" dirty="0">
              <a:latin typeface="HG丸ｺﾞｼｯｸM-PRO" pitchFamily="50" charset="-128"/>
            </a:endParaRPr>
          </a:p>
          <a:p>
            <a:pPr lvl="1"/>
            <a:r>
              <a:rPr lang="ja-JP" altLang="en-US" sz="2800" dirty="0" smtClean="0">
                <a:latin typeface="HG丸ｺﾞｼｯｸM-PRO" pitchFamily="50" charset="-128"/>
              </a:rPr>
              <a:t>評価が・・・。</a:t>
            </a:r>
            <a:endParaRPr lang="en-US" altLang="ja-JP" sz="2800" dirty="0">
              <a:latin typeface="HG丸ｺﾞｼｯｸM-PRO" pitchFamily="50" charset="-128"/>
            </a:endParaRPr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5392018" y="1124744"/>
            <a:ext cx="2852390" cy="954107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 smtClean="0"/>
              <a:t>ハードルやらない</a:t>
            </a:r>
            <a:endParaRPr lang="en-US" altLang="ja-JP" sz="2800" b="1" dirty="0" smtClean="0"/>
          </a:p>
          <a:p>
            <a:pPr algn="ctr"/>
            <a:r>
              <a:rPr lang="ja-JP" altLang="en-US" sz="2800" b="1" dirty="0" smtClean="0"/>
              <a:t>頑張れない</a:t>
            </a:r>
            <a:endParaRPr lang="ja-JP" sz="2800" b="1" dirty="0"/>
          </a:p>
        </p:txBody>
      </p:sp>
      <p:sp>
        <p:nvSpPr>
          <p:cNvPr id="32776" name="AutoShape 3"/>
          <p:cNvSpPr>
            <a:spLocks noChangeArrowheads="1"/>
          </p:cNvSpPr>
          <p:nvPr/>
        </p:nvSpPr>
        <p:spPr bwMode="auto">
          <a:xfrm>
            <a:off x="3945960" y="1913581"/>
            <a:ext cx="1130096" cy="4249737"/>
          </a:xfrm>
          <a:prstGeom prst="upDownArrow">
            <a:avLst>
              <a:gd name="adj1" fmla="val 53487"/>
              <a:gd name="adj2" fmla="val 42452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74295" tIns="8890" rIns="74295" bIns="8890"/>
          <a:lstStyle/>
          <a:p>
            <a:pPr algn="ctr"/>
            <a:r>
              <a:rPr lang="ja-JP" altLang="en-US" sz="3200" dirty="0">
                <a:latin typeface="HG丸ｺﾞｼｯｸM-PRO" pitchFamily="50" charset="-128"/>
              </a:rPr>
              <a:t>＋　</a:t>
            </a:r>
            <a:r>
              <a:rPr lang="ja-JP" altLang="en-US" sz="3200" dirty="0" smtClean="0">
                <a:latin typeface="HG丸ｺﾞｼｯｸM-PRO" pitchFamily="50" charset="-128"/>
              </a:rPr>
              <a:t>　　動　機</a:t>
            </a:r>
            <a:r>
              <a:rPr lang="ja-JP" altLang="en-US" sz="3200" dirty="0">
                <a:latin typeface="HG丸ｺﾞｼｯｸM-PRO" pitchFamily="50" charset="-128"/>
              </a:rPr>
              <a:t>　</a:t>
            </a:r>
            <a:r>
              <a:rPr lang="ja-JP" altLang="en-US" sz="3200" dirty="0" smtClean="0">
                <a:latin typeface="HG丸ｺﾞｼｯｸM-PRO" pitchFamily="50" charset="-128"/>
              </a:rPr>
              <a:t>　　－</a:t>
            </a:r>
            <a:endParaRPr lang="ja-JP" sz="3200" dirty="0"/>
          </a:p>
        </p:txBody>
      </p:sp>
      <p:sp>
        <p:nvSpPr>
          <p:cNvPr id="32777" name="Text Box 6"/>
          <p:cNvSpPr txBox="1">
            <a:spLocks noChangeArrowheads="1"/>
          </p:cNvSpPr>
          <p:nvPr/>
        </p:nvSpPr>
        <p:spPr bwMode="auto">
          <a:xfrm>
            <a:off x="8460432" y="2110300"/>
            <a:ext cx="483543" cy="3887787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ja-JP" altLang="en-US" sz="2400" b="1" dirty="0">
                <a:latin typeface="HG丸ｺﾞｼｯｸM-PRO" pitchFamily="50" charset="-128"/>
              </a:rPr>
              <a:t>自律　社会律　他律　無律</a:t>
            </a:r>
            <a:endParaRPr lang="ja-JP" sz="2400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0025" y="2201590"/>
            <a:ext cx="483543" cy="3887787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r>
              <a:rPr lang="ja-JP" altLang="en-US" sz="2400" b="1" dirty="0">
                <a:latin typeface="HG丸ｺﾞｼｯｸM-PRO" pitchFamily="50" charset="-128"/>
              </a:rPr>
              <a:t>自律　社会律　他律　無律</a:t>
            </a:r>
            <a:endParaRPr lang="ja-JP" sz="2400" b="1" dirty="0"/>
          </a:p>
        </p:txBody>
      </p:sp>
      <p:pic>
        <p:nvPicPr>
          <p:cNvPr id="9220" name="Picture 4" descr="31年1月5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75"/>
            <a:ext cx="832077" cy="118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  <p:bldP spid="32774" grpId="0" animBg="1"/>
      <p:bldP spid="32775" grpId="0" animBg="1"/>
      <p:bldP spid="32776" grpId="0" animBg="1"/>
      <p:bldP spid="32777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6"/>
          <p:cNvGrpSpPr>
            <a:grpSpLocks/>
          </p:cNvGrpSpPr>
          <p:nvPr/>
        </p:nvGrpSpPr>
        <p:grpSpPr bwMode="auto">
          <a:xfrm>
            <a:off x="179512" y="331614"/>
            <a:ext cx="6480720" cy="1167830"/>
            <a:chOff x="1474" y="210"/>
            <a:chExt cx="2994" cy="680"/>
          </a:xfrm>
        </p:grpSpPr>
        <p:sp>
          <p:nvSpPr>
            <p:cNvPr id="29702" name="Oval 21"/>
            <p:cNvSpPr>
              <a:spLocks noChangeArrowheads="1"/>
            </p:cNvSpPr>
            <p:nvPr/>
          </p:nvSpPr>
          <p:spPr bwMode="auto">
            <a:xfrm>
              <a:off x="1565" y="300"/>
              <a:ext cx="2903" cy="5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03" name="Oval 17"/>
            <p:cNvSpPr>
              <a:spLocks noChangeArrowheads="1"/>
            </p:cNvSpPr>
            <p:nvPr/>
          </p:nvSpPr>
          <p:spPr bwMode="auto">
            <a:xfrm>
              <a:off x="1474" y="210"/>
              <a:ext cx="2813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3200" dirty="0" smtClean="0">
                  <a:ea typeface="HGS創英角ｺﾞｼｯｸUB" pitchFamily="50" charset="-128"/>
                </a:rPr>
                <a:t>　</a:t>
              </a:r>
              <a:r>
                <a:rPr lang="ja-JP" altLang="en-US" sz="3200" dirty="0">
                  <a:ea typeface="HGS創英角ｺﾞｼｯｸUB" pitchFamily="50" charset="-128"/>
                </a:rPr>
                <a:t>　</a:t>
              </a:r>
              <a:r>
                <a:rPr lang="ja-JP" altLang="en-US" sz="3200" dirty="0" smtClean="0">
                  <a:ea typeface="HGS創英角ｺﾞｼｯｸUB" pitchFamily="50" charset="-128"/>
                </a:rPr>
                <a:t>指導力を高めるためには</a:t>
              </a:r>
              <a:r>
                <a:rPr lang="ja-JP" altLang="en-US" sz="3200" dirty="0">
                  <a:ea typeface="HGS創英角ｺﾞｼｯｸUB" pitchFamily="50" charset="-128"/>
                </a:rPr>
                <a:t>　</a:t>
              </a:r>
              <a:endParaRPr lang="en-US" altLang="ja-JP" sz="3200" dirty="0" smtClean="0">
                <a:ea typeface="HGS創英角ｺﾞｼｯｸUB" pitchFamily="50" charset="-128"/>
              </a:endParaRPr>
            </a:p>
          </p:txBody>
        </p:sp>
      </p:grp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20617" y="1605032"/>
            <a:ext cx="3431303" cy="7778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dirty="0">
                <a:solidFill>
                  <a:srgbClr val="000000"/>
                </a:solidFill>
                <a:ea typeface="HGS創英角ｺﾞｼｯｸUB" pitchFamily="50" charset="-128"/>
              </a:rPr>
              <a:t>前</a:t>
            </a:r>
            <a:r>
              <a:rPr lang="ja-JP" altLang="en-US" sz="3600" dirty="0" smtClean="0">
                <a:solidFill>
                  <a:srgbClr val="000000"/>
                </a:solidFill>
                <a:ea typeface="HGS創英角ｺﾞｼｯｸUB" pitchFamily="50" charset="-128"/>
              </a:rPr>
              <a:t>を向く授業</a:t>
            </a:r>
            <a:endParaRPr lang="ja-JP" altLang="en-US" sz="36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063603" y="4375043"/>
            <a:ext cx="6408713" cy="7778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dirty="0" smtClean="0">
                <a:solidFill>
                  <a:srgbClr val="000000"/>
                </a:solidFill>
                <a:ea typeface="HGS創英角ｺﾞｼｯｸUB" pitchFamily="50" charset="-128"/>
              </a:rPr>
              <a:t>良質な授業を「見る」こと</a:t>
            </a:r>
            <a:endParaRPr lang="ja-JP" altLang="en-US" sz="36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1079067" y="5459452"/>
            <a:ext cx="6408712" cy="7778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dirty="0" smtClean="0">
                <a:solidFill>
                  <a:srgbClr val="000000"/>
                </a:solidFill>
                <a:ea typeface="HGS創英角ｺﾞｼｯｸUB" pitchFamily="50" charset="-128"/>
              </a:rPr>
              <a:t>研究協議会への参加</a:t>
            </a:r>
            <a:endParaRPr lang="ja-JP" altLang="en-US" sz="36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80866" y="3334190"/>
            <a:ext cx="8223582" cy="71438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 smtClean="0"/>
              <a:t>理解者は「友達」、そして「自分自身」</a:t>
            </a:r>
            <a:endParaRPr lang="ja-JP" altLang="ja-JP" sz="3600" b="1" dirty="0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10800000">
            <a:off x="4192436" y="2852936"/>
            <a:ext cx="865186" cy="360039"/>
          </a:xfrm>
          <a:prstGeom prst="upArrow">
            <a:avLst>
              <a:gd name="adj1" fmla="val 47287"/>
              <a:gd name="adj2" fmla="val 55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888817" y="1916832"/>
            <a:ext cx="3427599" cy="7778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dirty="0" smtClean="0">
                <a:solidFill>
                  <a:srgbClr val="000000"/>
                </a:solidFill>
                <a:ea typeface="HGS創英角ｺﾞｼｯｸUB" pitchFamily="50" charset="-128"/>
              </a:rPr>
              <a:t>友と語り合う</a:t>
            </a:r>
            <a:endParaRPr lang="ja-JP" altLang="en-US" sz="36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11560" y="1760694"/>
            <a:ext cx="3431303" cy="7778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dirty="0">
                <a:solidFill>
                  <a:srgbClr val="000000"/>
                </a:solidFill>
                <a:ea typeface="HGS創英角ｺﾞｼｯｸUB" pitchFamily="50" charset="-128"/>
              </a:rPr>
              <a:t>下</a:t>
            </a:r>
            <a:r>
              <a:rPr lang="ja-JP" altLang="en-US" sz="3600" dirty="0" smtClean="0">
                <a:solidFill>
                  <a:srgbClr val="000000"/>
                </a:solidFill>
                <a:ea typeface="HGS創英角ｺﾞｼｯｸUB" pitchFamily="50" charset="-128"/>
              </a:rPr>
              <a:t>を向く授業</a:t>
            </a:r>
            <a:endParaRPr lang="ja-JP" altLang="en-US" sz="36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836657" y="1931060"/>
            <a:ext cx="3431303" cy="77786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dirty="0">
                <a:solidFill>
                  <a:srgbClr val="000000"/>
                </a:solidFill>
                <a:ea typeface="HGS創英角ｺﾞｼｯｸUB" pitchFamily="50" charset="-128"/>
              </a:rPr>
              <a:t>横</a:t>
            </a:r>
            <a:r>
              <a:rPr lang="ja-JP" altLang="en-US" sz="3600" dirty="0" smtClean="0">
                <a:solidFill>
                  <a:srgbClr val="000000"/>
                </a:solidFill>
                <a:ea typeface="HGS創英角ｺﾞｼｯｸUB" pitchFamily="50" charset="-128"/>
              </a:rPr>
              <a:t>を向く授業</a:t>
            </a:r>
            <a:endParaRPr lang="ja-JP" altLang="en-US" sz="36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pic>
        <p:nvPicPr>
          <p:cNvPr id="8194" name="Picture 2" descr="ハー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59" y="336550"/>
            <a:ext cx="1938157" cy="116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7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6"/>
          <p:cNvGrpSpPr>
            <a:grpSpLocks/>
          </p:cNvGrpSpPr>
          <p:nvPr/>
        </p:nvGrpSpPr>
        <p:grpSpPr bwMode="auto">
          <a:xfrm>
            <a:off x="179512" y="331614"/>
            <a:ext cx="6480720" cy="1167830"/>
            <a:chOff x="1474" y="210"/>
            <a:chExt cx="2994" cy="680"/>
          </a:xfrm>
        </p:grpSpPr>
        <p:sp>
          <p:nvSpPr>
            <p:cNvPr id="29702" name="Oval 21"/>
            <p:cNvSpPr>
              <a:spLocks noChangeArrowheads="1"/>
            </p:cNvSpPr>
            <p:nvPr/>
          </p:nvSpPr>
          <p:spPr bwMode="auto">
            <a:xfrm>
              <a:off x="1565" y="300"/>
              <a:ext cx="2903" cy="5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03" name="Oval 17"/>
            <p:cNvSpPr>
              <a:spLocks noChangeArrowheads="1"/>
            </p:cNvSpPr>
            <p:nvPr/>
          </p:nvSpPr>
          <p:spPr bwMode="auto">
            <a:xfrm>
              <a:off x="1474" y="210"/>
              <a:ext cx="2813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3200" dirty="0" smtClean="0">
                  <a:ea typeface="HGS創英角ｺﾞｼｯｸUB" pitchFamily="50" charset="-128"/>
                </a:rPr>
                <a:t>　</a:t>
              </a:r>
              <a:r>
                <a:rPr lang="ja-JP" altLang="en-US" sz="3200" dirty="0">
                  <a:ea typeface="HGS創英角ｺﾞｼｯｸUB" pitchFamily="50" charset="-128"/>
                </a:rPr>
                <a:t>　</a:t>
              </a:r>
              <a:r>
                <a:rPr lang="ja-JP" altLang="en-US" sz="3200" dirty="0" smtClean="0">
                  <a:ea typeface="HGS創英角ｺﾞｼｯｸUB" pitchFamily="50" charset="-128"/>
                </a:rPr>
                <a:t>指導力を高めるためには</a:t>
              </a:r>
              <a:r>
                <a:rPr lang="ja-JP" altLang="en-US" sz="3200" dirty="0">
                  <a:ea typeface="HGS創英角ｺﾞｼｯｸUB" pitchFamily="50" charset="-128"/>
                </a:rPr>
                <a:t>　</a:t>
              </a:r>
              <a:endParaRPr lang="en-US" altLang="ja-JP" sz="3200" dirty="0" smtClean="0">
                <a:ea typeface="HGS創英角ｺﾞｼｯｸUB" pitchFamily="50" charset="-128"/>
              </a:endParaRPr>
            </a:p>
          </p:txBody>
        </p:sp>
      </p:grp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76488" y="4437112"/>
            <a:ext cx="8583622" cy="72008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dirty="0" smtClean="0">
                <a:solidFill>
                  <a:srgbClr val="000000"/>
                </a:solidFill>
                <a:ea typeface="HGS創英角ｺﾞｼｯｸUB" pitchFamily="50" charset="-128"/>
              </a:rPr>
              <a:t>複数の教職員による学年全体での授業も</a:t>
            </a:r>
            <a:endParaRPr lang="ja-JP" altLang="en-US" sz="36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76488" y="1916832"/>
            <a:ext cx="8583622" cy="71438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 smtClean="0"/>
              <a:t>道徳教育推進教師を中心とした指導体制</a:t>
            </a:r>
            <a:endParaRPr lang="ja-JP" altLang="ja-JP" sz="3600" b="1" dirty="0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 rot="10800000">
            <a:off x="4235706" y="2852936"/>
            <a:ext cx="865186" cy="360039"/>
          </a:xfrm>
          <a:prstGeom prst="upArrow">
            <a:avLst>
              <a:gd name="adj1" fmla="val 47287"/>
              <a:gd name="adj2" fmla="val 55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76488" y="3501008"/>
            <a:ext cx="8583622" cy="72008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dirty="0">
                <a:solidFill>
                  <a:srgbClr val="000000"/>
                </a:solidFill>
                <a:ea typeface="HGS創英角ｺﾞｼｯｸUB" pitchFamily="50" charset="-128"/>
              </a:rPr>
              <a:t>他の教師などの協力を得る</a:t>
            </a:r>
            <a:r>
              <a:rPr lang="ja-JP" altLang="en-US" sz="3600" dirty="0" smtClean="0">
                <a:solidFill>
                  <a:srgbClr val="000000"/>
                </a:solidFill>
                <a:ea typeface="HGS創英角ｺﾞｼｯｸUB" pitchFamily="50" charset="-128"/>
              </a:rPr>
              <a:t>ことも</a:t>
            </a:r>
            <a:endParaRPr lang="ja-JP" altLang="en-US" sz="36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82080" y="5373216"/>
            <a:ext cx="8583622" cy="72008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dirty="0" smtClean="0">
                <a:solidFill>
                  <a:srgbClr val="000000"/>
                </a:solidFill>
                <a:ea typeface="HGS創英角ｺﾞｼｯｸUB" pitchFamily="50" charset="-128"/>
              </a:rPr>
              <a:t>環境整備（学年会・グッズ）</a:t>
            </a:r>
            <a:endParaRPr lang="ja-JP" altLang="en-US" sz="36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pic>
        <p:nvPicPr>
          <p:cNvPr id="7170" name="Picture 2" descr="こんにちは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6443"/>
            <a:ext cx="1152128" cy="12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2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6"/>
          <p:cNvGrpSpPr>
            <a:grpSpLocks/>
          </p:cNvGrpSpPr>
          <p:nvPr/>
        </p:nvGrpSpPr>
        <p:grpSpPr bwMode="auto">
          <a:xfrm>
            <a:off x="250825" y="260351"/>
            <a:ext cx="5617319" cy="1019333"/>
            <a:chOff x="1474" y="210"/>
            <a:chExt cx="2994" cy="680"/>
          </a:xfrm>
        </p:grpSpPr>
        <p:sp>
          <p:nvSpPr>
            <p:cNvPr id="8199" name="Oval 21"/>
            <p:cNvSpPr>
              <a:spLocks noChangeArrowheads="1"/>
            </p:cNvSpPr>
            <p:nvPr/>
          </p:nvSpPr>
          <p:spPr bwMode="auto">
            <a:xfrm>
              <a:off x="1565" y="300"/>
              <a:ext cx="2903" cy="5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200" name="Oval 17"/>
            <p:cNvSpPr>
              <a:spLocks noChangeArrowheads="1"/>
            </p:cNvSpPr>
            <p:nvPr/>
          </p:nvSpPr>
          <p:spPr bwMode="auto">
            <a:xfrm>
              <a:off x="1474" y="210"/>
              <a:ext cx="2813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3600" dirty="0" smtClean="0">
                  <a:ea typeface="HGS創英角ｺﾞｼｯｸUB" pitchFamily="50" charset="-128"/>
                </a:rPr>
                <a:t>４</a:t>
              </a:r>
              <a:r>
                <a:rPr lang="ja-JP" altLang="en-US" sz="3600">
                  <a:ea typeface="HGS創英角ｺﾞｼｯｸUB" pitchFamily="50" charset="-128"/>
                </a:rPr>
                <a:t>　</a:t>
              </a:r>
              <a:r>
                <a:rPr lang="ja-JP" altLang="en-US" sz="3600" smtClean="0">
                  <a:ea typeface="HGS創英角ｺﾞｼｯｸUB" pitchFamily="50" charset="-128"/>
                </a:rPr>
                <a:t>道徳科の</a:t>
              </a:r>
              <a:r>
                <a:rPr lang="ja-JP" altLang="en-US" sz="3600" dirty="0" smtClean="0">
                  <a:ea typeface="HGS創英角ｺﾞｼｯｸUB" pitchFamily="50" charset="-128"/>
                </a:rPr>
                <a:t>評価</a:t>
              </a:r>
              <a:endParaRPr lang="ja-JP" altLang="en-US" sz="3600" dirty="0">
                <a:ea typeface="HGS創英角ｺﾞｼｯｸUB" pitchFamily="50" charset="-128"/>
              </a:endParaRPr>
            </a:p>
          </p:txBody>
        </p:sp>
      </p:grpSp>
      <p:sp>
        <p:nvSpPr>
          <p:cNvPr id="8195" name="AutoShape 20"/>
          <p:cNvSpPr>
            <a:spLocks noChangeArrowheads="1"/>
          </p:cNvSpPr>
          <p:nvPr/>
        </p:nvSpPr>
        <p:spPr bwMode="auto">
          <a:xfrm>
            <a:off x="638174" y="2204745"/>
            <a:ext cx="2997722" cy="72019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2800" b="1" dirty="0">
                <a:latin typeface="+mn-ea"/>
                <a:ea typeface="+mn-ea"/>
              </a:rPr>
              <a:t>記述式とすること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21980" y="1412776"/>
            <a:ext cx="5246163" cy="61704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（１）評価の基本的な在り方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638174" y="3068960"/>
            <a:ext cx="6799676" cy="72008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2800" b="1" dirty="0">
                <a:latin typeface="+mn-ea"/>
                <a:ea typeface="+mn-ea"/>
              </a:rPr>
              <a:t>大くくり</a:t>
            </a:r>
            <a:r>
              <a:rPr lang="ja-JP" altLang="en-US" sz="2800" b="1" dirty="0" err="1">
                <a:latin typeface="+mn-ea"/>
                <a:ea typeface="+mn-ea"/>
              </a:rPr>
              <a:t>な</a:t>
            </a:r>
            <a:r>
              <a:rPr lang="ja-JP" altLang="en-US" sz="2800" b="1" dirty="0">
                <a:latin typeface="+mn-ea"/>
                <a:ea typeface="+mn-ea"/>
              </a:rPr>
              <a:t>まとまりを踏まえた評価とすること</a:t>
            </a:r>
            <a:endParaRPr lang="en-US" altLang="ja-JP" sz="2800" b="1" dirty="0">
              <a:latin typeface="+mn-ea"/>
              <a:ea typeface="+mn-ea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638173" y="5229200"/>
            <a:ext cx="7462219" cy="1224136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r>
              <a:rPr lang="ja-JP" altLang="en-US" sz="2800" b="1" dirty="0" smtClean="0">
                <a:latin typeface="+mn-ea"/>
                <a:ea typeface="+mn-ea"/>
              </a:rPr>
              <a:t>学習活動に着目して、学習状況や道徳性に係る成長の様子を継続的に把握する</a:t>
            </a:r>
            <a:endParaRPr lang="ja-JP" altLang="en-US" sz="2800" b="1" dirty="0">
              <a:latin typeface="+mn-ea"/>
              <a:ea typeface="+mn-ea"/>
            </a:endParaRP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633494" y="3933056"/>
            <a:ext cx="7466898" cy="115212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r>
              <a:rPr lang="ja-JP" altLang="en-US" sz="2800" b="1" dirty="0">
                <a:latin typeface="+mn-ea"/>
                <a:ea typeface="+mn-ea"/>
              </a:rPr>
              <a:t>いかに成長したかを積極的に受け止め、励ます</a:t>
            </a:r>
            <a:r>
              <a:rPr lang="ja-JP" altLang="en-US" sz="2800" b="1" dirty="0" smtClean="0">
                <a:latin typeface="+mn-ea"/>
                <a:ea typeface="+mn-ea"/>
              </a:rPr>
              <a:t>個人内評価と</a:t>
            </a:r>
            <a:r>
              <a:rPr lang="ja-JP" altLang="en-US" sz="2800" b="1" dirty="0">
                <a:latin typeface="+mn-ea"/>
                <a:ea typeface="+mn-ea"/>
              </a:rPr>
              <a:t>して行うこと</a:t>
            </a:r>
            <a:endParaRPr lang="en-US" altLang="ja-JP" sz="2800" b="1" dirty="0">
              <a:latin typeface="+mn-ea"/>
              <a:ea typeface="+mn-ea"/>
            </a:endParaRPr>
          </a:p>
        </p:txBody>
      </p:sp>
      <p:pic>
        <p:nvPicPr>
          <p:cNvPr id="2" name="Picture 2" descr="見上げ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59" y="1633244"/>
            <a:ext cx="10953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31年2月6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33244"/>
            <a:ext cx="8667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21093" cy="621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323528" y="2348880"/>
            <a:ext cx="8496944" cy="120811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r>
              <a:rPr lang="ja-JP" altLang="en-US" sz="32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「国や郷土を愛する態度」などの</a:t>
            </a:r>
            <a:r>
              <a:rPr lang="ja-JP" altLang="en-US" sz="3200" b="1" dirty="0" smtClean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個別の内容項目の評価はしない</a:t>
            </a:r>
            <a:r>
              <a:rPr lang="ja-JP" altLang="en-US" sz="32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ので、</a:t>
            </a:r>
            <a:endParaRPr lang="ja-JP" altLang="en-US" sz="32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323528" y="3917034"/>
            <a:ext cx="8496944" cy="72008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2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「愛国心」を評価することなどあり得ません。</a:t>
            </a:r>
            <a:endParaRPr lang="ja-JP" altLang="en-US" sz="32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323528" y="4997153"/>
            <a:ext cx="8496943" cy="12241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32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入試で活用したり、調査書</a:t>
            </a:r>
            <a:r>
              <a:rPr lang="en-US" altLang="ja-JP" sz="32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(</a:t>
            </a:r>
            <a:r>
              <a:rPr lang="ja-JP" altLang="en-US" sz="32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内申書）に記載</a:t>
            </a:r>
            <a:endParaRPr lang="en-US" altLang="ja-JP" sz="3200" b="1" dirty="0" smtClean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3200" b="1" dirty="0" smtClean="0"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したりはしません。</a:t>
            </a:r>
            <a:endParaRPr lang="ja-JP" altLang="en-US" sz="3200" b="1" dirty="0"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4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69"/>
            <a:ext cx="2725114" cy="336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5" y="525896"/>
            <a:ext cx="35337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74" y="1012726"/>
            <a:ext cx="35433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2998033" cy="43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0289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55" y="1916832"/>
            <a:ext cx="31718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83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323528" y="1532905"/>
            <a:ext cx="8459965" cy="49924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4400" b="1" dirty="0" smtClean="0"/>
              <a:t>①授業改善の先に評価がある</a:t>
            </a:r>
            <a:endParaRPr lang="en-US" altLang="ja-JP" sz="4400" b="1" dirty="0" smtClean="0"/>
          </a:p>
          <a:p>
            <a:r>
              <a:rPr lang="ja-JP" altLang="en-US" sz="4400" b="1" dirty="0"/>
              <a:t>　</a:t>
            </a:r>
            <a:r>
              <a:rPr lang="ja-JP" altLang="en-US" sz="4400" b="1" dirty="0" smtClean="0"/>
              <a:t>　歯ごたえ→手応え→口ごたえ</a:t>
            </a:r>
            <a:endParaRPr lang="en-US" altLang="ja-JP" sz="4400" b="1" dirty="0" smtClean="0"/>
          </a:p>
          <a:p>
            <a:r>
              <a:rPr lang="ja-JP" altLang="en-US" sz="4400" b="1" dirty="0" smtClean="0"/>
              <a:t>②「評価資料」を読む！</a:t>
            </a:r>
            <a:endParaRPr lang="en-US" altLang="ja-JP" sz="4400" b="1" dirty="0" smtClean="0"/>
          </a:p>
          <a:p>
            <a:r>
              <a:rPr lang="ja-JP" altLang="en-US" sz="4400" b="1" dirty="0"/>
              <a:t>　</a:t>
            </a:r>
            <a:r>
              <a:rPr lang="ja-JP" altLang="en-US" sz="4400" b="1" dirty="0" smtClean="0"/>
              <a:t>　→評価だけでなく授業改善に</a:t>
            </a:r>
            <a:endParaRPr lang="en-US" altLang="ja-JP" sz="4400" b="1" dirty="0" smtClean="0"/>
          </a:p>
          <a:p>
            <a:r>
              <a:rPr lang="ja-JP" altLang="en-US" sz="4400" b="1" dirty="0"/>
              <a:t>③</a:t>
            </a:r>
            <a:r>
              <a:rPr lang="ja-JP" altLang="en-US" sz="4400" b="1" dirty="0" smtClean="0"/>
              <a:t>根拠は大切</a:t>
            </a:r>
            <a:endParaRPr lang="en-US" altLang="ja-JP" sz="4400" b="1" dirty="0" smtClean="0"/>
          </a:p>
          <a:p>
            <a:r>
              <a:rPr lang="ja-JP" altLang="en-US" sz="4400" b="1" dirty="0"/>
              <a:t>　</a:t>
            </a:r>
            <a:r>
              <a:rPr lang="ja-JP" altLang="en-US" sz="4400" b="1" dirty="0" smtClean="0"/>
              <a:t>　→授業記録（子供の様子も）</a:t>
            </a:r>
            <a:endParaRPr lang="en-US" altLang="ja-JP" sz="4400" b="1" dirty="0"/>
          </a:p>
          <a:p>
            <a:r>
              <a:rPr lang="ja-JP" altLang="en-US" sz="4400" b="1" dirty="0" smtClean="0"/>
              <a:t>　　　ワークシート等の蓄積</a:t>
            </a:r>
            <a:endParaRPr lang="en-US" altLang="ja-JP" sz="4400" b="1" dirty="0" smtClean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43894" y="568104"/>
            <a:ext cx="5080234" cy="61704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200" dirty="0" smtClean="0">
                <a:solidFill>
                  <a:srgbClr val="000000"/>
                </a:solidFill>
                <a:ea typeface="HGS創英角ｺﾞｼｯｸUB" pitchFamily="50" charset="-128"/>
              </a:rPr>
              <a:t>（２）まずはここから</a:t>
            </a:r>
            <a:endParaRPr lang="ja-JP" altLang="en-US" sz="32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pic>
        <p:nvPicPr>
          <p:cNvPr id="5122" name="Picture 2" descr="よろしく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247561"/>
            <a:ext cx="1512167" cy="128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97" y="188603"/>
            <a:ext cx="4817897" cy="660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0"/>
          <p:cNvSpPr>
            <a:spLocks noChangeArrowheads="1"/>
          </p:cNvSpPr>
          <p:nvPr/>
        </p:nvSpPr>
        <p:spPr bwMode="auto">
          <a:xfrm>
            <a:off x="401164" y="332656"/>
            <a:ext cx="8254306" cy="252028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r>
              <a:rPr lang="ja-JP" altLang="en-US" sz="3200" b="1" dirty="0" smtClean="0">
                <a:latin typeface="+mn-ea"/>
                <a:ea typeface="+mn-ea"/>
              </a:rPr>
              <a:t>児童生徒</a:t>
            </a:r>
            <a:r>
              <a:rPr lang="ja-JP" altLang="en-US" sz="3200" b="1" dirty="0">
                <a:latin typeface="+mn-ea"/>
                <a:ea typeface="+mn-ea"/>
              </a:rPr>
              <a:t>の発言、話合いの様子、道徳ノート、作文、感想文、アンケート、役割演技</a:t>
            </a:r>
            <a:r>
              <a:rPr lang="ja-JP" altLang="en-US" sz="3200" b="1" dirty="0" smtClean="0">
                <a:latin typeface="+mn-ea"/>
                <a:ea typeface="+mn-ea"/>
              </a:rPr>
              <a:t>、児童生徒</a:t>
            </a:r>
            <a:r>
              <a:rPr lang="ja-JP" altLang="en-US" sz="3200" b="1" dirty="0">
                <a:latin typeface="+mn-ea"/>
                <a:ea typeface="+mn-ea"/>
              </a:rPr>
              <a:t>の</a:t>
            </a:r>
            <a:r>
              <a:rPr lang="ja-JP" altLang="en-US" sz="3200" b="1" dirty="0" smtClean="0">
                <a:latin typeface="+mn-ea"/>
                <a:ea typeface="+mn-ea"/>
              </a:rPr>
              <a:t>自己評価</a:t>
            </a:r>
            <a:r>
              <a:rPr lang="ja-JP" altLang="en-US" sz="3200" b="1" dirty="0">
                <a:latin typeface="+mn-ea"/>
                <a:ea typeface="+mn-ea"/>
              </a:rPr>
              <a:t>、生徒同士の相互評価、授業記録、板書記録、等から継続的に</a:t>
            </a:r>
            <a:r>
              <a:rPr lang="ja-JP" altLang="en-US" sz="3200" b="1" dirty="0" smtClean="0">
                <a:latin typeface="+mn-ea"/>
                <a:ea typeface="+mn-ea"/>
              </a:rPr>
              <a:t>把握</a:t>
            </a:r>
            <a:endParaRPr lang="ja-JP" altLang="en-US" sz="3200" b="1" dirty="0">
              <a:latin typeface="+mn-ea"/>
              <a:ea typeface="+mn-ea"/>
            </a:endParaRP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431814" y="3933056"/>
            <a:ext cx="8223656" cy="244827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r>
              <a:rPr lang="ja-JP" altLang="en-US" sz="3200" b="1" dirty="0">
                <a:latin typeface="+mj-ea"/>
                <a:ea typeface="+mj-ea"/>
              </a:rPr>
              <a:t>授業で扱う内容を常に自分のこととして捉え、人としてよりよく生きるために、どのような心をもつべきかについて話し合う姿が見られました。例えば、〇〇を活用した授業では、～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 rot="10800000">
            <a:off x="3948161" y="3002268"/>
            <a:ext cx="865186" cy="786771"/>
          </a:xfrm>
          <a:prstGeom prst="upArrow">
            <a:avLst>
              <a:gd name="adj1" fmla="val 47287"/>
              <a:gd name="adj2" fmla="val 55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17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530622" y="209471"/>
            <a:ext cx="8280920" cy="7605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埼玉県小学校教育課程実践事例（道徳）</a:t>
            </a:r>
            <a:endParaRPr lang="en-US" altLang="ja-JP" sz="2800" dirty="0" smtClean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30" y="1682470"/>
            <a:ext cx="6642482" cy="491488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682471"/>
            <a:ext cx="6678885" cy="463451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1402107"/>
            <a:ext cx="5457825" cy="456247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68" y="1906332"/>
            <a:ext cx="8284617" cy="375474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843808" y="1065755"/>
            <a:ext cx="596773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hlinkClick r:id="rId7"/>
              </a:rPr>
              <a:t>http://</a:t>
            </a:r>
            <a:r>
              <a:rPr lang="en-US" altLang="ja-JP" sz="1400" dirty="0" smtClean="0">
                <a:hlinkClick r:id="rId7"/>
              </a:rPr>
              <a:t>www.pref.saitama.lg.jp/f2214/kyouikukatei/doutoukujissenjirei.html</a:t>
            </a:r>
            <a:endParaRPr lang="en-US" altLang="ja-JP" sz="1400" dirty="0" smtClean="0"/>
          </a:p>
          <a:p>
            <a:pPr algn="ctr"/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24506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67544" y="465832"/>
            <a:ext cx="8280920" cy="7605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埼玉県中学校教育課程実践事例（道徳）</a:t>
            </a:r>
            <a:endParaRPr lang="en-US" altLang="ja-JP" sz="2800" dirty="0" smtClean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1680" y="1310015"/>
            <a:ext cx="70567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hlinkClick r:id="rId3"/>
              </a:rPr>
              <a:t>https://</a:t>
            </a:r>
            <a:r>
              <a:rPr lang="en-US" altLang="ja-JP" sz="1400" dirty="0" smtClean="0">
                <a:hlinkClick r:id="rId3"/>
              </a:rPr>
              <a:t>www.pref.saitama.lg.jp/f2214/kyouikukatei/tyuugakkoudoutokujissenjirei.html</a:t>
            </a:r>
            <a:endParaRPr lang="en-US" altLang="ja-JP" sz="1400" dirty="0" smtClean="0"/>
          </a:p>
          <a:p>
            <a:pPr algn="ctr"/>
            <a:endParaRPr lang="en-US" altLang="ja-JP" sz="1400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12" y="1636252"/>
            <a:ext cx="5741248" cy="472223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916831"/>
            <a:ext cx="7704856" cy="43568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2362052"/>
            <a:ext cx="7758818" cy="398023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872" y="2478461"/>
            <a:ext cx="5491137" cy="39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1226418"/>
            <a:ext cx="3981303" cy="54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67544" y="260648"/>
            <a:ext cx="8280920" cy="9657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平成３０年５月２２日　教義指第３１１号</a:t>
            </a:r>
            <a:endParaRPr lang="en-US" altLang="ja-JP" sz="2800" dirty="0" smtClean="0">
              <a:solidFill>
                <a:srgbClr val="000000"/>
              </a:solidFill>
              <a:ea typeface="HGS創英角ｺﾞｼｯｸUB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000000"/>
                </a:solidFill>
                <a:ea typeface="HGS創英角ｺﾞｼｯｸUB" pitchFamily="50" charset="-128"/>
              </a:rPr>
              <a:t>「特別の教科 道徳」における評価について（通知）</a:t>
            </a: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4572000" y="1484783"/>
            <a:ext cx="4320480" cy="5040561"/>
          </a:xfrm>
          <a:prstGeom prst="roundRect">
            <a:avLst>
              <a:gd name="adj" fmla="val 10582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/>
          <a:lstStyle/>
          <a:p>
            <a:r>
              <a:rPr lang="ja-JP" altLang="en-US" sz="3200" b="1" dirty="0" smtClean="0">
                <a:latin typeface="+mn-ea"/>
                <a:ea typeface="+mn-ea"/>
              </a:rPr>
              <a:t>・道徳科の授業における様子について記述する。</a:t>
            </a:r>
            <a:endParaRPr lang="en-US" altLang="ja-JP" sz="3200" b="1" dirty="0" smtClean="0">
              <a:latin typeface="+mn-ea"/>
              <a:ea typeface="+mn-ea"/>
            </a:endParaRPr>
          </a:p>
          <a:p>
            <a:r>
              <a:rPr lang="ja-JP" altLang="en-US" sz="3200" b="1" dirty="0" smtClean="0">
                <a:latin typeface="+mn-ea"/>
                <a:ea typeface="+mn-ea"/>
              </a:rPr>
              <a:t>・道徳性を安易に評価しない</a:t>
            </a:r>
            <a:endParaRPr lang="en-US" altLang="ja-JP" sz="3200" b="1" dirty="0" smtClean="0">
              <a:latin typeface="+mn-ea"/>
              <a:ea typeface="+mn-ea"/>
            </a:endParaRPr>
          </a:p>
          <a:p>
            <a:r>
              <a:rPr lang="ja-JP" altLang="en-US" sz="3200" b="1" dirty="0" smtClean="0">
                <a:latin typeface="+mn-ea"/>
                <a:ea typeface="+mn-ea"/>
              </a:rPr>
              <a:t>・学習活動に着目して評価する</a:t>
            </a:r>
            <a:endParaRPr lang="en-US" altLang="ja-JP" sz="3200" b="1" dirty="0" smtClean="0">
              <a:latin typeface="+mn-ea"/>
              <a:ea typeface="+mn-ea"/>
            </a:endParaRPr>
          </a:p>
          <a:p>
            <a:r>
              <a:rPr lang="ja-JP" altLang="en-US" sz="3200" b="1" dirty="0">
                <a:latin typeface="+mn-ea"/>
                <a:ea typeface="+mn-ea"/>
              </a:rPr>
              <a:t>・</a:t>
            </a:r>
            <a:r>
              <a:rPr lang="ja-JP" altLang="en-US" sz="3200" b="1" dirty="0" smtClean="0">
                <a:latin typeface="+mn-ea"/>
                <a:ea typeface="+mn-ea"/>
              </a:rPr>
              <a:t>大</a:t>
            </a:r>
            <a:r>
              <a:rPr lang="ja-JP" altLang="en-US" sz="3200" b="1" dirty="0">
                <a:latin typeface="+mn-ea"/>
                <a:ea typeface="+mn-ea"/>
              </a:rPr>
              <a:t>くくり</a:t>
            </a:r>
            <a:r>
              <a:rPr lang="ja-JP" altLang="en-US" sz="3200" b="1" dirty="0" err="1">
                <a:latin typeface="+mn-ea"/>
                <a:ea typeface="+mn-ea"/>
              </a:rPr>
              <a:t>な</a:t>
            </a:r>
            <a:r>
              <a:rPr lang="ja-JP" altLang="en-US" sz="3200" b="1" dirty="0" smtClean="0">
                <a:latin typeface="+mn-ea"/>
                <a:ea typeface="+mn-ea"/>
              </a:rPr>
              <a:t>まとまりを踏まえて評価する</a:t>
            </a:r>
            <a:endParaRPr lang="en-US" altLang="ja-JP" sz="3200" b="1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500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1年1月3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25241"/>
            <a:ext cx="1047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698" name="Group 26"/>
          <p:cNvGrpSpPr>
            <a:grpSpLocks/>
          </p:cNvGrpSpPr>
          <p:nvPr/>
        </p:nvGrpSpPr>
        <p:grpSpPr bwMode="auto">
          <a:xfrm>
            <a:off x="179512" y="436044"/>
            <a:ext cx="8652824" cy="1552796"/>
            <a:chOff x="1474" y="210"/>
            <a:chExt cx="2994" cy="680"/>
          </a:xfrm>
        </p:grpSpPr>
        <p:sp>
          <p:nvSpPr>
            <p:cNvPr id="29702" name="Oval 21"/>
            <p:cNvSpPr>
              <a:spLocks noChangeArrowheads="1"/>
            </p:cNvSpPr>
            <p:nvPr/>
          </p:nvSpPr>
          <p:spPr bwMode="auto">
            <a:xfrm>
              <a:off x="1565" y="300"/>
              <a:ext cx="2903" cy="5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703" name="Oval 17"/>
            <p:cNvSpPr>
              <a:spLocks noChangeArrowheads="1"/>
            </p:cNvSpPr>
            <p:nvPr/>
          </p:nvSpPr>
          <p:spPr bwMode="auto">
            <a:xfrm>
              <a:off x="1474" y="210"/>
              <a:ext cx="2813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3200" dirty="0" smtClean="0">
                  <a:ea typeface="HGS創英角ｺﾞｼｯｸUB" pitchFamily="50" charset="-128"/>
                </a:rPr>
                <a:t>　</a:t>
              </a:r>
              <a:r>
                <a:rPr lang="ja-JP" altLang="en-US" sz="3200" dirty="0">
                  <a:ea typeface="HGS創英角ｺﾞｼｯｸUB" pitchFamily="50" charset="-128"/>
                </a:rPr>
                <a:t>　</a:t>
              </a:r>
              <a:r>
                <a:rPr lang="ja-JP" altLang="en-US" sz="3200" dirty="0" smtClean="0">
                  <a:ea typeface="HGS創英角ｺﾞｼｯｸUB" pitchFamily="50" charset="-128"/>
                </a:rPr>
                <a:t>豊かな道徳授業を目指して</a:t>
              </a:r>
              <a:r>
                <a:rPr lang="ja-JP" altLang="en-US" sz="3200" dirty="0">
                  <a:ea typeface="HGS創英角ｺﾞｼｯｸUB" pitchFamily="50" charset="-128"/>
                </a:rPr>
                <a:t>　</a:t>
              </a:r>
              <a:endParaRPr lang="en-US" altLang="ja-JP" sz="3200" dirty="0" smtClean="0">
                <a:ea typeface="HGS創英角ｺﾞｼｯｸUB" pitchFamily="50" charset="-128"/>
              </a:endParaRPr>
            </a:p>
            <a:p>
              <a:pPr algn="ctr"/>
              <a:r>
                <a:rPr lang="ja-JP" altLang="en-US" sz="3200" dirty="0" smtClean="0">
                  <a:ea typeface="HGS創英角ｺﾞｼｯｸUB" pitchFamily="50" charset="-128"/>
                </a:rPr>
                <a:t>～子供とともに～</a:t>
              </a:r>
              <a:endParaRPr lang="ja-JP" altLang="en-US" sz="3200" dirty="0">
                <a:ea typeface="HGS創英角ｺﾞｼｯｸUB" pitchFamily="50" charset="-128"/>
              </a:endParaRPr>
            </a:p>
          </p:txBody>
        </p:sp>
      </p:grp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763978" y="2433386"/>
            <a:ext cx="5388736" cy="7778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/>
              <a:t>自ら伸びる力を信じて</a:t>
            </a:r>
            <a:endParaRPr lang="ja-JP" altLang="en-US" sz="3600" b="1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29014" y="5791036"/>
            <a:ext cx="2918849" cy="7778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/>
              <a:t>プラス思考</a:t>
            </a:r>
            <a:endParaRPr lang="ja-JP" altLang="en-US" sz="3600" b="1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796136" y="5791036"/>
            <a:ext cx="3036200" cy="7778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/>
              <a:t>開発的発想</a:t>
            </a:r>
            <a:endParaRPr lang="ja-JP" altLang="en-US" sz="3600" b="1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28562" y="3573016"/>
            <a:ext cx="7647286" cy="1944216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3600" b="1" dirty="0" smtClean="0"/>
              <a:t>子供とともにつくる道徳授業</a:t>
            </a:r>
            <a:endParaRPr lang="en-US" altLang="ja-JP" sz="3600" b="1" dirty="0" smtClean="0"/>
          </a:p>
          <a:p>
            <a:pPr algn="ctr"/>
            <a:r>
              <a:rPr lang="ja-JP" altLang="en-US" sz="3600" b="1" dirty="0"/>
              <a:t>子供ととも</a:t>
            </a:r>
            <a:r>
              <a:rPr lang="ja-JP" altLang="en-US" sz="3600" b="1" dirty="0" smtClean="0"/>
              <a:t>に考える道徳授業</a:t>
            </a:r>
            <a:endParaRPr lang="en-US" altLang="ja-JP" sz="3600" b="1" dirty="0" smtClean="0"/>
          </a:p>
          <a:p>
            <a:pPr algn="ctr"/>
            <a:r>
              <a:rPr lang="ja-JP" altLang="en-US" sz="3600" b="1" dirty="0"/>
              <a:t>子供ととも</a:t>
            </a:r>
            <a:r>
              <a:rPr lang="ja-JP" altLang="en-US" sz="3600" b="1" dirty="0" smtClean="0"/>
              <a:t>に</a:t>
            </a:r>
            <a:r>
              <a:rPr lang="ja-JP" altLang="en-US" sz="3600" b="1" dirty="0"/>
              <a:t>楽しむ</a:t>
            </a:r>
            <a:r>
              <a:rPr lang="ja-JP" altLang="en-US" sz="3600" b="1" dirty="0" smtClean="0"/>
              <a:t>道徳授業</a:t>
            </a:r>
            <a:endParaRPr lang="ja-JP" altLang="ja-JP" sz="3600" b="1" dirty="0"/>
          </a:p>
        </p:txBody>
      </p:sp>
      <p:pic>
        <p:nvPicPr>
          <p:cNvPr id="14" name="Picture 2" descr="運ぶ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36" y="5608465"/>
            <a:ext cx="10763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1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6"/>
          <p:cNvGrpSpPr>
            <a:grpSpLocks/>
          </p:cNvGrpSpPr>
          <p:nvPr/>
        </p:nvGrpSpPr>
        <p:grpSpPr bwMode="auto">
          <a:xfrm>
            <a:off x="468312" y="404813"/>
            <a:ext cx="6839991" cy="1061967"/>
            <a:chOff x="1474" y="210"/>
            <a:chExt cx="2994" cy="680"/>
          </a:xfrm>
        </p:grpSpPr>
        <p:sp>
          <p:nvSpPr>
            <p:cNvPr id="3077" name="Oval 21"/>
            <p:cNvSpPr>
              <a:spLocks noChangeArrowheads="1"/>
            </p:cNvSpPr>
            <p:nvPr/>
          </p:nvSpPr>
          <p:spPr bwMode="auto">
            <a:xfrm>
              <a:off x="1565" y="300"/>
              <a:ext cx="2903" cy="59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78" name="Oval 17"/>
            <p:cNvSpPr>
              <a:spLocks noChangeArrowheads="1"/>
            </p:cNvSpPr>
            <p:nvPr/>
          </p:nvSpPr>
          <p:spPr bwMode="auto">
            <a:xfrm>
              <a:off x="1474" y="210"/>
              <a:ext cx="2813" cy="59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3600" dirty="0">
                  <a:ea typeface="HGS創英角ｺﾞｼｯｸUB" pitchFamily="50" charset="-128"/>
                </a:rPr>
                <a:t>1</a:t>
              </a:r>
              <a:r>
                <a:rPr lang="ja-JP" altLang="en-US" sz="3600" dirty="0">
                  <a:ea typeface="HGS創英角ｺﾞｼｯｸUB" pitchFamily="50" charset="-128"/>
                </a:rPr>
                <a:t>　</a:t>
              </a:r>
              <a:r>
                <a:rPr lang="ja-JP" altLang="en-US" sz="3600" dirty="0" smtClean="0">
                  <a:ea typeface="HGS創英角ｺﾞｼｯｸUB" pitchFamily="50" charset="-128"/>
                </a:rPr>
                <a:t>「特別の教科　道徳」</a:t>
              </a:r>
              <a:endParaRPr lang="ja-JP" altLang="en-US" sz="3600" dirty="0">
                <a:ea typeface="HGS創英角ｺﾞｼｯｸUB" pitchFamily="50" charset="-128"/>
              </a:endParaRPr>
            </a:p>
          </p:txBody>
        </p:sp>
      </p:grpSp>
      <p:sp>
        <p:nvSpPr>
          <p:cNvPr id="3075" name="AutoShape 29"/>
          <p:cNvSpPr>
            <a:spLocks noChangeArrowheads="1"/>
          </p:cNvSpPr>
          <p:nvPr/>
        </p:nvSpPr>
        <p:spPr bwMode="auto">
          <a:xfrm>
            <a:off x="107504" y="1628801"/>
            <a:ext cx="8964488" cy="4968552"/>
          </a:xfrm>
          <a:prstGeom prst="roundRect">
            <a:avLst>
              <a:gd name="adj" fmla="val 2472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200" dirty="0" smtClean="0">
                <a:solidFill>
                  <a:srgbClr val="000000"/>
                </a:solidFill>
              </a:rPr>
              <a:t>第１章総則の第１の２の（２）に示す道徳教育の</a:t>
            </a:r>
            <a:endParaRPr lang="en-US" altLang="ja-JP" sz="3200" dirty="0" smtClean="0">
              <a:solidFill>
                <a:srgbClr val="000000"/>
              </a:solidFill>
            </a:endParaRPr>
          </a:p>
          <a:p>
            <a:r>
              <a:rPr lang="ja-JP" altLang="en-US" sz="3200" dirty="0" smtClean="0">
                <a:solidFill>
                  <a:srgbClr val="000000"/>
                </a:solidFill>
              </a:rPr>
              <a:t>目標に基づき、よりよく生きるための基盤となる</a:t>
            </a:r>
            <a:endParaRPr lang="en-US" altLang="ja-JP" sz="3200" dirty="0" smtClean="0">
              <a:solidFill>
                <a:srgbClr val="000000"/>
              </a:solidFill>
            </a:endParaRPr>
          </a:p>
          <a:p>
            <a:r>
              <a:rPr lang="ja-JP" altLang="en-US" sz="3200" dirty="0" smtClean="0"/>
              <a:t>道徳性を養うため、</a:t>
            </a:r>
            <a:endParaRPr lang="en-US" altLang="ja-JP" sz="3200" dirty="0" smtClean="0"/>
          </a:p>
          <a:p>
            <a:endParaRPr lang="en-US" altLang="ja-JP" sz="3200" dirty="0" smtClean="0"/>
          </a:p>
          <a:p>
            <a:endParaRPr lang="en-US" altLang="ja-JP" sz="3200" dirty="0"/>
          </a:p>
          <a:p>
            <a:endParaRPr lang="en-US" altLang="ja-JP" sz="3200" dirty="0" smtClean="0"/>
          </a:p>
          <a:p>
            <a:endParaRPr lang="en-US" altLang="ja-JP" sz="3200" dirty="0"/>
          </a:p>
          <a:p>
            <a:endParaRPr lang="en-US" altLang="ja-JP" sz="3200" dirty="0" smtClean="0"/>
          </a:p>
          <a:p>
            <a:endParaRPr lang="en-US" altLang="ja-JP" sz="3200" dirty="0" smtClean="0"/>
          </a:p>
          <a:p>
            <a:r>
              <a:rPr lang="ja-JP" altLang="en-US" sz="3200" dirty="0" smtClean="0"/>
              <a:t>道徳的な判断力、心情、実践意欲と態度を育てる</a:t>
            </a:r>
            <a:r>
              <a:rPr lang="ja-JP" altLang="en-US" sz="3200" dirty="0" smtClean="0">
                <a:solidFill>
                  <a:srgbClr val="000000"/>
                </a:solidFill>
              </a:rPr>
              <a:t>。</a:t>
            </a:r>
            <a:endParaRPr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251520" y="3284984"/>
            <a:ext cx="8637116" cy="2592288"/>
          </a:xfrm>
          <a:prstGeom prst="roundRect">
            <a:avLst>
              <a:gd name="adj" fmla="val 1098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ja-JP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(1)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道徳的諸価値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についての理解を基に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endParaRPr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(2)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自己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見つめ、</a:t>
            </a:r>
            <a:endParaRPr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(3)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物事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を（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広い視野から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）多面的・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多角的に考え、</a:t>
            </a:r>
            <a:endParaRPr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(4)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自己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人間として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）の生き方に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ついての</a:t>
            </a:r>
            <a:endParaRPr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考え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を深める学習を通して、</a:t>
            </a:r>
            <a:endParaRPr lang="en-US" altLang="ja-JP" sz="4000" dirty="0" smtClean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0" name="Picture 2" descr="こんにちは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236939"/>
            <a:ext cx="1148284" cy="13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>
            <a:off x="511174" y="260648"/>
            <a:ext cx="5789017" cy="7921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>
                <a:solidFill>
                  <a:srgbClr val="000000"/>
                </a:solidFill>
                <a:ea typeface="HGS創英角ｺﾞｼｯｸUB" pitchFamily="50" charset="-128"/>
              </a:rPr>
              <a:t>（１</a:t>
            </a:r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）目標から読み取るポイント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4099" name="AutoShape 29"/>
          <p:cNvSpPr>
            <a:spLocks noChangeArrowheads="1"/>
          </p:cNvSpPr>
          <p:nvPr/>
        </p:nvSpPr>
        <p:spPr bwMode="auto">
          <a:xfrm>
            <a:off x="323528" y="1268760"/>
            <a:ext cx="7643882" cy="1456194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>
                <a:solidFill>
                  <a:srgbClr val="000000"/>
                </a:solidFill>
              </a:rPr>
              <a:t>①最終的な目標は、道徳教育と同じ、</a:t>
            </a:r>
            <a:endParaRPr lang="en-US" altLang="ja-JP" sz="3600" dirty="0" smtClean="0">
              <a:solidFill>
                <a:srgbClr val="000000"/>
              </a:solidFill>
            </a:endParaRPr>
          </a:p>
          <a:p>
            <a:r>
              <a:rPr lang="ja-JP" altLang="en-US" sz="3600" dirty="0">
                <a:solidFill>
                  <a:srgbClr val="000000"/>
                </a:solidFill>
              </a:rPr>
              <a:t>　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道徳性の育成</a:t>
            </a:r>
            <a:endParaRPr lang="en-US" altLang="ja-JP" sz="4400" dirty="0" smtClean="0">
              <a:solidFill>
                <a:srgbClr val="000000"/>
              </a:solidFill>
            </a:endParaRP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340859" y="2852936"/>
            <a:ext cx="8568952" cy="1511399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>
                <a:solidFill>
                  <a:srgbClr val="000000"/>
                </a:solidFill>
              </a:rPr>
              <a:t>②児童生徒が</a:t>
            </a:r>
            <a:r>
              <a:rPr lang="ja-JP" altLang="en-US" sz="3600" dirty="0">
                <a:solidFill>
                  <a:srgbClr val="000000"/>
                </a:solidFill>
              </a:rPr>
              <a:t>道徳的</a:t>
            </a:r>
            <a:r>
              <a:rPr lang="ja-JP" altLang="en-US" sz="3600" dirty="0" smtClean="0">
                <a:solidFill>
                  <a:srgbClr val="000000"/>
                </a:solidFill>
              </a:rPr>
              <a:t>価値</a:t>
            </a:r>
            <a:r>
              <a:rPr lang="ja-JP" altLang="en-US" sz="3600" dirty="0">
                <a:solidFill>
                  <a:srgbClr val="000000"/>
                </a:solidFill>
              </a:rPr>
              <a:t>を</a:t>
            </a:r>
            <a:r>
              <a:rPr lang="ja-JP" altLang="en-US" sz="3600" dirty="0" smtClean="0">
                <a:solidFill>
                  <a:srgbClr val="000000"/>
                </a:solidFill>
              </a:rPr>
              <a:t>自覚できるよう</a:t>
            </a:r>
            <a:endParaRPr lang="en-US" altLang="ja-JP" sz="3600" dirty="0" smtClean="0">
              <a:solidFill>
                <a:srgbClr val="000000"/>
              </a:solidFill>
            </a:endParaRPr>
          </a:p>
          <a:p>
            <a:r>
              <a:rPr lang="ja-JP" altLang="en-US" sz="3600" dirty="0">
                <a:solidFill>
                  <a:srgbClr val="000000"/>
                </a:solidFill>
              </a:rPr>
              <a:t>　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その過程を具体的に</a:t>
            </a:r>
            <a:r>
              <a:rPr lang="ja-JP" altLang="en-US" sz="3600" dirty="0" smtClean="0">
                <a:solidFill>
                  <a:srgbClr val="000000"/>
                </a:solidFill>
              </a:rPr>
              <a:t>示している</a:t>
            </a:r>
            <a:endParaRPr lang="en-US" altLang="ja-JP" sz="3600" dirty="0" smtClean="0">
              <a:solidFill>
                <a:srgbClr val="000000"/>
              </a:solidFill>
            </a:endParaRP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323528" y="4509120"/>
            <a:ext cx="8568952" cy="2088232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>
                <a:solidFill>
                  <a:srgbClr val="000000"/>
                </a:solidFill>
              </a:rPr>
              <a:t>③「特別の教科　道徳」で育てる資質・能力</a:t>
            </a:r>
            <a:endParaRPr lang="en-US" altLang="ja-JP" sz="3600" dirty="0" smtClean="0">
              <a:solidFill>
                <a:srgbClr val="000000"/>
              </a:solidFill>
            </a:endParaRPr>
          </a:p>
          <a:p>
            <a:r>
              <a:rPr lang="ja-JP" altLang="en-US" sz="4400" dirty="0">
                <a:solidFill>
                  <a:srgbClr val="000000"/>
                </a:solidFill>
              </a:rPr>
              <a:t>　</a:t>
            </a:r>
            <a:r>
              <a:rPr lang="ja-JP" altLang="en-US" sz="4400" dirty="0" smtClean="0">
                <a:solidFill>
                  <a:srgbClr val="000000"/>
                </a:solidFill>
              </a:rPr>
              <a:t>　→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道徳的な判断力</a:t>
            </a:r>
            <a:r>
              <a:rPr lang="ja-JP" altLang="en-US" sz="4400" dirty="0" smtClean="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</a:t>
            </a:r>
            <a:endParaRPr lang="en-US" altLang="ja-JP" sz="4400" dirty="0" smtClean="0">
              <a:solidFill>
                <a:srgbClr val="0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400" dirty="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</a:t>
            </a:r>
            <a:r>
              <a:rPr lang="ja-JP" altLang="en-US" sz="4400" dirty="0" smtClean="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　　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心情</a:t>
            </a:r>
            <a:r>
              <a:rPr lang="ja-JP" altLang="en-US" sz="4400" dirty="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実践意欲</a:t>
            </a:r>
            <a:r>
              <a:rPr lang="ja-JP" altLang="en-US" sz="4400" dirty="0" smtClean="0">
                <a:solidFill>
                  <a:srgbClr val="0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態度</a:t>
            </a:r>
            <a:endParaRPr lang="en-US" altLang="ja-JP" sz="44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>
            <a:off x="511174" y="260648"/>
            <a:ext cx="5789017" cy="7921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>
                <a:solidFill>
                  <a:srgbClr val="000000"/>
                </a:solidFill>
                <a:ea typeface="HGS創英角ｺﾞｼｯｸUB" pitchFamily="50" charset="-128"/>
              </a:rPr>
              <a:t>（１</a:t>
            </a:r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）目標から読み取るポイント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4099" name="AutoShape 29"/>
          <p:cNvSpPr>
            <a:spLocks noChangeArrowheads="1"/>
          </p:cNvSpPr>
          <p:nvPr/>
        </p:nvSpPr>
        <p:spPr bwMode="auto">
          <a:xfrm>
            <a:off x="323528" y="1268760"/>
            <a:ext cx="6480720" cy="1008112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>
                <a:solidFill>
                  <a:srgbClr val="000000"/>
                </a:solidFill>
              </a:rPr>
              <a:t>④道徳科は、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道徳教育の要</a:t>
            </a:r>
            <a:endParaRPr lang="en-US" altLang="ja-JP" sz="4400" dirty="0" smtClean="0">
              <a:solidFill>
                <a:srgbClr val="000000"/>
              </a:solidFill>
            </a:endParaRP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340859" y="2492896"/>
            <a:ext cx="8568952" cy="2808312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>
                <a:solidFill>
                  <a:srgbClr val="000000"/>
                </a:solidFill>
              </a:rPr>
              <a:t>⑤小学校高学年の</a:t>
            </a:r>
            <a:r>
              <a:rPr lang="ja-JP" altLang="en-US" sz="4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指導との接続</a:t>
            </a:r>
            <a:r>
              <a:rPr lang="ja-JP" altLang="en-US" sz="3600" dirty="0" smtClean="0">
                <a:solidFill>
                  <a:srgbClr val="000000"/>
                </a:solidFill>
              </a:rPr>
              <a:t>を意</a:t>
            </a:r>
            <a:endParaRPr lang="en-US" altLang="ja-JP" sz="3600" dirty="0" smtClean="0">
              <a:solidFill>
                <a:srgbClr val="000000"/>
              </a:solidFill>
            </a:endParaRPr>
          </a:p>
          <a:p>
            <a:r>
              <a:rPr lang="ja-JP" altLang="en-US" sz="3600" dirty="0" smtClean="0">
                <a:solidFill>
                  <a:srgbClr val="000000"/>
                </a:solidFill>
              </a:rPr>
              <a:t>識し、高等学校等における人間としての在</a:t>
            </a:r>
            <a:endParaRPr lang="en-US" altLang="ja-JP" sz="3600" dirty="0" smtClean="0">
              <a:solidFill>
                <a:srgbClr val="000000"/>
              </a:solidFill>
            </a:endParaRPr>
          </a:p>
          <a:p>
            <a:r>
              <a:rPr lang="ja-JP" altLang="en-US" sz="3600" dirty="0" smtClean="0">
                <a:solidFill>
                  <a:srgbClr val="000000"/>
                </a:solidFill>
              </a:rPr>
              <a:t>り方生き方に関する教育に</a:t>
            </a:r>
            <a:r>
              <a:rPr lang="ja-JP" altLang="en-US" sz="4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見通し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</a:t>
            </a:r>
            <a:endParaRPr lang="en-US" altLang="ja-JP" sz="4400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もって</a:t>
            </a:r>
            <a:endParaRPr lang="en-US" altLang="ja-JP" sz="44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" name="AutoShape 29"/>
          <p:cNvSpPr>
            <a:spLocks noChangeArrowheads="1"/>
          </p:cNvSpPr>
          <p:nvPr/>
        </p:nvSpPr>
        <p:spPr bwMode="auto">
          <a:xfrm>
            <a:off x="323528" y="5517232"/>
            <a:ext cx="4752528" cy="1080120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>
                <a:solidFill>
                  <a:srgbClr val="000000"/>
                </a:solidFill>
              </a:rPr>
              <a:t>⑥</a:t>
            </a:r>
            <a:r>
              <a:rPr lang="ja-JP" altLang="en-US" sz="4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計画的に</a:t>
            </a:r>
            <a:r>
              <a:rPr lang="ja-JP" altLang="en-US" sz="3600" dirty="0" smtClean="0">
                <a:solidFill>
                  <a:srgbClr val="000000"/>
                </a:solidFill>
              </a:rPr>
              <a:t>進める</a:t>
            </a:r>
            <a:r>
              <a:rPr lang="ja-JP" altLang="en-US" sz="4400" dirty="0">
                <a:solidFill>
                  <a:srgbClr val="000000"/>
                </a:solidFill>
              </a:rPr>
              <a:t>　</a:t>
            </a:r>
            <a:r>
              <a:rPr lang="ja-JP" altLang="en-US" sz="4400" dirty="0" smtClean="0">
                <a:solidFill>
                  <a:srgbClr val="000000"/>
                </a:solidFill>
              </a:rPr>
              <a:t>　</a:t>
            </a:r>
            <a:endParaRPr lang="en-US" altLang="ja-JP" sz="44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 descr="こんにちは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78759"/>
            <a:ext cx="11430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6"/>
          <p:cNvSpPr>
            <a:spLocks noChangeArrowheads="1"/>
          </p:cNvSpPr>
          <p:nvPr/>
        </p:nvSpPr>
        <p:spPr bwMode="auto">
          <a:xfrm>
            <a:off x="5931909" y="4553370"/>
            <a:ext cx="2952328" cy="1125389"/>
          </a:xfrm>
          <a:prstGeom prst="wedgeRoundRectCallout">
            <a:avLst>
              <a:gd name="adj1" fmla="val -38333"/>
              <a:gd name="adj2" fmla="val 7390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⑤と⑥は、中学校の解説の内容</a:t>
            </a:r>
          </a:p>
        </p:txBody>
      </p:sp>
    </p:spTree>
    <p:extLst>
      <p:ext uri="{BB962C8B-B14F-4D97-AF65-F5344CB8AC3E}">
        <p14:creationId xmlns:p14="http://schemas.microsoft.com/office/powerpoint/2010/main" val="355445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9"/>
          <p:cNvSpPr>
            <a:spLocks noChangeArrowheads="1"/>
          </p:cNvSpPr>
          <p:nvPr/>
        </p:nvSpPr>
        <p:spPr bwMode="auto">
          <a:xfrm>
            <a:off x="394841" y="2564904"/>
            <a:ext cx="7993583" cy="2304256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>
                <a:solidFill>
                  <a:srgbClr val="000000"/>
                </a:solidFill>
              </a:rPr>
              <a:t>②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系統性、発展性</a:t>
            </a:r>
            <a:r>
              <a:rPr lang="ja-JP" altLang="en-US" sz="3600" dirty="0" smtClean="0">
                <a:solidFill>
                  <a:srgbClr val="000000"/>
                </a:solidFill>
              </a:rPr>
              <a:t>を意識して</a:t>
            </a:r>
            <a:endParaRPr lang="en-US" altLang="ja-JP" sz="3600" dirty="0" smtClean="0">
              <a:solidFill>
                <a:srgbClr val="000000"/>
              </a:solidFill>
            </a:endParaRPr>
          </a:p>
          <a:p>
            <a:r>
              <a:rPr lang="ja-JP" altLang="en-US" sz="3600" dirty="0">
                <a:solidFill>
                  <a:srgbClr val="000000"/>
                </a:solidFill>
              </a:rPr>
              <a:t>　</a:t>
            </a:r>
            <a:r>
              <a:rPr lang="ja-JP" altLang="en-US" sz="3600" dirty="0" smtClean="0">
                <a:solidFill>
                  <a:srgbClr val="000000"/>
                </a:solidFill>
              </a:rPr>
              <a:t>　指導できるよう整理</a:t>
            </a:r>
            <a:endParaRPr lang="en-US" altLang="ja-JP" sz="3600" dirty="0" smtClean="0">
              <a:solidFill>
                <a:srgbClr val="000000"/>
              </a:solidFill>
            </a:endParaRPr>
          </a:p>
          <a:p>
            <a:r>
              <a:rPr lang="ja-JP" altLang="en-US" sz="3600" dirty="0">
                <a:solidFill>
                  <a:srgbClr val="000000"/>
                </a:solidFill>
              </a:rPr>
              <a:t>　</a:t>
            </a:r>
            <a:r>
              <a:rPr lang="ja-JP" altLang="en-US" sz="3600" dirty="0" smtClean="0">
                <a:solidFill>
                  <a:srgbClr val="000000"/>
                </a:solidFill>
              </a:rPr>
              <a:t>　　　→</a:t>
            </a:r>
            <a:r>
              <a:rPr lang="ja-JP" altLang="en-US" sz="4400" u="sng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小学校・中学校</a:t>
            </a:r>
            <a:r>
              <a:rPr lang="ja-JP" altLang="en-US" sz="3600" dirty="0" smtClean="0">
                <a:solidFill>
                  <a:srgbClr val="000000"/>
                </a:solidFill>
              </a:rPr>
              <a:t>ともに！</a:t>
            </a:r>
            <a:endParaRPr lang="en-US" altLang="ja-JP" sz="3600" dirty="0" smtClean="0">
              <a:solidFill>
                <a:srgbClr val="000000"/>
              </a:solidFill>
            </a:endParaRP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511175" y="404813"/>
            <a:ext cx="5212953" cy="7921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>
                <a:solidFill>
                  <a:srgbClr val="000000"/>
                </a:solidFill>
                <a:ea typeface="HGS創英角ｺﾞｼｯｸUB" pitchFamily="50" charset="-128"/>
              </a:rPr>
              <a:t>（２</a:t>
            </a:r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）内容におけるポイント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466849" y="1475470"/>
            <a:ext cx="6193383" cy="873410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>
                <a:solidFill>
                  <a:srgbClr val="000000"/>
                </a:solidFill>
              </a:rPr>
              <a:t>①道徳教育の要は「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道徳科</a:t>
            </a:r>
            <a:r>
              <a:rPr lang="ja-JP" altLang="en-US" sz="3600" dirty="0" smtClean="0">
                <a:solidFill>
                  <a:srgbClr val="000000"/>
                </a:solidFill>
              </a:rPr>
              <a:t>」</a:t>
            </a:r>
            <a:endParaRPr lang="en-US" altLang="ja-JP" sz="3600" dirty="0" smtClean="0">
              <a:solidFill>
                <a:srgbClr val="000000"/>
              </a:solidFill>
            </a:endParaRPr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394841" y="5067966"/>
            <a:ext cx="8425631" cy="1440160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3600" dirty="0" smtClean="0">
                <a:solidFill>
                  <a:srgbClr val="000000"/>
                </a:solidFill>
              </a:rPr>
              <a:t>③新項目はズバリ、</a:t>
            </a:r>
            <a:endParaRPr lang="en-US" altLang="ja-JP" sz="3600" dirty="0" smtClean="0">
              <a:solidFill>
                <a:srgbClr val="000000"/>
              </a:solidFill>
            </a:endParaRPr>
          </a:p>
          <a:p>
            <a:r>
              <a:rPr lang="ja-JP" altLang="en-US" sz="3600" dirty="0">
                <a:solidFill>
                  <a:srgbClr val="000000"/>
                </a:solidFill>
              </a:rPr>
              <a:t>　　</a:t>
            </a:r>
            <a:r>
              <a:rPr lang="ja-JP" altLang="en-US" sz="44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現代社会を生きる上での課題</a:t>
            </a:r>
            <a:endParaRPr lang="ja-JP" altLang="en-US" sz="4400" dirty="0">
              <a:solidFill>
                <a:srgbClr val="000000"/>
              </a:solidFill>
            </a:endParaRPr>
          </a:p>
        </p:txBody>
      </p:sp>
      <p:pic>
        <p:nvPicPr>
          <p:cNvPr id="13314" name="Picture 2" descr="31年2月9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6484"/>
            <a:ext cx="1274440" cy="15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9"/>
          <p:cNvSpPr>
            <a:spLocks noChangeArrowheads="1"/>
          </p:cNvSpPr>
          <p:nvPr/>
        </p:nvSpPr>
        <p:spPr bwMode="auto">
          <a:xfrm>
            <a:off x="511175" y="2276872"/>
            <a:ext cx="8021290" cy="864096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400" dirty="0" smtClean="0">
                <a:solidFill>
                  <a:srgbClr val="000000"/>
                </a:solidFill>
              </a:rPr>
              <a:t>教科化＝「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検定教科書</a:t>
            </a:r>
            <a:r>
              <a:rPr lang="ja-JP" altLang="en-US" sz="4400" dirty="0" smtClean="0">
                <a:solidFill>
                  <a:srgbClr val="000000"/>
                </a:solidFill>
              </a:rPr>
              <a:t>」の導入</a:t>
            </a:r>
            <a:endParaRPr lang="en-US" altLang="ja-JP" sz="4400" dirty="0" smtClean="0">
              <a:solidFill>
                <a:srgbClr val="000000"/>
              </a:solidFill>
            </a:endParaRP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511175" y="404813"/>
            <a:ext cx="5212953" cy="792162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ja-JP" altLang="en-US" sz="2800" dirty="0">
                <a:solidFill>
                  <a:srgbClr val="000000"/>
                </a:solidFill>
                <a:ea typeface="HGS創英角ｺﾞｼｯｸUB" pitchFamily="50" charset="-128"/>
              </a:rPr>
              <a:t>（２</a:t>
            </a:r>
            <a:r>
              <a:rPr lang="ja-JP" altLang="en-US" sz="2800" dirty="0" smtClean="0">
                <a:solidFill>
                  <a:srgbClr val="000000"/>
                </a:solidFill>
                <a:ea typeface="HGS創英角ｺﾞｼｯｸUB" pitchFamily="50" charset="-128"/>
              </a:rPr>
              <a:t>）内容におけるポイント</a:t>
            </a:r>
            <a:endParaRPr lang="ja-JP" altLang="en-US" sz="2800" dirty="0">
              <a:solidFill>
                <a:srgbClr val="000000"/>
              </a:solidFill>
              <a:ea typeface="HGS創英角ｺﾞｼｯｸUB" pitchFamily="50" charset="-128"/>
            </a:endParaRPr>
          </a:p>
        </p:txBody>
      </p:sp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1613680" y="4149080"/>
            <a:ext cx="5991200" cy="936104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400" dirty="0" smtClean="0">
                <a:solidFill>
                  <a:srgbClr val="000000"/>
                </a:solidFill>
              </a:rPr>
              <a:t>よりよい指導法の確立</a:t>
            </a:r>
            <a:endParaRPr lang="ja-JP" altLang="en-US" sz="4400" dirty="0">
              <a:solidFill>
                <a:srgbClr val="000000"/>
              </a:solidFill>
            </a:endParaRPr>
          </a:p>
        </p:txBody>
      </p:sp>
      <p:sp>
        <p:nvSpPr>
          <p:cNvPr id="7" name="AutoShape 29"/>
          <p:cNvSpPr>
            <a:spLocks noChangeArrowheads="1"/>
          </p:cNvSpPr>
          <p:nvPr/>
        </p:nvSpPr>
        <p:spPr bwMode="auto">
          <a:xfrm>
            <a:off x="1641153" y="5308860"/>
            <a:ext cx="5991200" cy="936104"/>
          </a:xfrm>
          <a:prstGeom prst="roundRect">
            <a:avLst>
              <a:gd name="adj" fmla="val 1098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4400" dirty="0" smtClean="0">
                <a:solidFill>
                  <a:srgbClr val="000000"/>
                </a:solidFill>
              </a:rPr>
              <a:t>週</a:t>
            </a:r>
            <a:r>
              <a:rPr lang="ja-JP" altLang="en-US" sz="4400" dirty="0">
                <a:solidFill>
                  <a:srgbClr val="000000"/>
                </a:solidFill>
              </a:rPr>
              <a:t>一回の確実な</a:t>
            </a:r>
            <a:r>
              <a:rPr lang="ja-JP" altLang="en-US" sz="4400" dirty="0" smtClean="0">
                <a:solidFill>
                  <a:srgbClr val="000000"/>
                </a:solidFill>
              </a:rPr>
              <a:t>実施</a:t>
            </a:r>
            <a:endParaRPr lang="ja-JP" altLang="en-US" sz="4400" dirty="0">
              <a:solidFill>
                <a:srgbClr val="000000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 rot="10800000">
            <a:off x="4008197" y="3356992"/>
            <a:ext cx="1079500" cy="576064"/>
          </a:xfrm>
          <a:prstGeom prst="upArrow">
            <a:avLst>
              <a:gd name="adj1" fmla="val 50000"/>
              <a:gd name="adj2" fmla="val 553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pic>
        <p:nvPicPr>
          <p:cNvPr id="14338" name="Picture 2" descr="留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0213"/>
            <a:ext cx="2231664" cy="15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5398</TotalTime>
  <Words>1720</Words>
  <Application>Microsoft Office PowerPoint</Application>
  <PresentationFormat>画面に合わせる (4:3)</PresentationFormat>
  <Paragraphs>373</Paragraphs>
  <Slides>45</Slides>
  <Notes>45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62" baseType="lpstr">
      <vt:lpstr>AR P丸ゴシック体M</vt:lpstr>
      <vt:lpstr>HGP創英角ｺﾞｼｯｸUB</vt:lpstr>
      <vt:lpstr>HGP創英角ﾎﾟｯﾌﾟ体</vt:lpstr>
      <vt:lpstr>HGS創英角ｺﾞｼｯｸUB</vt:lpstr>
      <vt:lpstr>HGS創英角ﾎﾟｯﾌﾟ体</vt:lpstr>
      <vt:lpstr>HG丸ｺﾞｼｯｸM-PRO</vt:lpstr>
      <vt:lpstr>HG創英角ｺﾞｼｯｸUB</vt:lpstr>
      <vt:lpstr>HG創英角ﾎﾟｯﾌﾟ体</vt:lpstr>
      <vt:lpstr>ＭＳ Ｐゴシック</vt:lpstr>
      <vt:lpstr>ＭＳ 明朝</vt:lpstr>
      <vt:lpstr>Arial</vt:lpstr>
      <vt:lpstr>Calibri</vt:lpstr>
      <vt:lpstr>Candara</vt:lpstr>
      <vt:lpstr>Century</vt:lpstr>
      <vt:lpstr>Symbol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児童が主体的に取り組む学習指導の計画と実践</dc:title>
  <dc:creator>後藤　輝明</dc:creator>
  <cp:lastModifiedBy>後藤輝明</cp:lastModifiedBy>
  <cp:revision>557</cp:revision>
  <cp:lastPrinted>2018-06-20T07:59:40Z</cp:lastPrinted>
  <dcterms:created xsi:type="dcterms:W3CDTF">2010-07-26T05:12:28Z</dcterms:created>
  <dcterms:modified xsi:type="dcterms:W3CDTF">2020-04-07T04:02:59Z</dcterms:modified>
</cp:coreProperties>
</file>