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2" r:id="rId2"/>
    <p:sldId id="303" r:id="rId3"/>
    <p:sldId id="304" r:id="rId4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0CDF58D-BA47-38EC-5602-B671F9563378}" name="守 菜々子（環境政策課）" initials="菜守" userId="S::113773@pref.saitama.lg.jp::3e8d95a6-eb47-42df-83a5-4d4d92dbdcb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CEF"/>
    <a:srgbClr val="FFFFCC"/>
    <a:srgbClr val="CCCCFF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04" autoAdjust="0"/>
    <p:restoredTop sz="94690" autoAdjust="0"/>
  </p:normalViewPr>
  <p:slideViewPr>
    <p:cSldViewPr snapToGrid="0">
      <p:cViewPr varScale="1">
        <p:scale>
          <a:sx n="70" d="100"/>
          <a:sy n="70" d="100"/>
        </p:scale>
        <p:origin x="8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E4C61-1BFA-49F3-8C25-C1B6F993F9C8}" type="datetimeFigureOut">
              <a:rPr kumimoji="1" lang="ja-JP" altLang="en-US" smtClean="0"/>
              <a:t>2026/5/15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6F010B-C723-461F-9CCB-3A8AA0948C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250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ABFF1-534B-484F-8D64-9D95AFB69B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6EEBD03-3CF7-4211-AFBA-F5B41C6E8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659BA4-1FA9-4F62-B6EA-59F7FF21C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8DB8-D035-4DF4-B2A5-144C6DCB7F7E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70B8D0-374D-4F87-8BE9-8EA377C8E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19BCA1-5F49-4081-BD22-52F5848F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536B-26AD-4AB1-AB82-BDEA8B55F5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4166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E25F95-481B-4E11-95AF-A9040AD96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5CD610A-08F6-4529-9EC0-F791D10FE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02A5C5-FD7F-45EB-90AD-3B3050602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8DB8-D035-4DF4-B2A5-144C6DCB7F7E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8CC841-C19A-463D-A136-5A7C71BE9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2E4B05-5C42-472D-B12A-A2128B430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536B-26AD-4AB1-AB82-BDEA8B55F5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960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93B8116-FA8F-454E-AC15-B8469053EA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D6879A-BB5C-44B2-B04A-445952791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3009A1-707D-4B42-87BE-3BCFAD1E1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8DB8-D035-4DF4-B2A5-144C6DCB7F7E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5C4754-313A-4D87-A52A-9847581A8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6DFFF7-95DA-41C2-8C81-AB0FC8491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536B-26AD-4AB1-AB82-BDEA8B55F5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1047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0FCD4F-4B7F-4F0D-B473-FDDFE54D4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293FAF7-CCF6-49C3-9AC2-44152CFCC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5D8E58-57D9-4AA6-BF06-9B22255C9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8DB8-D035-4DF4-B2A5-144C6DCB7F7E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09A702-20C6-4B6B-99E0-E47661571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2D5241-6D42-4725-85F9-43984B6B2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536B-26AD-4AB1-AB82-BDEA8B55F5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6584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4085BE-C3C2-4852-9A65-264283FD5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DBF26FF-B0A9-4798-B16A-159791648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C8A06D-0FA8-4801-A27F-499BD1EB8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8DB8-D035-4DF4-B2A5-144C6DCB7F7E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FA66D8-C351-42CF-B169-63ECFB006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0B1B45-E81F-43D6-A37D-92DD794C2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536B-26AD-4AB1-AB82-BDEA8B55F5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523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9B1C5B-DEB1-4B0E-ACC2-8D3C8DA10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CD1DEB-0F4D-4017-BA7E-5CE836A5E9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3ED9868-E93E-4110-91C6-F2A5E4558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51D354-C418-4E50-8317-0AC253EF5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8DB8-D035-4DF4-B2A5-144C6DCB7F7E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6B0C90-00E1-45AE-AB95-29150A5DB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BF8568-E68D-480F-B9AC-060520AEF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536B-26AD-4AB1-AB82-BDEA8B55F5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5083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9318EC-A120-4993-9110-179687FFA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8AC3A3-6D32-42BE-9B22-1727B0002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E33B940-2DC7-4B74-B0DC-28D53788A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1D7A15B-8CA4-43D2-864D-2FED35CB25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9517D17-B1AE-48F7-BD9B-56397A7A1D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A17457C-CA92-496B-99AC-C8E3DC341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8DB8-D035-4DF4-B2A5-144C6DCB7F7E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EC97834-8434-4B42-B30F-ACE2FBF08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99AFE79-CFE1-4433-A905-5D38873B7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536B-26AD-4AB1-AB82-BDEA8B55F5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145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DF912A-F307-4166-B5A6-2DA8526EB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EC46817-E014-4D76-94A1-E09C605C0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8DB8-D035-4DF4-B2A5-144C6DCB7F7E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DBCFA22-B190-407B-854C-C5C53115F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DD8A16-3810-4999-8F1C-173FD423E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536B-26AD-4AB1-AB82-BDEA8B55F5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884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3EE417-1260-45A8-B8C3-C445E7033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8DB8-D035-4DF4-B2A5-144C6DCB7F7E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594682-8B70-41A8-9DFC-0D4CDF820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7E6BF5-CF3C-44AB-A86D-DDAF03668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536B-26AD-4AB1-AB82-BDEA8B55F5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4180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559450-161F-4C6B-B687-9597EE71D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1DBAF7-0270-4B6D-8EA4-B5C9426EC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6B10B54-B4E4-4BDF-9181-FD006137A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F314B7E-80D9-4A0C-9913-A5D32A6EE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8DB8-D035-4DF4-B2A5-144C6DCB7F7E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5D585B-229E-45EA-8965-B36A92DB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CA0E58-2F74-4CA6-9060-162AB3D35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536B-26AD-4AB1-AB82-BDEA8B55F5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342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DE8CF7-7855-4583-8AFE-8CBAA6B5C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304CD31-17DA-4BF5-B455-BC59B17459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97681DD-D835-418E-BA2A-7D774774E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304EF6F-4E69-4CCB-920E-E534E4D6D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8DB8-D035-4DF4-B2A5-144C6DCB7F7E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E48DF25-749E-4A17-BEC2-4F606D5CB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169BE6-8782-4F06-9AB1-B9187C25C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9536B-26AD-4AB1-AB82-BDEA8B55F5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07965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7AEA972-39B5-4705-8582-0C42B3C1D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890AEF-4ABC-469C-9981-505C6ED1E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51BA2F-E9A1-401D-A2B5-9099F436D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58DB8-D035-4DF4-B2A5-144C6DCB7F7E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7FCBDF-1FEC-4BF9-8F14-DE4106E2C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0EB1A6-DDBB-4204-840D-0589693FB9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9536B-26AD-4AB1-AB82-BDEA8B55F5D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4182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6849625B-E75E-4E1F-AE1D-390F9DDB35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7839189"/>
              </p:ext>
            </p:extLst>
          </p:nvPr>
        </p:nvGraphicFramePr>
        <p:xfrm>
          <a:off x="228600" y="718082"/>
          <a:ext cx="11740896" cy="429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768">
                  <a:extLst>
                    <a:ext uri="{9D8B030D-6E8A-4147-A177-3AD203B41FA5}">
                      <a16:colId xmlns:a16="http://schemas.microsoft.com/office/drawing/2014/main" val="1819247290"/>
                    </a:ext>
                  </a:extLst>
                </a:gridCol>
                <a:gridCol w="10168128">
                  <a:extLst>
                    <a:ext uri="{9D8B030D-6E8A-4147-A177-3AD203B41FA5}">
                      <a16:colId xmlns:a16="http://schemas.microsoft.com/office/drawing/2014/main" val="854853050"/>
                    </a:ext>
                  </a:extLst>
                </a:gridCol>
              </a:tblGrid>
              <a:tr h="42976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ysClr val="windowText" lastClr="000000"/>
                          </a:solidFill>
                        </a:rPr>
                        <a:t>ア）応募者名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4198458"/>
                  </a:ext>
                </a:extLst>
              </a:tr>
            </a:tbl>
          </a:graphicData>
        </a:graphic>
      </p:graphicFrame>
      <p:graphicFrame>
        <p:nvGraphicFramePr>
          <p:cNvPr id="8" name="コンテンツ プレースホルダー 6">
            <a:extLst>
              <a:ext uri="{FF2B5EF4-FFF2-40B4-BE49-F238E27FC236}">
                <a16:creationId xmlns:a16="http://schemas.microsoft.com/office/drawing/2014/main" id="{16799C27-3508-08B2-0B60-C1022EA715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2154802"/>
              </p:ext>
            </p:extLst>
          </p:nvPr>
        </p:nvGraphicFramePr>
        <p:xfrm>
          <a:off x="228600" y="1389888"/>
          <a:ext cx="11750040" cy="4944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624">
                  <a:extLst>
                    <a:ext uri="{9D8B030D-6E8A-4147-A177-3AD203B41FA5}">
                      <a16:colId xmlns:a16="http://schemas.microsoft.com/office/drawing/2014/main" val="1819247290"/>
                    </a:ext>
                  </a:extLst>
                </a:gridCol>
                <a:gridCol w="10186416">
                  <a:extLst>
                    <a:ext uri="{9D8B030D-6E8A-4147-A177-3AD203B41FA5}">
                      <a16:colId xmlns:a16="http://schemas.microsoft.com/office/drawing/2014/main" val="854853050"/>
                    </a:ext>
                  </a:extLst>
                </a:gridCol>
              </a:tblGrid>
              <a:tr h="354230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ysClr val="windowText" lastClr="000000"/>
                          </a:solidFill>
                        </a:rPr>
                        <a:t>イ）活動の概要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4198458"/>
                  </a:ext>
                </a:extLst>
              </a:tr>
              <a:tr h="1282546">
                <a:tc>
                  <a:txBody>
                    <a:bodyPr/>
                    <a:lstStyle/>
                    <a:p>
                      <a:r>
                        <a:rPr kumimoji="1" lang="ja-JP" altLang="ja-JP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①活動を始めた時期、経緯、動機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915485"/>
                  </a:ext>
                </a:extLst>
              </a:tr>
              <a:tr h="3308118">
                <a:tc>
                  <a:txBody>
                    <a:bodyPr/>
                    <a:lstStyle/>
                    <a:p>
                      <a:r>
                        <a:rPr kumimoji="1" lang="ja-JP" altLang="ja-JP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②活動の目的、内容、頻度</a:t>
                      </a: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・</a:t>
                      </a:r>
                      <a:r>
                        <a:rPr kumimoji="1" lang="ja-JP" altLang="ja-JP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参加者数</a:t>
                      </a:r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・規模等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（目的）</a:t>
                      </a:r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（内容）</a:t>
                      </a:r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（頻度・参加者数・規模等）</a:t>
                      </a:r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8121117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B554A5C-9CAC-1191-8DB5-697E47670A0D}"/>
              </a:ext>
            </a:extLst>
          </p:cNvPr>
          <p:cNvSpPr txBox="1"/>
          <p:nvPr/>
        </p:nvSpPr>
        <p:spPr>
          <a:xfrm>
            <a:off x="228600" y="214098"/>
            <a:ext cx="7872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令和８年度　彩の国埼玉環境大賞　アピール資料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6D08F6E-1A5C-9B9E-428A-6A3CC6A1E519}"/>
              </a:ext>
            </a:extLst>
          </p:cNvPr>
          <p:cNvSpPr txBox="1"/>
          <p:nvPr/>
        </p:nvSpPr>
        <p:spPr>
          <a:xfrm>
            <a:off x="7917180" y="214098"/>
            <a:ext cx="404622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※</a:t>
            </a:r>
            <a:r>
              <a:rPr kumimoji="1" lang="ja-JP" altLang="en-US" dirty="0"/>
              <a:t>３ページ以内で作成してください。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025441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525B3-CCB7-80F2-2B10-D8B677515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コンテンツ プレースホルダー 6">
            <a:extLst>
              <a:ext uri="{FF2B5EF4-FFF2-40B4-BE49-F238E27FC236}">
                <a16:creationId xmlns:a16="http://schemas.microsoft.com/office/drawing/2014/main" id="{15654509-7A77-3406-F53E-D8528D2B1A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7388005"/>
              </p:ext>
            </p:extLst>
          </p:nvPr>
        </p:nvGraphicFramePr>
        <p:xfrm>
          <a:off x="225552" y="246888"/>
          <a:ext cx="11740896" cy="6435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6944">
                  <a:extLst>
                    <a:ext uri="{9D8B030D-6E8A-4147-A177-3AD203B41FA5}">
                      <a16:colId xmlns:a16="http://schemas.microsoft.com/office/drawing/2014/main" val="1819247290"/>
                    </a:ext>
                  </a:extLst>
                </a:gridCol>
                <a:gridCol w="10283952">
                  <a:extLst>
                    <a:ext uri="{9D8B030D-6E8A-4147-A177-3AD203B41FA5}">
                      <a16:colId xmlns:a16="http://schemas.microsoft.com/office/drawing/2014/main" val="854853050"/>
                    </a:ext>
                  </a:extLst>
                </a:gridCol>
              </a:tblGrid>
              <a:tr h="339701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ysClr val="windowText" lastClr="000000"/>
                          </a:solidFill>
                        </a:rPr>
                        <a:t>ウ）アピールポイント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4198458"/>
                  </a:ext>
                </a:extLst>
              </a:tr>
              <a:tr h="801573">
                <a:tc>
                  <a:txBody>
                    <a:bodyPr/>
                    <a:lstStyle/>
                    <a:p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①活動内容の先駆性・独創性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　　　　　　　　　　　　　　　　　　　　　　　　　　　　　　　　　　　　　　　　　　　　　　　　　　　　　　　　　</a:t>
                      </a:r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7915485"/>
                  </a:ext>
                </a:extLst>
              </a:tr>
              <a:tr h="160315">
                <a:tc>
                  <a:txBody>
                    <a:bodyPr/>
                    <a:lstStyle/>
                    <a:p>
                      <a:r>
                        <a:rPr kumimoji="1" lang="ja-JP" alt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②地域や他団体への普及・啓発活動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8121117"/>
                  </a:ext>
                </a:extLst>
              </a:tr>
              <a:tr h="571205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③活動の継続性・発展性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（継続性）</a:t>
                      </a:r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（発展性）</a:t>
                      </a:r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7052940"/>
                  </a:ext>
                </a:extLst>
              </a:tr>
              <a:tr h="410891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④環境保全・創造に寄与する効果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2202668"/>
                  </a:ext>
                </a:extLst>
              </a:tr>
              <a:tr h="250576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⑤地域との連携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419822"/>
                  </a:ext>
                </a:extLst>
              </a:tr>
              <a:tr h="160315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⑥その他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7525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039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A1AC8-AE5C-1C8A-F2A8-C741D3529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6">
            <a:extLst>
              <a:ext uri="{FF2B5EF4-FFF2-40B4-BE49-F238E27FC236}">
                <a16:creationId xmlns:a16="http://schemas.microsoft.com/office/drawing/2014/main" id="{75259228-CD8E-BE26-87C1-2CCF2F2725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2888442"/>
              </p:ext>
            </p:extLst>
          </p:nvPr>
        </p:nvGraphicFramePr>
        <p:xfrm>
          <a:off x="307848" y="316022"/>
          <a:ext cx="11740896" cy="6304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40896">
                  <a:extLst>
                    <a:ext uri="{9D8B030D-6E8A-4147-A177-3AD203B41FA5}">
                      <a16:colId xmlns:a16="http://schemas.microsoft.com/office/drawing/2014/main" val="1819247290"/>
                    </a:ext>
                  </a:extLst>
                </a:gridCol>
              </a:tblGrid>
              <a:tr h="421994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ysClr val="windowText" lastClr="000000"/>
                          </a:solidFill>
                        </a:rPr>
                        <a:t>エ）写真（画像）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198458"/>
                  </a:ext>
                </a:extLst>
              </a:tr>
              <a:tr h="5882240"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0459398"/>
                  </a:ext>
                </a:extLst>
              </a:tr>
            </a:tbl>
          </a:graphicData>
        </a:graphic>
      </p:graphicFrame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B72230B-D026-9FC7-B639-3EC16387D369}"/>
              </a:ext>
            </a:extLst>
          </p:cNvPr>
          <p:cNvSpPr/>
          <p:nvPr/>
        </p:nvSpPr>
        <p:spPr>
          <a:xfrm>
            <a:off x="2276856" y="1060704"/>
            <a:ext cx="2929128" cy="224027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6A36DE4-3DBA-C64D-A372-263DA53C0208}"/>
              </a:ext>
            </a:extLst>
          </p:cNvPr>
          <p:cNvSpPr txBox="1"/>
          <p:nvPr/>
        </p:nvSpPr>
        <p:spPr>
          <a:xfrm>
            <a:off x="3180588" y="3340123"/>
            <a:ext cx="11216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○○○○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EB57709-B08C-1783-C401-9FC4A54C8983}"/>
              </a:ext>
            </a:extLst>
          </p:cNvPr>
          <p:cNvSpPr/>
          <p:nvPr/>
        </p:nvSpPr>
        <p:spPr>
          <a:xfrm>
            <a:off x="6801612" y="1060704"/>
            <a:ext cx="2929128" cy="224027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30C9875-7017-4FA2-FBA7-E40AB5E59013}"/>
              </a:ext>
            </a:extLst>
          </p:cNvPr>
          <p:cNvSpPr txBox="1"/>
          <p:nvPr/>
        </p:nvSpPr>
        <p:spPr>
          <a:xfrm>
            <a:off x="7705344" y="3340123"/>
            <a:ext cx="11216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○○○○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91E2431-06C8-0F35-4F3F-69ACF35B06FC}"/>
              </a:ext>
            </a:extLst>
          </p:cNvPr>
          <p:cNvSpPr/>
          <p:nvPr/>
        </p:nvSpPr>
        <p:spPr>
          <a:xfrm>
            <a:off x="2276856" y="3882629"/>
            <a:ext cx="2929128" cy="224027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C703D0C-9A2B-30A8-B2F5-08B0A6BCAC21}"/>
              </a:ext>
            </a:extLst>
          </p:cNvPr>
          <p:cNvSpPr txBox="1"/>
          <p:nvPr/>
        </p:nvSpPr>
        <p:spPr>
          <a:xfrm>
            <a:off x="3180588" y="6162048"/>
            <a:ext cx="11216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○○○○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A74E495-289A-EA59-8013-55421579F657}"/>
              </a:ext>
            </a:extLst>
          </p:cNvPr>
          <p:cNvSpPr/>
          <p:nvPr/>
        </p:nvSpPr>
        <p:spPr>
          <a:xfrm>
            <a:off x="6801612" y="3882629"/>
            <a:ext cx="2929128" cy="224027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291DBD1-D191-BBAE-D171-CF25B2540F36}"/>
              </a:ext>
            </a:extLst>
          </p:cNvPr>
          <p:cNvSpPr txBox="1"/>
          <p:nvPr/>
        </p:nvSpPr>
        <p:spPr>
          <a:xfrm>
            <a:off x="7705344" y="6162048"/>
            <a:ext cx="11216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/>
              <a:t>○○○○</a:t>
            </a:r>
          </a:p>
        </p:txBody>
      </p:sp>
    </p:spTree>
    <p:extLst>
      <p:ext uri="{BB962C8B-B14F-4D97-AF65-F5344CB8AC3E}">
        <p14:creationId xmlns:p14="http://schemas.microsoft.com/office/powerpoint/2010/main" val="3541254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4951</TotalTime>
  <Words>134</Words>
  <Application>Microsoft Office PowerPoint</Application>
  <PresentationFormat>ワイド画面</PresentationFormat>
  <Paragraphs>46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佐川喜彦</dc:creator>
  <cp:lastModifiedBy>守 菜々子（環境政策課）</cp:lastModifiedBy>
  <cp:revision>366</cp:revision>
  <cp:lastPrinted>2021-10-01T05:43:48Z</cp:lastPrinted>
  <dcterms:created xsi:type="dcterms:W3CDTF">2021-09-29T23:42:59Z</dcterms:created>
  <dcterms:modified xsi:type="dcterms:W3CDTF">2026-05-15T06:08:32Z</dcterms:modified>
</cp:coreProperties>
</file>