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86" r:id="rId1"/>
    <p:sldMasterId id="2147484984" r:id="rId2"/>
  </p:sldMasterIdLst>
  <p:notesMasterIdLst>
    <p:notesMasterId r:id="rId41"/>
  </p:notesMasterIdLst>
  <p:handoutMasterIdLst>
    <p:handoutMasterId r:id="rId42"/>
  </p:handoutMasterIdLst>
  <p:sldIdLst>
    <p:sldId id="778" r:id="rId3"/>
    <p:sldId id="866" r:id="rId4"/>
    <p:sldId id="867" r:id="rId5"/>
    <p:sldId id="907" r:id="rId6"/>
    <p:sldId id="875" r:id="rId7"/>
    <p:sldId id="871" r:id="rId8"/>
    <p:sldId id="908" r:id="rId9"/>
    <p:sldId id="909" r:id="rId10"/>
    <p:sldId id="903" r:id="rId11"/>
    <p:sldId id="874" r:id="rId12"/>
    <p:sldId id="879" r:id="rId13"/>
    <p:sldId id="911" r:id="rId14"/>
    <p:sldId id="883" r:id="rId15"/>
    <p:sldId id="884" r:id="rId16"/>
    <p:sldId id="912" r:id="rId17"/>
    <p:sldId id="886" r:id="rId18"/>
    <p:sldId id="904" r:id="rId19"/>
    <p:sldId id="887" r:id="rId20"/>
    <p:sldId id="890" r:id="rId21"/>
    <p:sldId id="891" r:id="rId22"/>
    <p:sldId id="892" r:id="rId23"/>
    <p:sldId id="893" r:id="rId24"/>
    <p:sldId id="913" r:id="rId25"/>
    <p:sldId id="894" r:id="rId26"/>
    <p:sldId id="888" r:id="rId27"/>
    <p:sldId id="914" r:id="rId28"/>
    <p:sldId id="895" r:id="rId29"/>
    <p:sldId id="896" r:id="rId30"/>
    <p:sldId id="900" r:id="rId31"/>
    <p:sldId id="915" r:id="rId32"/>
    <p:sldId id="876" r:id="rId33"/>
    <p:sldId id="878" r:id="rId34"/>
    <p:sldId id="902" r:id="rId35"/>
    <p:sldId id="905" r:id="rId36"/>
    <p:sldId id="897" r:id="rId37"/>
    <p:sldId id="906" r:id="rId38"/>
    <p:sldId id="898" r:id="rId39"/>
    <p:sldId id="899" r:id="rId40"/>
  </p:sldIdLst>
  <p:sldSz cx="9144000" cy="6858000" type="screen4x3"/>
  <p:notesSz cx="7102475" cy="10233025"/>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00"/>
    <a:srgbClr val="FFFFCC"/>
    <a:srgbClr val="99CCFF"/>
    <a:srgbClr val="F60AEB"/>
    <a:srgbClr val="FFCCFF"/>
    <a:srgbClr val="FF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74769" autoAdjust="0"/>
  </p:normalViewPr>
  <p:slideViewPr>
    <p:cSldViewPr>
      <p:cViewPr varScale="1">
        <p:scale>
          <a:sx n="82" d="100"/>
          <a:sy n="82" d="100"/>
        </p:scale>
        <p:origin x="2622"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50" d="100"/>
          <a:sy n="50" d="100"/>
        </p:scale>
        <p:origin x="2928" y="66"/>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BAEEAE-C580-8C6E-C332-8BEFC741CD3F}"/>
              </a:ext>
            </a:extLst>
          </p:cNvPr>
          <p:cNvSpPr>
            <a:spLocks noGrp="1"/>
          </p:cNvSpPr>
          <p:nvPr>
            <p:ph type="hdr" sz="quarter"/>
          </p:nvPr>
        </p:nvSpPr>
        <p:spPr>
          <a:xfrm>
            <a:off x="1" y="0"/>
            <a:ext cx="3077518" cy="511570"/>
          </a:xfrm>
          <a:prstGeom prst="rect">
            <a:avLst/>
          </a:prstGeom>
        </p:spPr>
        <p:txBody>
          <a:bodyPr vert="horz" lIns="94641" tIns="47321" rIns="94641" bIns="47321" rtlCol="0"/>
          <a:lstStyle>
            <a:lvl1pPr algn="l"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18E90D01-038A-5B5D-29B8-16E6C10ED83A}"/>
              </a:ext>
            </a:extLst>
          </p:cNvPr>
          <p:cNvSpPr>
            <a:spLocks noGrp="1"/>
          </p:cNvSpPr>
          <p:nvPr>
            <p:ph type="dt" sz="quarter" idx="1"/>
          </p:nvPr>
        </p:nvSpPr>
        <p:spPr>
          <a:xfrm>
            <a:off x="4023302" y="0"/>
            <a:ext cx="3077518" cy="511570"/>
          </a:xfrm>
          <a:prstGeom prst="rect">
            <a:avLst/>
          </a:prstGeom>
        </p:spPr>
        <p:txBody>
          <a:bodyPr vert="horz" lIns="94641" tIns="47321" rIns="94641" bIns="47321" rtlCol="0"/>
          <a:lstStyle>
            <a:lvl1pPr algn="r"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4" name="フッター プレースホルダー 3">
            <a:extLst>
              <a:ext uri="{FF2B5EF4-FFF2-40B4-BE49-F238E27FC236}">
                <a16:creationId xmlns:a16="http://schemas.microsoft.com/office/drawing/2014/main" id="{0F6E86E5-84E0-709B-A614-9D7CBA29E008}"/>
              </a:ext>
            </a:extLst>
          </p:cNvPr>
          <p:cNvSpPr>
            <a:spLocks noGrp="1"/>
          </p:cNvSpPr>
          <p:nvPr>
            <p:ph type="ftr" sz="quarter" idx="2"/>
          </p:nvPr>
        </p:nvSpPr>
        <p:spPr>
          <a:xfrm>
            <a:off x="1" y="9719822"/>
            <a:ext cx="3077518" cy="511569"/>
          </a:xfrm>
          <a:prstGeom prst="rect">
            <a:avLst/>
          </a:prstGeom>
        </p:spPr>
        <p:txBody>
          <a:bodyPr vert="horz" lIns="94641" tIns="47321" rIns="94641" bIns="47321" rtlCol="0" anchor="b"/>
          <a:lstStyle>
            <a:lvl1pPr algn="l" eaLnBrk="1" fontAlgn="auto" hangingPunct="1">
              <a:spcBef>
                <a:spcPts val="0"/>
              </a:spcBef>
              <a:spcAft>
                <a:spcPts val="0"/>
              </a:spcAft>
              <a:defRPr sz="1200">
                <a:latin typeface="+mn-lt"/>
                <a:ea typeface="ＭＳ Ｐゴシック" pitchFamily="50" charset="-128"/>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B83A6EE3-4F90-F1BF-35EF-8E98487B6294}"/>
              </a:ext>
            </a:extLst>
          </p:cNvPr>
          <p:cNvSpPr>
            <a:spLocks noGrp="1"/>
          </p:cNvSpPr>
          <p:nvPr>
            <p:ph type="sldNum" sz="quarter" idx="3"/>
          </p:nvPr>
        </p:nvSpPr>
        <p:spPr>
          <a:xfrm>
            <a:off x="4023302" y="9719822"/>
            <a:ext cx="3077518" cy="511569"/>
          </a:xfrm>
          <a:prstGeom prst="rect">
            <a:avLst/>
          </a:prstGeom>
        </p:spPr>
        <p:txBody>
          <a:bodyPr vert="horz" wrap="square" lIns="94641" tIns="47321" rIns="94641" bIns="4732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B42D068-1DF5-4401-BD65-059217898CB2}"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796309B-4D56-7FBA-A5EB-6A7541A7F56A}"/>
              </a:ext>
            </a:extLst>
          </p:cNvPr>
          <p:cNvSpPr>
            <a:spLocks noGrp="1"/>
          </p:cNvSpPr>
          <p:nvPr>
            <p:ph type="hdr" sz="quarter"/>
          </p:nvPr>
        </p:nvSpPr>
        <p:spPr>
          <a:xfrm>
            <a:off x="1" y="0"/>
            <a:ext cx="3077518" cy="511570"/>
          </a:xfrm>
          <a:prstGeom prst="rect">
            <a:avLst/>
          </a:prstGeom>
        </p:spPr>
        <p:txBody>
          <a:bodyPr vert="horz" lIns="94641" tIns="47321" rIns="94641" bIns="47321"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4" name="スライド イメージ プレースホルダー 3">
            <a:extLst>
              <a:ext uri="{FF2B5EF4-FFF2-40B4-BE49-F238E27FC236}">
                <a16:creationId xmlns:a16="http://schemas.microsoft.com/office/drawing/2014/main" id="{82C1CD81-1B0C-1EC2-A454-342880E518CF}"/>
              </a:ext>
            </a:extLst>
          </p:cNvPr>
          <p:cNvSpPr>
            <a:spLocks noGrp="1" noRot="1" noChangeAspect="1"/>
          </p:cNvSpPr>
          <p:nvPr>
            <p:ph type="sldImg" idx="2"/>
          </p:nvPr>
        </p:nvSpPr>
        <p:spPr>
          <a:xfrm>
            <a:off x="995363" y="768350"/>
            <a:ext cx="5114925" cy="3835400"/>
          </a:xfrm>
          <a:prstGeom prst="rect">
            <a:avLst/>
          </a:prstGeom>
          <a:noFill/>
          <a:ln w="12700">
            <a:solidFill>
              <a:prstClr val="black"/>
            </a:solidFill>
          </a:ln>
        </p:spPr>
        <p:txBody>
          <a:bodyPr vert="horz" lIns="94641" tIns="47321" rIns="94641" bIns="47321"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383A0C9-B036-C3B2-88C8-DC14AE498D65}"/>
              </a:ext>
            </a:extLst>
          </p:cNvPr>
          <p:cNvSpPr>
            <a:spLocks noGrp="1"/>
          </p:cNvSpPr>
          <p:nvPr>
            <p:ph type="body" sz="quarter" idx="3"/>
          </p:nvPr>
        </p:nvSpPr>
        <p:spPr>
          <a:xfrm>
            <a:off x="710580" y="4860728"/>
            <a:ext cx="5681317" cy="4604126"/>
          </a:xfrm>
          <a:prstGeom prst="rect">
            <a:avLst/>
          </a:prstGeom>
        </p:spPr>
        <p:txBody>
          <a:bodyPr vert="horz" lIns="94641" tIns="47321" rIns="94641" bIns="4732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B3F835E-97CA-932B-5BB6-DD1936633249}"/>
              </a:ext>
            </a:extLst>
          </p:cNvPr>
          <p:cNvSpPr>
            <a:spLocks noGrp="1"/>
          </p:cNvSpPr>
          <p:nvPr>
            <p:ph type="ftr" sz="quarter" idx="4"/>
          </p:nvPr>
        </p:nvSpPr>
        <p:spPr>
          <a:xfrm>
            <a:off x="1" y="9719822"/>
            <a:ext cx="3077518" cy="511569"/>
          </a:xfrm>
          <a:prstGeom prst="rect">
            <a:avLst/>
          </a:prstGeom>
        </p:spPr>
        <p:txBody>
          <a:bodyPr vert="horz" lIns="94641" tIns="47321" rIns="94641" bIns="47321"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5542CC3-E2CF-6E88-8B98-411238481B9A}"/>
              </a:ext>
            </a:extLst>
          </p:cNvPr>
          <p:cNvSpPr>
            <a:spLocks noGrp="1"/>
          </p:cNvSpPr>
          <p:nvPr>
            <p:ph type="sldNum" sz="quarter" idx="5"/>
          </p:nvPr>
        </p:nvSpPr>
        <p:spPr>
          <a:xfrm>
            <a:off x="4023302" y="9719822"/>
            <a:ext cx="3077518" cy="511569"/>
          </a:xfrm>
          <a:prstGeom prst="rect">
            <a:avLst/>
          </a:prstGeom>
        </p:spPr>
        <p:txBody>
          <a:bodyPr vert="horz" wrap="square" lIns="94641" tIns="47321" rIns="94641" bIns="4732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692B29D-9B67-4CD9-AB93-10FC1F1125B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1821F688-65E5-6B8A-3637-B93B025EB101}"/>
              </a:ext>
            </a:extLst>
          </p:cNvPr>
          <p:cNvSpPr>
            <a:spLocks noGrp="1" noRot="1" noChangeAspect="1" noChangeArrowheads="1" noTextEdit="1"/>
          </p:cNvSpPr>
          <p:nvPr>
            <p:ph type="sldImg"/>
          </p:nvPr>
        </p:nvSpPr>
        <p:spPr bwMode="auto">
          <a:xfrm>
            <a:off x="1158875" y="1238250"/>
            <a:ext cx="4454525" cy="3341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a:extLst>
              <a:ext uri="{FF2B5EF4-FFF2-40B4-BE49-F238E27FC236}">
                <a16:creationId xmlns:a16="http://schemas.microsoft.com/office/drawing/2014/main" id="{07A89143-9028-1DFF-A590-7683DD2BBB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400" dirty="0">
                <a:latin typeface="ＭＳ ゴシック" panose="020B0609070205080204" pitchFamily="49" charset="-128"/>
                <a:ea typeface="ＭＳ ゴシック" panose="020B0609070205080204" pitchFamily="49" charset="-128"/>
              </a:rPr>
              <a:t>〇皆さんは、　「拉致問題」　という言葉を聞いたことがありますか。</a:t>
            </a:r>
          </a:p>
          <a:p>
            <a:r>
              <a:rPr lang="ja-JP" altLang="en-US" sz="1400" dirty="0">
                <a:latin typeface="ＭＳ ゴシック" panose="020B0609070205080204" pitchFamily="49" charset="-128"/>
                <a:ea typeface="ＭＳ ゴシック" panose="020B0609070205080204" pitchFamily="49" charset="-128"/>
              </a:rPr>
              <a:t>〇今日は、皆さんに「拉致問題」について知り、深く考えてもらいたいと思います。</a:t>
            </a:r>
          </a:p>
        </p:txBody>
      </p:sp>
      <p:sp>
        <p:nvSpPr>
          <p:cNvPr id="34820" name="スライド番号プレースホルダ 3">
            <a:extLst>
              <a:ext uri="{FF2B5EF4-FFF2-40B4-BE49-F238E27FC236}">
                <a16:creationId xmlns:a16="http://schemas.microsoft.com/office/drawing/2014/main" id="{90053B44-E37E-2DFB-9F0D-9966ACBD46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058">
              <a:spcBef>
                <a:spcPct val="30000"/>
              </a:spcBef>
              <a:defRPr kumimoji="1" sz="1200">
                <a:solidFill>
                  <a:schemeClr val="tx1"/>
                </a:solidFill>
                <a:latin typeface="Calibri" panose="020F0502020204030204" pitchFamily="34" charset="0"/>
              </a:defRPr>
            </a:lvl1pPr>
            <a:lvl2pPr marL="737807" indent="-282634" defTabSz="907058">
              <a:spcBef>
                <a:spcPct val="30000"/>
              </a:spcBef>
              <a:defRPr kumimoji="1" sz="1200">
                <a:solidFill>
                  <a:schemeClr val="tx1"/>
                </a:solidFill>
                <a:latin typeface="Calibri" panose="020F0502020204030204" pitchFamily="34" charset="0"/>
              </a:defRPr>
            </a:lvl2pPr>
            <a:lvl3pPr marL="1135466" indent="-226765" defTabSz="907058">
              <a:spcBef>
                <a:spcPct val="30000"/>
              </a:spcBef>
              <a:defRPr kumimoji="1" sz="1200">
                <a:solidFill>
                  <a:schemeClr val="tx1"/>
                </a:solidFill>
                <a:latin typeface="Calibri" panose="020F0502020204030204" pitchFamily="34" charset="0"/>
              </a:defRPr>
            </a:lvl3pPr>
            <a:lvl4pPr marL="1590638" indent="-226765" defTabSz="907058">
              <a:spcBef>
                <a:spcPct val="30000"/>
              </a:spcBef>
              <a:defRPr kumimoji="1" sz="1200">
                <a:solidFill>
                  <a:schemeClr val="tx1"/>
                </a:solidFill>
                <a:latin typeface="Calibri" panose="020F0502020204030204" pitchFamily="34" charset="0"/>
              </a:defRPr>
            </a:lvl4pPr>
            <a:lvl5pPr marL="2047454" indent="-226765" defTabSz="907058">
              <a:spcBef>
                <a:spcPct val="30000"/>
              </a:spcBef>
              <a:defRPr kumimoji="1" sz="1200">
                <a:solidFill>
                  <a:schemeClr val="tx1"/>
                </a:solidFill>
                <a:latin typeface="Calibri" panose="020F0502020204030204" pitchFamily="34" charset="0"/>
              </a:defRPr>
            </a:lvl5pPr>
            <a:lvl6pPr marL="2520701" indent="-226765" defTabSz="907058" eaLnBrk="0" fontAlgn="base" hangingPunct="0">
              <a:spcBef>
                <a:spcPct val="30000"/>
              </a:spcBef>
              <a:spcAft>
                <a:spcPct val="0"/>
              </a:spcAft>
              <a:defRPr kumimoji="1" sz="1200">
                <a:solidFill>
                  <a:schemeClr val="tx1"/>
                </a:solidFill>
                <a:latin typeface="Calibri" panose="020F0502020204030204" pitchFamily="34" charset="0"/>
              </a:defRPr>
            </a:lvl6pPr>
            <a:lvl7pPr marL="2993949" indent="-226765" defTabSz="907058" eaLnBrk="0" fontAlgn="base" hangingPunct="0">
              <a:spcBef>
                <a:spcPct val="30000"/>
              </a:spcBef>
              <a:spcAft>
                <a:spcPct val="0"/>
              </a:spcAft>
              <a:defRPr kumimoji="1" sz="1200">
                <a:solidFill>
                  <a:schemeClr val="tx1"/>
                </a:solidFill>
                <a:latin typeface="Calibri" panose="020F0502020204030204" pitchFamily="34" charset="0"/>
              </a:defRPr>
            </a:lvl7pPr>
            <a:lvl8pPr marL="3467197" indent="-226765" defTabSz="907058" eaLnBrk="0" fontAlgn="base" hangingPunct="0">
              <a:spcBef>
                <a:spcPct val="30000"/>
              </a:spcBef>
              <a:spcAft>
                <a:spcPct val="0"/>
              </a:spcAft>
              <a:defRPr kumimoji="1" sz="1200">
                <a:solidFill>
                  <a:schemeClr val="tx1"/>
                </a:solidFill>
                <a:latin typeface="Calibri" panose="020F0502020204030204" pitchFamily="34" charset="0"/>
              </a:defRPr>
            </a:lvl8pPr>
            <a:lvl9pPr marL="3940445" indent="-226765" defTabSz="907058" eaLnBrk="0" fontAlgn="base" hangingPunct="0">
              <a:spcBef>
                <a:spcPct val="30000"/>
              </a:spcBef>
              <a:spcAft>
                <a:spcPct val="0"/>
              </a:spcAft>
              <a:defRPr kumimoji="1" sz="1200">
                <a:solidFill>
                  <a:schemeClr val="tx1"/>
                </a:solidFill>
                <a:latin typeface="Calibri" panose="020F0502020204030204" pitchFamily="34" charset="0"/>
              </a:defRPr>
            </a:lvl9pPr>
          </a:lstStyle>
          <a:p>
            <a:pPr>
              <a:spcBef>
                <a:spcPct val="0"/>
              </a:spcBef>
            </a:pPr>
            <a:fld id="{EC2C904B-5F6F-4AA5-878E-AE9FCAAC384E}" type="slidenum">
              <a:rPr lang="en-US" altLang="ja-JP" smtClean="0">
                <a:latin typeface="Arial" panose="020B0604020202020204" pitchFamily="34" charset="0"/>
              </a:rPr>
              <a:pPr>
                <a:spcBef>
                  <a:spcPct val="0"/>
                </a:spcBef>
              </a:pPr>
              <a:t>1</a:t>
            </a:fld>
            <a:endParaRPr lang="en-US" altLang="ja-JP">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90D54DC1-848C-5097-CC67-978B9CDE08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FC30CF6E-AC6A-78F7-C8F9-7AA4DA6726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【Ⅱ</a:t>
            </a:r>
            <a:r>
              <a:rPr lang="ja-JP" altLang="en-US" b="1" dirty="0">
                <a:solidFill>
                  <a:srgbClr val="0070C0"/>
                </a:solidFill>
              </a:rPr>
              <a:t> 拉致問題の経緯（</a:t>
            </a:r>
            <a:r>
              <a:rPr lang="en-US" altLang="ja-JP" b="1" dirty="0">
                <a:solidFill>
                  <a:srgbClr val="0070C0"/>
                </a:solidFill>
              </a:rPr>
              <a:t>7</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a:t>
            </a:r>
            <a:r>
              <a:rPr lang="en-US" altLang="ja-JP" dirty="0"/>
              <a:t>1970</a:t>
            </a:r>
            <a:r>
              <a:rPr lang="ja-JP" altLang="en-US" dirty="0"/>
              <a:t>年～</a:t>
            </a:r>
            <a:r>
              <a:rPr lang="en-US" altLang="ja-JP" dirty="0"/>
              <a:t>80</a:t>
            </a:r>
            <a:r>
              <a:rPr lang="ja-JP" altLang="en-US" dirty="0"/>
              <a:t>年、日本国内で多くの日本人が、不自然な形で行方不明となりました。</a:t>
            </a:r>
          </a:p>
        </p:txBody>
      </p:sp>
      <p:sp>
        <p:nvSpPr>
          <p:cNvPr id="53252" name="スライド番号プレースホルダー 3">
            <a:extLst>
              <a:ext uri="{FF2B5EF4-FFF2-40B4-BE49-F238E27FC236}">
                <a16:creationId xmlns:a16="http://schemas.microsoft.com/office/drawing/2014/main" id="{7C70FC3E-B49D-26D6-3803-E03695B14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017AFCF-AD29-45A4-946D-E7DE9DA927C3}" type="slidenum">
              <a:rPr lang="ja-JP" altLang="en-US" smtClean="0">
                <a:latin typeface="Calibri" panose="020F0502020204030204" pitchFamily="34" charset="0"/>
              </a:rPr>
              <a:pPr/>
              <a:t>10</a:t>
            </a:fld>
            <a:endParaRPr lang="ja-JP"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4C9E4FCC-6F9D-FA93-C059-DD9A6C505E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0A981FC2-ED14-3710-2A85-A31E8C4630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1987</a:t>
            </a:r>
            <a:r>
              <a:rPr lang="ja-JP" altLang="en-US" dirty="0"/>
              <a:t>年以降、警察の捜査や、元北朝鮮工作員の「日本人拉致が実際に行われていた」などの証言によって、北朝鮮による拉致の可能性が高いことが明らかになってきました。</a:t>
            </a:r>
            <a:endParaRPr lang="en-US" altLang="ja-JP" dirty="0"/>
          </a:p>
          <a:p>
            <a:r>
              <a:rPr lang="ja-JP" altLang="en-US" dirty="0"/>
              <a:t>〇工作員とは、他の国などに潜入し、情報収集などを密かに行う役割の人のことを言います。</a:t>
            </a:r>
            <a:endParaRPr lang="en-US" altLang="ja-JP" dirty="0"/>
          </a:p>
          <a:p>
            <a:r>
              <a:rPr lang="ja-JP" altLang="en-US" dirty="0"/>
              <a:t>〇これを受けて、</a:t>
            </a:r>
            <a:r>
              <a:rPr lang="en-US" altLang="ja-JP" dirty="0"/>
              <a:t>1991</a:t>
            </a:r>
            <a:r>
              <a:rPr lang="ja-JP" altLang="en-US" dirty="0"/>
              <a:t>年以来、日本政府は、機会があるごとに北朝鮮に対して、拉致問題について聞いてきましたが、北朝鮮側は繰り返し、「拉致をしていない」と否定し続けました。</a:t>
            </a:r>
            <a:endParaRPr lang="en-US" altLang="ja-JP" dirty="0"/>
          </a:p>
        </p:txBody>
      </p:sp>
      <p:sp>
        <p:nvSpPr>
          <p:cNvPr id="55300" name="スライド番号プレースホルダー 3">
            <a:extLst>
              <a:ext uri="{FF2B5EF4-FFF2-40B4-BE49-F238E27FC236}">
                <a16:creationId xmlns:a16="http://schemas.microsoft.com/office/drawing/2014/main" id="{A97FB931-E715-4017-39D0-68EF92645B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77EEB82-C236-40AF-96B9-09B35808DA69}" type="slidenum">
              <a:rPr lang="ja-JP" altLang="en-US" smtClean="0">
                <a:latin typeface="Calibri" panose="020F0502020204030204" pitchFamily="34" charset="0"/>
              </a:rPr>
              <a:pPr/>
              <a:t>11</a:t>
            </a:fld>
            <a:endParaRPr lang="ja-JP"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65892CBF-4A42-863B-84C1-57E18FD12C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FA4C5B73-C9DE-F4B6-6525-8F3820EEDE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〇事態が大きく変わったのは、</a:t>
            </a:r>
            <a:r>
              <a:rPr lang="en-US" altLang="ja-JP" dirty="0"/>
              <a:t>2002</a:t>
            </a:r>
            <a:r>
              <a:rPr lang="ja-JP" altLang="en-US" dirty="0"/>
              <a:t>年</a:t>
            </a:r>
            <a:r>
              <a:rPr lang="en-US" altLang="ja-JP" dirty="0"/>
              <a:t>9</a:t>
            </a:r>
            <a:r>
              <a:rPr lang="ja-JP" altLang="en-US" dirty="0"/>
              <a:t>月</a:t>
            </a:r>
            <a:r>
              <a:rPr lang="en-US" altLang="ja-JP" dirty="0"/>
              <a:t>17</a:t>
            </a:r>
            <a:r>
              <a:rPr lang="ja-JP" altLang="en-US" dirty="0"/>
              <a:t>日に行われた「第１回 日朝首脳会談」でした。</a:t>
            </a:r>
            <a:endParaRPr lang="en-US" altLang="ja-JP" dirty="0"/>
          </a:p>
          <a:p>
            <a:r>
              <a:rPr lang="ja-JP" altLang="en-US" dirty="0"/>
              <a:t>〇首脳会談とは、日本の総理大臣のような政府のトップ同士が話合いをすることです。</a:t>
            </a:r>
            <a:endParaRPr lang="en-US" altLang="ja-JP" dirty="0"/>
          </a:p>
          <a:p>
            <a:endParaRPr lang="en-US" altLang="ja-JP" dirty="0"/>
          </a:p>
          <a:p>
            <a:r>
              <a:rPr lang="ja-JP" altLang="en-US" dirty="0"/>
              <a:t>〇北朝鮮側は、この会談において、長年否定していた日本人の拉致を初めて認めて謝罪しました。</a:t>
            </a:r>
          </a:p>
          <a:p>
            <a:r>
              <a:rPr lang="ja-JP" altLang="en-US" dirty="0"/>
              <a:t>〇その上で、「拉致に関わった関係者への処罰」　「拉致を二度と起こらないようにする再発の防止」「拉致被害者の帰国」「拉致被害者とその家族の面会」を保証すると約束しました。</a:t>
            </a:r>
            <a:endParaRPr lang="en-US" altLang="ja-JP" dirty="0"/>
          </a:p>
          <a:p>
            <a:endParaRPr lang="en-US" altLang="ja-JP" dirty="0"/>
          </a:p>
          <a:p>
            <a:r>
              <a:rPr lang="ja-JP" altLang="en-US" dirty="0"/>
              <a:t>〇これにより、拉致問題は解決に向かうと思われました。</a:t>
            </a:r>
          </a:p>
        </p:txBody>
      </p:sp>
      <p:sp>
        <p:nvSpPr>
          <p:cNvPr id="57348" name="スライド番号プレースホルダー 3">
            <a:extLst>
              <a:ext uri="{FF2B5EF4-FFF2-40B4-BE49-F238E27FC236}">
                <a16:creationId xmlns:a16="http://schemas.microsoft.com/office/drawing/2014/main" id="{27C34B69-BEA3-7320-1362-8A25075143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D470D15C-2568-496A-A644-F224E07A8F03}" type="slidenum">
              <a:rPr lang="ja-JP" altLang="en-US" smtClean="0">
                <a:latin typeface="Calibri" panose="020F0502020204030204" pitchFamily="34" charset="0"/>
              </a:rPr>
              <a:pPr/>
              <a:t>12</a:t>
            </a:fld>
            <a:endParaRPr lang="ja-JP"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996069CF-8215-2313-A20F-E7065E980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473127C4-6270-45C7-A3EF-6C323896B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〇しかし、当時日本政府が北朝鮮による拉致の疑いがあるとしていた</a:t>
            </a:r>
            <a:r>
              <a:rPr lang="en-US" altLang="ja-JP" dirty="0"/>
              <a:t>13</a:t>
            </a:r>
            <a:r>
              <a:rPr lang="ja-JP" altLang="en-US" dirty="0"/>
              <a:t>名のうち、生存は</a:t>
            </a:r>
            <a:r>
              <a:rPr lang="en-US" altLang="ja-JP" dirty="0"/>
              <a:t>4</a:t>
            </a:r>
            <a:r>
              <a:rPr lang="ja-JP" altLang="en-US" dirty="0"/>
              <a:t>名のみ、</a:t>
            </a:r>
            <a:r>
              <a:rPr lang="en-US" altLang="ja-JP" dirty="0"/>
              <a:t>8</a:t>
            </a:r>
            <a:r>
              <a:rPr lang="ja-JP" altLang="en-US" dirty="0"/>
              <a:t>名は死亡、</a:t>
            </a:r>
            <a:r>
              <a:rPr lang="en-US" altLang="ja-JP" dirty="0"/>
              <a:t>1</a:t>
            </a:r>
            <a:r>
              <a:rPr lang="ja-JP" altLang="en-US" dirty="0"/>
              <a:t>名は北朝鮮入境が確認できないと伝えられました。</a:t>
            </a:r>
            <a:endParaRPr lang="en-US" altLang="ja-JP" dirty="0"/>
          </a:p>
          <a:p>
            <a:r>
              <a:rPr lang="ja-JP" altLang="en-US" dirty="0"/>
              <a:t>〇また、日本側が調査依頼をしていなかった「曽我ひとみさん」について、拉致を認め、その生存を確認したとの報告がされました。</a:t>
            </a:r>
            <a:endParaRPr lang="en-US" altLang="ja-JP" dirty="0"/>
          </a:p>
          <a:p>
            <a:r>
              <a:rPr lang="ja-JP" altLang="en-US" dirty="0"/>
              <a:t>〇これに対し、当時の総理大臣　小泉純一郎氏は、当時の国防委員長　金正日（キムジョンイル）氏に対し強く抗議し、「調査を継続すること」、「生存者を帰国させること」、「再発防止を図ること」を要求しました。</a:t>
            </a:r>
          </a:p>
        </p:txBody>
      </p:sp>
      <p:sp>
        <p:nvSpPr>
          <p:cNvPr id="59396" name="スライド番号プレースホルダー 3">
            <a:extLst>
              <a:ext uri="{FF2B5EF4-FFF2-40B4-BE49-F238E27FC236}">
                <a16:creationId xmlns:a16="http://schemas.microsoft.com/office/drawing/2014/main" id="{EE41B9FE-D612-1CDB-A748-0D654496AA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9E8C235-6E45-48EF-94CD-C9AA1F82E90D}" type="slidenum">
              <a:rPr lang="ja-JP" altLang="en-US" smtClean="0">
                <a:latin typeface="Calibri" panose="020F0502020204030204" pitchFamily="34" charset="0"/>
              </a:rPr>
              <a:pPr/>
              <a:t>13</a:t>
            </a:fld>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38784EE1-5153-5DD0-5EF2-0E10FFAC48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3C07EE58-39A9-E61D-E2E8-9AA20C351C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2002</a:t>
            </a:r>
            <a:r>
              <a:rPr lang="ja-JP" altLang="en-US" dirty="0"/>
              <a:t>年</a:t>
            </a:r>
            <a:r>
              <a:rPr lang="en-US" altLang="ja-JP" dirty="0"/>
              <a:t>10</a:t>
            </a:r>
            <a:r>
              <a:rPr lang="ja-JP" altLang="en-US" dirty="0"/>
              <a:t>月</a:t>
            </a:r>
            <a:r>
              <a:rPr lang="en-US" altLang="ja-JP" dirty="0"/>
              <a:t>15</a:t>
            </a:r>
            <a:r>
              <a:rPr lang="ja-JP" altLang="en-US" dirty="0"/>
              <a:t>日、拉致被害者５名が帰国し、家族との再会を果たしました。</a:t>
            </a:r>
            <a:endParaRPr lang="en-US" altLang="ja-JP" dirty="0"/>
          </a:p>
          <a:p>
            <a:r>
              <a:rPr lang="ja-JP" altLang="en-US" dirty="0"/>
              <a:t>〇拉致被害から</a:t>
            </a:r>
            <a:r>
              <a:rPr lang="en-US" altLang="ja-JP" dirty="0"/>
              <a:t>24</a:t>
            </a:r>
            <a:r>
              <a:rPr lang="ja-JP" altLang="en-US" dirty="0"/>
              <a:t>年という長い長い年月が過ぎていましたが、この日は拉致問題が解決に向けて前進し始めた大きな</a:t>
            </a:r>
            <a:r>
              <a:rPr lang="en-US" altLang="ja-JP" dirty="0"/>
              <a:t>1</a:t>
            </a:r>
            <a:r>
              <a:rPr lang="ja-JP" altLang="en-US" dirty="0"/>
              <a:t>日となりました。</a:t>
            </a:r>
            <a:endParaRPr lang="en-US" altLang="ja-JP" dirty="0"/>
          </a:p>
        </p:txBody>
      </p:sp>
      <p:sp>
        <p:nvSpPr>
          <p:cNvPr id="61444" name="スライド番号プレースホルダー 3">
            <a:extLst>
              <a:ext uri="{FF2B5EF4-FFF2-40B4-BE49-F238E27FC236}">
                <a16:creationId xmlns:a16="http://schemas.microsoft.com/office/drawing/2014/main" id="{8C1DE856-865E-BD90-9023-ADB7E1334B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E0F04650-2EAA-4F57-B800-69E9D230E5CC}" type="slidenum">
              <a:rPr lang="ja-JP" altLang="en-US" smtClean="0">
                <a:latin typeface="Calibri" panose="020F0502020204030204" pitchFamily="34" charset="0"/>
              </a:rPr>
              <a:pPr/>
              <a:t>14</a:t>
            </a:fld>
            <a:endParaRPr lang="ja-JP"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98DE2F26-7051-3A18-F39D-D71A0C627D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2E9B34C6-620F-C8B0-F5B9-28D77D687E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〇拉致被害者５人の帰国後も、日本と北朝鮮の話合いは続けられました。</a:t>
            </a:r>
            <a:endParaRPr lang="en-US" altLang="ja-JP" dirty="0"/>
          </a:p>
          <a:p>
            <a:r>
              <a:rPr lang="ja-JP" altLang="en-US" dirty="0"/>
              <a:t>〇</a:t>
            </a:r>
            <a:r>
              <a:rPr lang="en-US" altLang="ja-JP" dirty="0"/>
              <a:t>2004</a:t>
            </a:r>
            <a:r>
              <a:rPr lang="ja-JP" altLang="en-US" dirty="0"/>
              <a:t>年</a:t>
            </a:r>
            <a:r>
              <a:rPr lang="en-US" altLang="ja-JP" dirty="0"/>
              <a:t>5</a:t>
            </a:r>
            <a:r>
              <a:rPr lang="ja-JP" altLang="en-US" dirty="0"/>
              <a:t>月、小泉総理が再度訪朝し、金正日国防委員長との間で、第２回日朝首脳会談が行われました。</a:t>
            </a:r>
            <a:endParaRPr lang="en-US" altLang="ja-JP" dirty="0"/>
          </a:p>
          <a:p>
            <a:r>
              <a:rPr lang="ja-JP" altLang="en-US" dirty="0"/>
              <a:t>〇この会談により、帰国した被害者の家族も日本に来日することができました。</a:t>
            </a:r>
            <a:endParaRPr lang="en-US" altLang="ja-JP" dirty="0"/>
          </a:p>
          <a:p>
            <a:endParaRPr lang="en-US" altLang="ja-JP" dirty="0"/>
          </a:p>
          <a:p>
            <a:r>
              <a:rPr lang="ja-JP" altLang="en-US" dirty="0"/>
              <a:t>〇また、</a:t>
            </a:r>
            <a:r>
              <a:rPr lang="en-US" altLang="ja-JP" dirty="0"/>
              <a:t>2014</a:t>
            </a:r>
            <a:r>
              <a:rPr lang="ja-JP" altLang="en-US" dirty="0"/>
              <a:t>年</a:t>
            </a:r>
            <a:r>
              <a:rPr lang="en-US" altLang="ja-JP" dirty="0"/>
              <a:t>5</a:t>
            </a:r>
            <a:r>
              <a:rPr lang="ja-JP" altLang="en-US" dirty="0"/>
              <a:t>月にスウェーデンの首都ストックホルムにて開催された日本と北朝鮮の話合い（日朝政府間協議）では、北朝鮮側は、拉致被害者を含む全ての日本人に関する調査の実施を約束しました。</a:t>
            </a:r>
            <a:endParaRPr lang="en-US" altLang="ja-JP" dirty="0"/>
          </a:p>
          <a:p>
            <a:r>
              <a:rPr lang="ja-JP" altLang="en-US" dirty="0"/>
              <a:t>〇これで、誰もが拉致問題は解決されると思っていました。</a:t>
            </a:r>
            <a:endParaRPr lang="en-US" altLang="ja-JP" dirty="0"/>
          </a:p>
          <a:p>
            <a:endParaRPr lang="en-US" altLang="ja-JP" dirty="0"/>
          </a:p>
          <a:p>
            <a:r>
              <a:rPr lang="ja-JP" altLang="en-US" dirty="0"/>
              <a:t>〇しかし、事態は急変します。</a:t>
            </a:r>
            <a:r>
              <a:rPr lang="en-US" altLang="ja-JP" dirty="0"/>
              <a:t>2016</a:t>
            </a:r>
            <a:r>
              <a:rPr lang="ja-JP" altLang="en-US" dirty="0"/>
              <a:t>年、北朝鮮は</a:t>
            </a:r>
            <a:r>
              <a:rPr lang="en-US" altLang="ja-JP" dirty="0"/>
              <a:t>4</a:t>
            </a:r>
            <a:r>
              <a:rPr lang="ja-JP" altLang="en-US" dirty="0"/>
              <a:t>回目の核実験を行ったり、弾道ミサイルを発射したりしました。</a:t>
            </a:r>
            <a:endParaRPr lang="en-US" altLang="ja-JP" dirty="0"/>
          </a:p>
          <a:p>
            <a:r>
              <a:rPr lang="ja-JP" altLang="en-US" dirty="0"/>
              <a:t>〇これは日本にとって大きな脅威であることから強く抗議をしましたが、北朝鮮側は聞く耳を持たず、核ミサイル開発を続けました。</a:t>
            </a:r>
            <a:endParaRPr lang="en-US" altLang="ja-JP" dirty="0"/>
          </a:p>
          <a:p>
            <a:r>
              <a:rPr lang="ja-JP" altLang="en-US" dirty="0"/>
              <a:t>〇これを受け、日本は北朝鮮に対して、輸出入の禁止など独自の制裁措置の実施を発表しました。</a:t>
            </a:r>
            <a:endParaRPr lang="en-US" altLang="ja-JP" dirty="0"/>
          </a:p>
          <a:p>
            <a:r>
              <a:rPr lang="ja-JP" altLang="en-US" dirty="0"/>
              <a:t>〇これに対し、北朝鮮は「調査の全面中止」及び「特別調査委員会の解体」を一方的に宣言しました。</a:t>
            </a:r>
            <a:endParaRPr lang="en-US" altLang="ja-JP" dirty="0"/>
          </a:p>
          <a:p>
            <a:r>
              <a:rPr lang="ja-JP" altLang="en-US" dirty="0"/>
              <a:t>〇日本は北朝鮮に対し厳重に抗議し、一日も早く全ての拉致被害者を帰国させるべきことについて、強く要求しましたが、その後大きな進展はありません。</a:t>
            </a:r>
            <a:endParaRPr lang="en-US" altLang="ja-JP" dirty="0"/>
          </a:p>
        </p:txBody>
      </p:sp>
      <p:sp>
        <p:nvSpPr>
          <p:cNvPr id="63492" name="スライド番号プレースホルダー 3">
            <a:extLst>
              <a:ext uri="{FF2B5EF4-FFF2-40B4-BE49-F238E27FC236}">
                <a16:creationId xmlns:a16="http://schemas.microsoft.com/office/drawing/2014/main" id="{C088CA28-76CD-7AC5-7E69-9A9F06B9D4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0DB0B3E2-1982-4721-A12E-B2E5079EE749}" type="slidenum">
              <a:rPr lang="ja-JP" altLang="en-US" smtClean="0">
                <a:latin typeface="Calibri" panose="020F0502020204030204" pitchFamily="34" charset="0"/>
              </a:rPr>
              <a:pPr/>
              <a:t>15</a:t>
            </a:fld>
            <a:endParaRPr lang="ja-JP"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CF2635E8-E6DF-578F-C2C2-29E6D9C55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97318372-311F-0CC3-0CD6-7FF2D281A9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〇今も、まだまだ多くの人が拉致されたままです。</a:t>
            </a:r>
            <a:endParaRPr lang="en-US" altLang="ja-JP" dirty="0"/>
          </a:p>
          <a:p>
            <a:r>
              <a:rPr lang="ja-JP" altLang="en-US" dirty="0"/>
              <a:t>〇日本は北朝鮮に強く抗議し、すべての拉致被害者の一日も早い帰国を求めています。</a:t>
            </a:r>
            <a:endParaRPr lang="en-US" altLang="ja-JP" dirty="0"/>
          </a:p>
          <a:p>
            <a:r>
              <a:rPr lang="ja-JP" altLang="en-US" dirty="0"/>
              <a:t>〇残された被害者家族の時間は、大切な家族が拉致された日から止まったままです。</a:t>
            </a:r>
          </a:p>
          <a:p>
            <a:r>
              <a:rPr lang="ja-JP" altLang="en-US" dirty="0"/>
              <a:t>〇拉致問題の解決を求める署名数は、令和</a:t>
            </a:r>
            <a:r>
              <a:rPr lang="en-US" altLang="ja-JP" dirty="0"/>
              <a:t>7</a:t>
            </a:r>
            <a:r>
              <a:rPr lang="ja-JP" altLang="en-US" dirty="0"/>
              <a:t>年</a:t>
            </a:r>
            <a:r>
              <a:rPr lang="en-US" altLang="ja-JP" dirty="0"/>
              <a:t>8</a:t>
            </a:r>
            <a:r>
              <a:rPr lang="ja-JP" altLang="en-US" dirty="0"/>
              <a:t>月末現在、</a:t>
            </a:r>
            <a:r>
              <a:rPr lang="en-US" altLang="ja-JP" dirty="0"/>
              <a:t>1,900</a:t>
            </a:r>
            <a:r>
              <a:rPr lang="ja-JP" altLang="en-US" dirty="0"/>
              <a:t>万をこえています。</a:t>
            </a:r>
            <a:endParaRPr lang="en-US" altLang="ja-JP" dirty="0"/>
          </a:p>
        </p:txBody>
      </p:sp>
      <p:sp>
        <p:nvSpPr>
          <p:cNvPr id="65540" name="スライド番号プレースホルダー 3">
            <a:extLst>
              <a:ext uri="{FF2B5EF4-FFF2-40B4-BE49-F238E27FC236}">
                <a16:creationId xmlns:a16="http://schemas.microsoft.com/office/drawing/2014/main" id="{717A2553-65CE-4DC4-4150-7D6045D175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54C9ACEA-60AF-4DF5-8A55-D4ECD1BA7ED6}" type="slidenum">
              <a:rPr lang="ja-JP" altLang="en-US" smtClean="0">
                <a:latin typeface="Calibri" panose="020F0502020204030204" pitchFamily="34" charset="0"/>
              </a:rPr>
              <a:pPr/>
              <a:t>16</a:t>
            </a:fld>
            <a:endParaRPr lang="ja-JP"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92A18BC6-A53D-B680-FA04-3CAC870A7E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CE07A21E-1B36-F4B6-992A-34A450E5F1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【Ⅲ</a:t>
            </a:r>
            <a:r>
              <a:rPr lang="ja-JP" altLang="en-US" b="1" dirty="0">
                <a:solidFill>
                  <a:srgbClr val="0070C0"/>
                </a:solidFill>
              </a:rPr>
              <a:t> 拉致問題</a:t>
            </a:r>
            <a:r>
              <a:rPr lang="en-US" altLang="ja-JP" b="1" dirty="0">
                <a:solidFill>
                  <a:srgbClr val="0070C0"/>
                </a:solidFill>
              </a:rPr>
              <a:t>Q</a:t>
            </a:r>
            <a:r>
              <a:rPr lang="ja-JP" altLang="en-US" b="1" dirty="0">
                <a:solidFill>
                  <a:srgbClr val="0070C0"/>
                </a:solidFill>
              </a:rPr>
              <a:t>＆</a:t>
            </a:r>
            <a:r>
              <a:rPr lang="en-US" altLang="ja-JP" b="1" dirty="0">
                <a:solidFill>
                  <a:srgbClr val="0070C0"/>
                </a:solidFill>
              </a:rPr>
              <a:t>A</a:t>
            </a:r>
            <a:r>
              <a:rPr lang="ja-JP" altLang="en-US" b="1" dirty="0">
                <a:solidFill>
                  <a:srgbClr val="0070C0"/>
                </a:solidFill>
              </a:rPr>
              <a:t>（</a:t>
            </a:r>
            <a:r>
              <a:rPr lang="en-US" altLang="ja-JP" b="1" dirty="0">
                <a:solidFill>
                  <a:srgbClr val="0070C0"/>
                </a:solidFill>
              </a:rPr>
              <a:t>5</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〇ここからは拉致問題に係る疑問に答えていきましょう。</a:t>
            </a:r>
            <a:endParaRPr lang="en-US" altLang="ja-JP" dirty="0"/>
          </a:p>
        </p:txBody>
      </p:sp>
      <p:sp>
        <p:nvSpPr>
          <p:cNvPr id="67588" name="スライド番号プレースホルダー 3">
            <a:extLst>
              <a:ext uri="{FF2B5EF4-FFF2-40B4-BE49-F238E27FC236}">
                <a16:creationId xmlns:a16="http://schemas.microsoft.com/office/drawing/2014/main" id="{B0175468-CA13-88C0-26B0-3DDE6D6845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265E7120-2A17-4E3F-9043-C22CC59711C3}" type="slidenum">
              <a:rPr lang="ja-JP" altLang="en-US" smtClean="0">
                <a:latin typeface="Calibri" panose="020F0502020204030204" pitchFamily="34" charset="0"/>
              </a:rPr>
              <a:pPr/>
              <a:t>17</a:t>
            </a:fld>
            <a:endParaRPr lang="ja-JP"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D6E8A7CB-893E-325A-1B14-CDC84BCB19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284E50AB-D75C-39B2-C593-E58DD0DA1D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【Ⅲ</a:t>
            </a:r>
            <a:r>
              <a:rPr lang="ja-JP" altLang="en-US" b="1" dirty="0">
                <a:solidFill>
                  <a:srgbClr val="0070C0"/>
                </a:solidFill>
              </a:rPr>
              <a:t> 拉致問題</a:t>
            </a:r>
            <a:r>
              <a:rPr lang="en-US" altLang="ja-JP" b="1" dirty="0">
                <a:solidFill>
                  <a:srgbClr val="0070C0"/>
                </a:solidFill>
              </a:rPr>
              <a:t>Q</a:t>
            </a:r>
            <a:r>
              <a:rPr lang="ja-JP" altLang="en-US" b="1" dirty="0">
                <a:solidFill>
                  <a:srgbClr val="0070C0"/>
                </a:solidFill>
              </a:rPr>
              <a:t>＆</a:t>
            </a:r>
            <a:r>
              <a:rPr lang="en-US" altLang="ja-JP" b="1" dirty="0">
                <a:solidFill>
                  <a:srgbClr val="0070C0"/>
                </a:solidFill>
              </a:rPr>
              <a:t>A</a:t>
            </a:r>
            <a:r>
              <a:rPr lang="ja-JP" altLang="en-US" b="1" dirty="0">
                <a:solidFill>
                  <a:srgbClr val="0070C0"/>
                </a:solidFill>
              </a:rPr>
              <a:t>（</a:t>
            </a:r>
            <a:r>
              <a:rPr lang="en-US" altLang="ja-JP" b="1" dirty="0">
                <a:solidFill>
                  <a:srgbClr val="0070C0"/>
                </a:solidFill>
              </a:rPr>
              <a:t>5</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〇まずはじめの疑問です。</a:t>
            </a:r>
            <a:endParaRPr lang="en-US" altLang="ja-JP" dirty="0"/>
          </a:p>
          <a:p>
            <a:r>
              <a:rPr lang="ja-JP" altLang="en-US" dirty="0"/>
              <a:t>〇「なぜ北朝鮮は日本人を拉致したのでしょうか。」</a:t>
            </a:r>
            <a:endParaRPr lang="en-US" altLang="ja-JP" dirty="0"/>
          </a:p>
          <a:p>
            <a:r>
              <a:rPr lang="ja-JP" altLang="en-US" dirty="0"/>
              <a:t>〇拉致に関する真相は明らかにされていませんが、北朝鮮が拉致という国家的犯罪行為を行った理由は、日本人になりすました北朝鮮工作員を養成するためだったと考えられています。</a:t>
            </a:r>
            <a:endParaRPr lang="en-US" altLang="ja-JP" dirty="0"/>
          </a:p>
          <a:p>
            <a:r>
              <a:rPr lang="ja-JP" altLang="en-US" dirty="0"/>
              <a:t>〇日本人になりすますため、日本人を北朝鮮に連れて行き、日本語や日本の生活習慣などの教えるための教育係にしていました。</a:t>
            </a:r>
            <a:endParaRPr lang="en-US" altLang="ja-JP" dirty="0"/>
          </a:p>
          <a:p>
            <a:r>
              <a:rPr lang="ja-JP" altLang="en-US" dirty="0"/>
              <a:t>〇また、拉致したの日本人の身分証明書を奪い、日本人の身分を偽装していました。</a:t>
            </a:r>
          </a:p>
        </p:txBody>
      </p:sp>
      <p:sp>
        <p:nvSpPr>
          <p:cNvPr id="69636" name="スライド番号プレースホルダー 3">
            <a:extLst>
              <a:ext uri="{FF2B5EF4-FFF2-40B4-BE49-F238E27FC236}">
                <a16:creationId xmlns:a16="http://schemas.microsoft.com/office/drawing/2014/main" id="{A3B98790-660D-7C08-0DA2-729CBB141E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285976D-4557-4A2B-AFB6-A73A8DC444A7}" type="slidenum">
              <a:rPr lang="ja-JP" altLang="en-US" smtClean="0">
                <a:latin typeface="Calibri" panose="020F0502020204030204" pitchFamily="34" charset="0"/>
              </a:rPr>
              <a:pPr/>
              <a:t>18</a:t>
            </a:fld>
            <a:endParaRPr lang="ja-JP"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A439FA6A-C5D4-43A7-4D7C-5A0E1FD4C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B29C545D-BB5B-A2A8-18F9-8F8E3514C9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〇次の疑問です。</a:t>
            </a:r>
            <a:endParaRPr lang="en-US" altLang="ja-JP" dirty="0"/>
          </a:p>
          <a:p>
            <a:endParaRPr lang="en-US" altLang="ja-JP" dirty="0"/>
          </a:p>
          <a:p>
            <a:r>
              <a:rPr lang="ja-JP" altLang="en-US" dirty="0"/>
              <a:t>〇北朝鮮が主張する「拉致問題は解決済み」には、どのような問題点があるのでしょうか？</a:t>
            </a:r>
            <a:endParaRPr lang="en-US" altLang="ja-JP" dirty="0"/>
          </a:p>
          <a:p>
            <a:r>
              <a:rPr lang="ja-JP" altLang="en-US" dirty="0"/>
              <a:t>〇まず北朝鮮側は、安否不明の拉致被害者</a:t>
            </a:r>
            <a:r>
              <a:rPr lang="en-US" altLang="ja-JP" dirty="0"/>
              <a:t>12</a:t>
            </a:r>
            <a:r>
              <a:rPr lang="ja-JP" altLang="en-US" dirty="0"/>
              <a:t>名のうち、「</a:t>
            </a:r>
            <a:r>
              <a:rPr lang="en-US" altLang="ja-JP" dirty="0"/>
              <a:t>8</a:t>
            </a:r>
            <a:r>
              <a:rPr lang="ja-JP" altLang="en-US" dirty="0"/>
              <a:t>名は死亡、</a:t>
            </a:r>
            <a:r>
              <a:rPr lang="en-US" altLang="ja-JP" dirty="0"/>
              <a:t>4</a:t>
            </a:r>
            <a:r>
              <a:rPr lang="ja-JP" altLang="en-US" dirty="0"/>
              <a:t>名は北朝鮮に入っていない」と主張しています。</a:t>
            </a:r>
            <a:endParaRPr lang="en-US" altLang="ja-JP" dirty="0"/>
          </a:p>
          <a:p>
            <a:r>
              <a:rPr lang="ja-JP" altLang="en-US" dirty="0"/>
              <a:t>〇</a:t>
            </a:r>
            <a:r>
              <a:rPr lang="en-US" altLang="ja-JP" dirty="0"/>
              <a:t>1</a:t>
            </a:r>
            <a:r>
              <a:rPr lang="ja-JP" altLang="en-US" dirty="0"/>
              <a:t>つ目の問題点として、</a:t>
            </a:r>
            <a:r>
              <a:rPr lang="en-US" altLang="ja-JP" dirty="0"/>
              <a:t>8</a:t>
            </a:r>
            <a:r>
              <a:rPr lang="ja-JP" altLang="en-US" dirty="0"/>
              <a:t>名の「死因」には不自然死が極端に多いということです。</a:t>
            </a:r>
            <a:endParaRPr lang="en-US" altLang="ja-JP" dirty="0"/>
          </a:p>
          <a:p>
            <a:r>
              <a:rPr lang="ja-JP" altLang="en-US" dirty="0"/>
              <a:t>〇北朝鮮側から説明された</a:t>
            </a:r>
            <a:r>
              <a:rPr lang="en-US" altLang="ja-JP" dirty="0"/>
              <a:t>8</a:t>
            </a:r>
            <a:r>
              <a:rPr lang="ja-JP" altLang="en-US" dirty="0"/>
              <a:t>名の死因がこちらの表です。</a:t>
            </a:r>
            <a:endParaRPr lang="en-US" altLang="ja-JP" dirty="0"/>
          </a:p>
          <a:p>
            <a:r>
              <a:rPr lang="ja-JP" altLang="en-US" dirty="0"/>
              <a:t>〇</a:t>
            </a:r>
            <a:r>
              <a:rPr lang="en-US" altLang="ja-JP" dirty="0"/>
              <a:t>8</a:t>
            </a:r>
            <a:r>
              <a:rPr lang="ja-JP" altLang="en-US" dirty="0"/>
              <a:t>名のほとんどが、</a:t>
            </a:r>
            <a:r>
              <a:rPr lang="en-US" altLang="ja-JP" dirty="0"/>
              <a:t>20~30</a:t>
            </a:r>
            <a:r>
              <a:rPr lang="ja-JP" altLang="en-US" dirty="0"/>
              <a:t>代の若さで、ガス中毒、交通事故、心臓麻痺、自死により、自然死とは言い難い状況で亡くなったとされています。</a:t>
            </a:r>
          </a:p>
        </p:txBody>
      </p:sp>
      <p:sp>
        <p:nvSpPr>
          <p:cNvPr id="71684" name="スライド番号プレースホルダー 3">
            <a:extLst>
              <a:ext uri="{FF2B5EF4-FFF2-40B4-BE49-F238E27FC236}">
                <a16:creationId xmlns:a16="http://schemas.microsoft.com/office/drawing/2014/main" id="{46E6C378-EA21-6860-3AFB-E4D4C08387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87872E1-D372-45A5-A21D-B3BED36043F5}" type="slidenum">
              <a:rPr lang="ja-JP" altLang="en-US" smtClean="0">
                <a:latin typeface="Calibri" panose="020F0502020204030204" pitchFamily="34" charset="0"/>
              </a:rPr>
              <a:pPr/>
              <a:t>19</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2D048279-6C61-6B3A-7AEF-4F4F5A2EF7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8A06016E-86A8-F7AA-71CD-02AA0D335F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動画：奪われたハート（</a:t>
            </a:r>
            <a:r>
              <a:rPr lang="en-US" altLang="ja-JP" b="1" dirty="0">
                <a:solidFill>
                  <a:srgbClr val="0070C0"/>
                </a:solidFill>
              </a:rPr>
              <a:t>30</a:t>
            </a:r>
            <a:r>
              <a:rPr lang="ja-JP" altLang="en-US" b="1" dirty="0">
                <a:solidFill>
                  <a:srgbClr val="0070C0"/>
                </a:solidFill>
              </a:rPr>
              <a:t>秒）</a:t>
            </a:r>
            <a:r>
              <a:rPr lang="en-US" altLang="ja-JP" b="1" dirty="0">
                <a:solidFill>
                  <a:srgbClr val="0070C0"/>
                </a:solidFill>
              </a:rPr>
              <a:t>】</a:t>
            </a:r>
          </a:p>
          <a:p>
            <a:endParaRPr lang="en-US" altLang="ja-JP" dirty="0"/>
          </a:p>
          <a:p>
            <a:r>
              <a:rPr lang="ja-JP" altLang="en-US" dirty="0"/>
              <a:t>■動画を流す「奪われたハート（</a:t>
            </a:r>
            <a:r>
              <a:rPr lang="en-US" altLang="ja-JP" dirty="0"/>
              <a:t>30</a:t>
            </a:r>
            <a:r>
              <a:rPr lang="ja-JP" altLang="en-US" dirty="0"/>
              <a:t>秒）」。（画像をクリックすると、動画が流れます。）</a:t>
            </a:r>
            <a:endParaRPr lang="en-US" altLang="ja-JP" dirty="0"/>
          </a:p>
          <a:p>
            <a:endParaRPr lang="en-US" altLang="ja-JP" dirty="0"/>
          </a:p>
          <a:p>
            <a:r>
              <a:rPr lang="ja-JP" altLang="en-US" dirty="0"/>
              <a:t>〇みなさんはこの動画を見て何を感じたでしょうか。</a:t>
            </a:r>
            <a:endParaRPr lang="en-US" altLang="ja-JP" dirty="0"/>
          </a:p>
          <a:p>
            <a:r>
              <a:rPr lang="ja-JP" altLang="en-US" dirty="0"/>
              <a:t>〇みなさんは、考えたことがありますか、「ある日、あなたの大切な人と、突然、会えなくなること」を。</a:t>
            </a:r>
            <a:endParaRPr lang="en-US" altLang="ja-JP" dirty="0"/>
          </a:p>
          <a:p>
            <a:endParaRPr lang="en-US" altLang="ja-JP" dirty="0"/>
          </a:p>
          <a:p>
            <a:r>
              <a:rPr lang="ja-JP" altLang="en-US" dirty="0"/>
              <a:t>〇この動画は、</a:t>
            </a:r>
            <a:r>
              <a:rPr lang="en-US" altLang="ja-JP" dirty="0"/>
              <a:t>2024</a:t>
            </a:r>
            <a:r>
              <a:rPr lang="ja-JP" altLang="en-US" dirty="0"/>
              <a:t>年</a:t>
            </a:r>
            <a:r>
              <a:rPr lang="en-US" altLang="ja-JP" dirty="0"/>
              <a:t>8</a:t>
            </a:r>
            <a:r>
              <a:rPr lang="ja-JP" altLang="en-US" dirty="0"/>
              <a:t>月の「拉致問題に関する中学生サミット」で、生徒たちが考えたアイデアをもとに制作されました。</a:t>
            </a:r>
            <a:endParaRPr lang="en-US" altLang="ja-JP" dirty="0"/>
          </a:p>
          <a:p>
            <a:r>
              <a:rPr lang="ja-JP" altLang="en-US" dirty="0"/>
              <a:t>〇「中学生サミット」とは、北朝鮮による拉致問題について、全国の中学生が意見を交わす場として、政府が開催したものです。</a:t>
            </a:r>
            <a:endParaRPr lang="en-US" altLang="ja-JP" dirty="0"/>
          </a:p>
          <a:p>
            <a:r>
              <a:rPr lang="ja-JP" altLang="en-US" dirty="0"/>
              <a:t>〇それでは、中学生サミットの様子をご覧ください。</a:t>
            </a:r>
          </a:p>
        </p:txBody>
      </p:sp>
      <p:sp>
        <p:nvSpPr>
          <p:cNvPr id="36868" name="スライド番号プレースホルダー 3">
            <a:extLst>
              <a:ext uri="{FF2B5EF4-FFF2-40B4-BE49-F238E27FC236}">
                <a16:creationId xmlns:a16="http://schemas.microsoft.com/office/drawing/2014/main" id="{6F34BE6F-C582-06B8-4ED6-3BADC88597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85B4200-88CE-43DC-8F44-FE628A8ECD7D}" type="slidenum">
              <a:rPr lang="ja-JP" altLang="en-US" smtClean="0">
                <a:latin typeface="Calibri" panose="020F0502020204030204" pitchFamily="34" charset="0"/>
              </a:rPr>
              <a:pPr/>
              <a:t>2</a:t>
            </a:fld>
            <a:endParaRPr lang="ja-JP"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694F0F1B-0E1D-6D1A-D0D8-AFE7BD8335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CD9DE5C7-A5F8-B5F4-F157-8B5E586DA1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a:t>
            </a:r>
            <a:r>
              <a:rPr lang="en-US" altLang="ja-JP" dirty="0"/>
              <a:t>2</a:t>
            </a:r>
            <a:r>
              <a:rPr lang="ja-JP" altLang="en-US" dirty="0"/>
              <a:t>つ目の問題点として、客観的な証拠がまったく提示されていない点です。</a:t>
            </a:r>
            <a:endParaRPr lang="en-US" altLang="ja-JP" dirty="0"/>
          </a:p>
          <a:p>
            <a:r>
              <a:rPr lang="ja-JP" altLang="en-US" dirty="0"/>
              <a:t>〇まず、被害者の遺骸が一切存在していないのです。</a:t>
            </a:r>
            <a:endParaRPr lang="en-US" altLang="ja-JP" dirty="0"/>
          </a:p>
          <a:p>
            <a:r>
              <a:rPr lang="ja-JP" altLang="en-US" dirty="0"/>
              <a:t>〇</a:t>
            </a:r>
            <a:r>
              <a:rPr lang="en-US" altLang="ja-JP" dirty="0"/>
              <a:t>2002</a:t>
            </a:r>
            <a:r>
              <a:rPr lang="ja-JP" altLang="en-US" dirty="0"/>
              <a:t>年に松木薫さんのものと思われるとして提供を受けた「遺骨」は、法医学的鑑定の結果、別人のものと確認されました。</a:t>
            </a:r>
            <a:endParaRPr lang="en-US" altLang="ja-JP" dirty="0"/>
          </a:p>
          <a:p>
            <a:r>
              <a:rPr lang="ja-JP" altLang="en-US" dirty="0"/>
              <a:t>〇また、</a:t>
            </a:r>
            <a:r>
              <a:rPr lang="en-US" altLang="ja-JP" dirty="0"/>
              <a:t>2004</a:t>
            </a:r>
            <a:r>
              <a:rPr lang="ja-JP" altLang="en-US" dirty="0"/>
              <a:t>年に横田めぐみさんの「遺骨」であるとして提供されたもの、松木薫さんの「遺骨」である可能性があるとして提供されたものからは、鑑定の結果、本人らのものとは異なる</a:t>
            </a:r>
            <a:r>
              <a:rPr lang="en-US" altLang="ja-JP" dirty="0"/>
              <a:t>DNA</a:t>
            </a:r>
            <a:r>
              <a:rPr lang="ja-JP" altLang="en-US" dirty="0"/>
              <a:t>が検出されました。</a:t>
            </a:r>
          </a:p>
        </p:txBody>
      </p:sp>
      <p:sp>
        <p:nvSpPr>
          <p:cNvPr id="73732" name="スライド番号プレースホルダー 3">
            <a:extLst>
              <a:ext uri="{FF2B5EF4-FFF2-40B4-BE49-F238E27FC236}">
                <a16:creationId xmlns:a16="http://schemas.microsoft.com/office/drawing/2014/main" id="{B0B74BD6-F2D8-B7C7-F2AA-BFA9A70F4C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78BAAE00-BEBB-43DF-9B31-B9E1AB3F855F}" type="slidenum">
              <a:rPr lang="ja-JP" altLang="en-US" smtClean="0">
                <a:latin typeface="Calibri" panose="020F0502020204030204" pitchFamily="34" charset="0"/>
              </a:rPr>
              <a:pPr/>
              <a:t>20</a:t>
            </a:fld>
            <a:endParaRPr lang="ja-JP"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4A576980-9837-3158-6777-CC0B3F95D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F2BB39BC-2302-6EA2-D2C5-2918B13DE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〇また、　「死亡を証明する真正な書類が一切存在しない。」　という問題点もあります。</a:t>
            </a:r>
            <a:endParaRPr lang="en-US" altLang="ja-JP" dirty="0"/>
          </a:p>
          <a:p>
            <a:r>
              <a:rPr lang="ja-JP" altLang="en-US" dirty="0"/>
              <a:t>〇北朝鮮側が提出した　「死亡確認書」　は死亡時刻、場所がバラバラにもかかわらず、全て同じ病院の発行で印影も同じものでした。</a:t>
            </a:r>
          </a:p>
        </p:txBody>
      </p:sp>
      <p:sp>
        <p:nvSpPr>
          <p:cNvPr id="75780" name="スライド番号プレースホルダー 3">
            <a:extLst>
              <a:ext uri="{FF2B5EF4-FFF2-40B4-BE49-F238E27FC236}">
                <a16:creationId xmlns:a16="http://schemas.microsoft.com/office/drawing/2014/main" id="{2300470C-51ED-BEBB-9478-DD81AAD7F6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5A07969-C991-4700-A630-AC952E81C7DC}" type="slidenum">
              <a:rPr lang="ja-JP" altLang="en-US" smtClean="0">
                <a:latin typeface="Calibri" panose="020F0502020204030204" pitchFamily="34" charset="0"/>
              </a:rPr>
              <a:pPr/>
              <a:t>21</a:t>
            </a:fld>
            <a:endParaRPr lang="ja-JP"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E182D674-17A1-D164-71C6-D0374E572A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50EFEA17-2A2F-7D78-B76C-01C99F2B57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〇最後の疑問です。</a:t>
            </a:r>
            <a:endParaRPr lang="en-US" altLang="ja-JP" dirty="0"/>
          </a:p>
          <a:p>
            <a:r>
              <a:rPr lang="ja-JP" altLang="en-US" dirty="0"/>
              <a:t>〇では、どうすれば、「拉致問題が解決した」と言えるのでしょうか。</a:t>
            </a:r>
            <a:endParaRPr lang="en-US" altLang="ja-JP" dirty="0"/>
          </a:p>
          <a:p>
            <a:r>
              <a:rPr lang="ja-JP" altLang="en-US" dirty="0"/>
              <a:t>〇それは、次の３つを実現する必要があると考えられています。</a:t>
            </a:r>
            <a:endParaRPr lang="en-US" altLang="ja-JP" dirty="0"/>
          </a:p>
          <a:p>
            <a:r>
              <a:rPr lang="ja-JP" altLang="en-US" dirty="0"/>
              <a:t>〇１「全ての拉致被害者の安全を確保し、すぐに帰国させること。」</a:t>
            </a:r>
            <a:endParaRPr lang="en-US" altLang="ja-JP" dirty="0"/>
          </a:p>
          <a:p>
            <a:r>
              <a:rPr lang="ja-JP" altLang="en-US" dirty="0"/>
              <a:t>〇２「北朝鮮が、拉致被害の真相を明らかにすること。」</a:t>
            </a:r>
            <a:endParaRPr lang="en-US" altLang="ja-JP" dirty="0"/>
          </a:p>
          <a:p>
            <a:r>
              <a:rPr lang="ja-JP" altLang="en-US" dirty="0"/>
              <a:t>〇３「北朝鮮が、拉致を実行した者を日本に引き渡すこと。」の３つです。</a:t>
            </a:r>
            <a:endParaRPr lang="en-US" altLang="ja-JP" dirty="0"/>
          </a:p>
          <a:p>
            <a:r>
              <a:rPr lang="ja-JP" altLang="en-US" dirty="0"/>
              <a:t>〇特に１の「全拉致被害者の安全確保及び即時帰国」は、拉致被害者家族の切なる願いとなっています。</a:t>
            </a:r>
          </a:p>
        </p:txBody>
      </p:sp>
      <p:sp>
        <p:nvSpPr>
          <p:cNvPr id="77828" name="スライド番号プレースホルダー 3">
            <a:extLst>
              <a:ext uri="{FF2B5EF4-FFF2-40B4-BE49-F238E27FC236}">
                <a16:creationId xmlns:a16="http://schemas.microsoft.com/office/drawing/2014/main" id="{7B3D7B60-A737-CDFF-1910-D19879B0D0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8FE3E334-8A10-495A-8E3F-EB02D79B4E7D}" type="slidenum">
              <a:rPr lang="ja-JP" altLang="en-US" smtClean="0">
                <a:latin typeface="Calibri" panose="020F0502020204030204" pitchFamily="34" charset="0"/>
              </a:rPr>
              <a:pPr/>
              <a:t>22</a:t>
            </a:fld>
            <a:endParaRPr lang="ja-JP"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ABA399BE-79C1-28CE-6CA7-9124157727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50EC4D5F-A278-CE4C-26C3-A86D8D3AF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【Ⅳ</a:t>
            </a:r>
            <a:r>
              <a:rPr lang="ja-JP" altLang="en-US" b="1" dirty="0">
                <a:solidFill>
                  <a:srgbClr val="0070C0"/>
                </a:solidFill>
              </a:rPr>
              <a:t> 国際社会における取組（</a:t>
            </a:r>
            <a:r>
              <a:rPr lang="en-US" altLang="ja-JP" b="1" dirty="0">
                <a:solidFill>
                  <a:srgbClr val="0070C0"/>
                </a:solidFill>
              </a:rPr>
              <a:t>2</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〇ここからは国際社会における取組についてみていきましょう。</a:t>
            </a:r>
            <a:endParaRPr lang="en-US" altLang="ja-JP" dirty="0"/>
          </a:p>
        </p:txBody>
      </p:sp>
      <p:sp>
        <p:nvSpPr>
          <p:cNvPr id="79876" name="スライド番号プレースホルダー 3">
            <a:extLst>
              <a:ext uri="{FF2B5EF4-FFF2-40B4-BE49-F238E27FC236}">
                <a16:creationId xmlns:a16="http://schemas.microsoft.com/office/drawing/2014/main" id="{6801BEB8-1DE5-B189-A977-507B89DD67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56894453-A826-436B-9EC9-C45447FDAA5A}" type="slidenum">
              <a:rPr lang="ja-JP" altLang="en-US" smtClean="0">
                <a:latin typeface="Calibri" panose="020F0502020204030204" pitchFamily="34" charset="0"/>
              </a:rPr>
              <a:pPr/>
              <a:t>23</a:t>
            </a:fld>
            <a:endParaRPr lang="ja-JP"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2B7A998E-1DDB-436A-B91F-DC0EF4C16A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226554A8-667F-74DB-3EE5-72730A5894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【Ⅳ</a:t>
            </a:r>
            <a:r>
              <a:rPr lang="ja-JP" altLang="en-US" b="1" dirty="0">
                <a:solidFill>
                  <a:srgbClr val="0070C0"/>
                </a:solidFill>
              </a:rPr>
              <a:t> 国際社会における取組（</a:t>
            </a:r>
            <a:r>
              <a:rPr lang="en-US" altLang="ja-JP" b="1" dirty="0">
                <a:solidFill>
                  <a:srgbClr val="0070C0"/>
                </a:solidFill>
              </a:rPr>
              <a:t>2</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〇拉致問題の解決のためには、我が国が北朝鮮側に対して強く働きかけることはもちろん、拉致問題解決の重要性について各国からの支持と協力を得ることが不可欠です。</a:t>
            </a:r>
            <a:endParaRPr lang="en-US" altLang="ja-JP" dirty="0"/>
          </a:p>
          <a:p>
            <a:r>
              <a:rPr lang="ja-JP" altLang="en-US" dirty="0"/>
              <a:t>〇政府は、「国際連合」「六者会合」「</a:t>
            </a:r>
            <a:r>
              <a:rPr lang="en-US" altLang="ja-JP" dirty="0"/>
              <a:t>G</a:t>
            </a:r>
            <a:r>
              <a:rPr lang="ja-JP" altLang="en-US" dirty="0"/>
              <a:t>７サミット」など、あらゆる外交上の機会をとらえ、拉致問題を提起しています。</a:t>
            </a:r>
            <a:endParaRPr lang="en-US" altLang="ja-JP" dirty="0"/>
          </a:p>
          <a:p>
            <a:r>
              <a:rPr lang="ja-JP" altLang="en-US" dirty="0"/>
              <a:t>〇このように国際社会において、日本政府は各国に対し、理解と協力を求めているのです。</a:t>
            </a:r>
          </a:p>
        </p:txBody>
      </p:sp>
      <p:sp>
        <p:nvSpPr>
          <p:cNvPr id="81924" name="スライド番号プレースホルダー 3">
            <a:extLst>
              <a:ext uri="{FF2B5EF4-FFF2-40B4-BE49-F238E27FC236}">
                <a16:creationId xmlns:a16="http://schemas.microsoft.com/office/drawing/2014/main" id="{A9798CCC-EE1A-0915-557D-995722C2FD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1FB088B-FEE2-4DB1-A261-D1BC817B3115}" type="slidenum">
              <a:rPr lang="ja-JP" altLang="en-US" smtClean="0">
                <a:latin typeface="Calibri" panose="020F0502020204030204" pitchFamily="34" charset="0"/>
              </a:rPr>
              <a:pPr/>
              <a:t>24</a:t>
            </a:fld>
            <a:endParaRPr lang="ja-JP"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a:extLst>
              <a:ext uri="{FF2B5EF4-FFF2-40B4-BE49-F238E27FC236}">
                <a16:creationId xmlns:a16="http://schemas.microsoft.com/office/drawing/2014/main" id="{20004BB6-3167-B13F-48FF-7E8F418EBF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a:extLst>
              <a:ext uri="{FF2B5EF4-FFF2-40B4-BE49-F238E27FC236}">
                <a16:creationId xmlns:a16="http://schemas.microsoft.com/office/drawing/2014/main" id="{158B946F-C1F8-E22A-EB19-B0BE2A65FD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〇国際社会も、北朝鮮に対して拉致被害者の帰国を強く求めています。</a:t>
            </a:r>
            <a:endParaRPr lang="en-US" altLang="ja-JP" dirty="0"/>
          </a:p>
          <a:p>
            <a:r>
              <a:rPr lang="ja-JP" altLang="en-US" dirty="0"/>
              <a:t>〇北朝鮮による拉致事案の被害者の出身国は、日本以外にも、韓国、レバノン、タイ、マレーシア、シンガポール、ルーマニア、フランス、イタリア、オランダ、中国といった諸国に及んでいます。</a:t>
            </a:r>
            <a:endParaRPr lang="en-US" altLang="ja-JP" dirty="0"/>
          </a:p>
          <a:p>
            <a:r>
              <a:rPr lang="ja-JP" altLang="en-US" dirty="0"/>
              <a:t>〇また、米国についても北朝鮮に拉致された可能性のある米国人の失踪事案があります。</a:t>
            </a:r>
          </a:p>
          <a:p>
            <a:r>
              <a:rPr lang="ja-JP" altLang="en-US" dirty="0"/>
              <a:t>〇このように、拉致問題は、基本的人権の侵害という国際社会の普遍的問題といえるのです。</a:t>
            </a:r>
          </a:p>
        </p:txBody>
      </p:sp>
      <p:sp>
        <p:nvSpPr>
          <p:cNvPr id="83972" name="スライド番号プレースホルダー 3">
            <a:extLst>
              <a:ext uri="{FF2B5EF4-FFF2-40B4-BE49-F238E27FC236}">
                <a16:creationId xmlns:a16="http://schemas.microsoft.com/office/drawing/2014/main" id="{DD61DF9E-AF73-9E2B-15B6-5F840001A0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656BC9E-A5BF-4F70-9EB1-50FEAF0920A0}" type="slidenum">
              <a:rPr lang="ja-JP" altLang="en-US" smtClean="0">
                <a:latin typeface="Calibri" panose="020F0502020204030204" pitchFamily="34" charset="0"/>
              </a:rPr>
              <a:pPr/>
              <a:t>25</a:t>
            </a:fld>
            <a:endParaRPr lang="ja-JP"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a:extLst>
              <a:ext uri="{FF2B5EF4-FFF2-40B4-BE49-F238E27FC236}">
                <a16:creationId xmlns:a16="http://schemas.microsoft.com/office/drawing/2014/main" id="{3ACA69F6-57F5-B950-2AA3-EBEB16BC45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a:extLst>
              <a:ext uri="{FF2B5EF4-FFF2-40B4-BE49-F238E27FC236}">
                <a16:creationId xmlns:a16="http://schemas.microsoft.com/office/drawing/2014/main" id="{C0736C05-50EF-A771-D8A2-48A34D8F45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【Ⅴ</a:t>
            </a:r>
            <a:r>
              <a:rPr lang="ja-JP" altLang="en-US" b="1" dirty="0">
                <a:solidFill>
                  <a:srgbClr val="0070C0"/>
                </a:solidFill>
              </a:rPr>
              <a:t> 国内における取組（</a:t>
            </a:r>
            <a:r>
              <a:rPr lang="en-US" altLang="ja-JP" b="1" dirty="0">
                <a:solidFill>
                  <a:srgbClr val="0070C0"/>
                </a:solidFill>
              </a:rPr>
              <a:t>2</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〇続いて、国内における取組についてみていきましょう。</a:t>
            </a:r>
            <a:endParaRPr lang="en-US" altLang="ja-JP" dirty="0"/>
          </a:p>
        </p:txBody>
      </p:sp>
      <p:sp>
        <p:nvSpPr>
          <p:cNvPr id="86020" name="スライド番号プレースホルダー 3">
            <a:extLst>
              <a:ext uri="{FF2B5EF4-FFF2-40B4-BE49-F238E27FC236}">
                <a16:creationId xmlns:a16="http://schemas.microsoft.com/office/drawing/2014/main" id="{35E83C31-6087-FA32-93F1-5D6620D9D0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3133FA4E-2171-47D9-8B1C-E56F57F8A500}" type="slidenum">
              <a:rPr lang="ja-JP" altLang="en-US" smtClean="0">
                <a:latin typeface="Calibri" panose="020F0502020204030204" pitchFamily="34" charset="0"/>
              </a:rPr>
              <a:pPr/>
              <a:t>26</a:t>
            </a:fld>
            <a:endParaRPr lang="ja-JP"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a:extLst>
              <a:ext uri="{FF2B5EF4-FFF2-40B4-BE49-F238E27FC236}">
                <a16:creationId xmlns:a16="http://schemas.microsoft.com/office/drawing/2014/main" id="{AF3D0F41-E2CC-1545-BD9F-79C31A37A8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ー 2">
            <a:extLst>
              <a:ext uri="{FF2B5EF4-FFF2-40B4-BE49-F238E27FC236}">
                <a16:creationId xmlns:a16="http://schemas.microsoft.com/office/drawing/2014/main" id="{5BB140FD-A18C-2C5E-6A6B-6BF8113891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【Ⅴ</a:t>
            </a:r>
            <a:r>
              <a:rPr lang="ja-JP" altLang="en-US" b="1" dirty="0">
                <a:solidFill>
                  <a:srgbClr val="0070C0"/>
                </a:solidFill>
              </a:rPr>
              <a:t> 国内における取組（</a:t>
            </a:r>
            <a:r>
              <a:rPr lang="en-US" altLang="ja-JP" b="1" dirty="0">
                <a:solidFill>
                  <a:srgbClr val="0070C0"/>
                </a:solidFill>
              </a:rPr>
              <a:t>2</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〇拉致問題解決に向けて、国内においてはどのような取組がされているのでしょうか。</a:t>
            </a:r>
            <a:endParaRPr lang="en-US" altLang="ja-JP" dirty="0"/>
          </a:p>
          <a:p>
            <a:r>
              <a:rPr lang="ja-JP" altLang="en-US" dirty="0"/>
              <a:t>〇</a:t>
            </a:r>
            <a:r>
              <a:rPr lang="en-US" altLang="ja-JP" dirty="0"/>
              <a:t>2013</a:t>
            </a:r>
            <a:r>
              <a:rPr lang="ja-JP" altLang="en-US" dirty="0"/>
              <a:t>年</a:t>
            </a:r>
            <a:r>
              <a:rPr lang="en-US" altLang="ja-JP" dirty="0"/>
              <a:t>1</a:t>
            </a:r>
            <a:r>
              <a:rPr lang="ja-JP" altLang="en-US" dirty="0"/>
              <a:t>月、日本政府は、拉致問題解決を推進するため、「拉致問題対策本部」を設置しました。</a:t>
            </a:r>
            <a:endParaRPr lang="en-US" altLang="ja-JP" dirty="0"/>
          </a:p>
          <a:p>
            <a:r>
              <a:rPr lang="ja-JP" altLang="en-US" dirty="0"/>
              <a:t>〇この対策本部は、総理大臣が本部長を、拉致問題担当大臣、内閣官房長官及び外務大臣が副本部長を務めており、　各閣僚は、拉致問題の解決に向け、本部長、副本部長を中心に連携を密にし、それぞれの責任分野において全力を尽くしています。</a:t>
            </a:r>
          </a:p>
          <a:p>
            <a:r>
              <a:rPr lang="ja-JP" altLang="en-US" dirty="0"/>
              <a:t>〇そして、拉致被害者に関する情報収集を行うと同時に、拉致の可能性を排除できない方々の捜査・調査を行っています。</a:t>
            </a:r>
          </a:p>
        </p:txBody>
      </p:sp>
      <p:sp>
        <p:nvSpPr>
          <p:cNvPr id="88068" name="スライド番号プレースホルダー 3">
            <a:extLst>
              <a:ext uri="{FF2B5EF4-FFF2-40B4-BE49-F238E27FC236}">
                <a16:creationId xmlns:a16="http://schemas.microsoft.com/office/drawing/2014/main" id="{9D92BA7C-B1EC-94F6-6875-DE836957DD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D7C5D1C-47F8-4810-9B3F-44D51604EA89}" type="slidenum">
              <a:rPr lang="ja-JP" altLang="en-US" smtClean="0">
                <a:latin typeface="Calibri" panose="020F0502020204030204" pitchFamily="34" charset="0"/>
              </a:rPr>
              <a:pPr/>
              <a:t>27</a:t>
            </a:fld>
            <a:endParaRPr lang="ja-JP"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a:extLst>
              <a:ext uri="{FF2B5EF4-FFF2-40B4-BE49-F238E27FC236}">
                <a16:creationId xmlns:a16="http://schemas.microsoft.com/office/drawing/2014/main" id="{067834F7-3D29-6C02-0598-1C6403FD26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ー 2">
            <a:extLst>
              <a:ext uri="{FF2B5EF4-FFF2-40B4-BE49-F238E27FC236}">
                <a16:creationId xmlns:a16="http://schemas.microsoft.com/office/drawing/2014/main" id="{22779C6D-8E91-F5C0-B903-8A66C0B2DC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〇法の整備も進んでいます。</a:t>
            </a:r>
            <a:endParaRPr lang="en-US" altLang="ja-JP" dirty="0"/>
          </a:p>
          <a:p>
            <a:r>
              <a:rPr lang="ja-JP" altLang="en-US" dirty="0"/>
              <a:t>〇国においては、</a:t>
            </a:r>
            <a:r>
              <a:rPr lang="en-US" altLang="ja-JP" dirty="0"/>
              <a:t>2006</a:t>
            </a:r>
            <a:r>
              <a:rPr lang="ja-JP" altLang="en-US" dirty="0"/>
              <a:t>年</a:t>
            </a:r>
            <a:r>
              <a:rPr lang="en-US" altLang="ja-JP" dirty="0"/>
              <a:t>6</a:t>
            </a:r>
            <a:r>
              <a:rPr lang="ja-JP" altLang="en-US" dirty="0"/>
              <a:t>月に、「拉致問題その他北朝鮮当局による人権侵害問題への対処に関する法律」が公布・施行されました。</a:t>
            </a:r>
            <a:endParaRPr lang="en-US" altLang="ja-JP" dirty="0"/>
          </a:p>
          <a:p>
            <a:r>
              <a:rPr lang="ja-JP" altLang="en-US" dirty="0"/>
              <a:t>〇また、埼玉県においても、</a:t>
            </a:r>
            <a:r>
              <a:rPr lang="en-US" altLang="ja-JP" dirty="0"/>
              <a:t>2024</a:t>
            </a:r>
            <a:r>
              <a:rPr lang="ja-JP" altLang="en-US" dirty="0"/>
              <a:t>年</a:t>
            </a:r>
            <a:r>
              <a:rPr lang="en-US" altLang="ja-JP" dirty="0"/>
              <a:t>12</a:t>
            </a:r>
            <a:r>
              <a:rPr lang="ja-JP" altLang="en-US" dirty="0"/>
              <a:t>月に、「埼玉県拉致問題等の早期解決に向けた施策の推進に関する条例」が制定されています。</a:t>
            </a:r>
            <a:endParaRPr lang="en-US" altLang="ja-JP" dirty="0"/>
          </a:p>
        </p:txBody>
      </p:sp>
      <p:sp>
        <p:nvSpPr>
          <p:cNvPr id="90116" name="スライド番号プレースホルダー 3">
            <a:extLst>
              <a:ext uri="{FF2B5EF4-FFF2-40B4-BE49-F238E27FC236}">
                <a16:creationId xmlns:a16="http://schemas.microsoft.com/office/drawing/2014/main" id="{1B30731B-C287-F7CC-A5E2-D833CAD58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B36BE3E9-CE2D-4801-88A2-58EF5D4C8223}" type="slidenum">
              <a:rPr lang="ja-JP" altLang="en-US" smtClean="0">
                <a:latin typeface="Calibri" panose="020F0502020204030204" pitchFamily="34" charset="0"/>
              </a:rPr>
              <a:pPr/>
              <a:t>28</a:t>
            </a:fld>
            <a:endParaRPr lang="ja-JP"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2669E534-D993-CF33-C523-BDE8784E7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a:extLst>
              <a:ext uri="{FF2B5EF4-FFF2-40B4-BE49-F238E27FC236}">
                <a16:creationId xmlns:a16="http://schemas.microsoft.com/office/drawing/2014/main" id="{1EE57CC3-3A6F-FD00-4463-AC187EFB71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〇また、拉致問題に関する広報・理解促進活動を積極的に行い、拉致問題の啓発に努めています。</a:t>
            </a:r>
            <a:endParaRPr lang="en-US" altLang="ja-JP" dirty="0"/>
          </a:p>
          <a:p>
            <a:r>
              <a:rPr lang="ja-JP" altLang="en-US" dirty="0"/>
              <a:t>〇拉致被害者の救出を求める国民運動は、ブルーリボンと青色を運動のシンボルにしています。</a:t>
            </a:r>
          </a:p>
          <a:p>
            <a:r>
              <a:rPr lang="ja-JP" altLang="en-US" dirty="0"/>
              <a:t>〇青色は、被害者の祖国日本と北朝鮮を隔てる「日本海の青」を、また、被害者と御家族を唯一結んでいる「青い空」をイメージしています。</a:t>
            </a:r>
          </a:p>
        </p:txBody>
      </p:sp>
      <p:sp>
        <p:nvSpPr>
          <p:cNvPr id="92164" name="スライド番号プレースホルダー 3">
            <a:extLst>
              <a:ext uri="{FF2B5EF4-FFF2-40B4-BE49-F238E27FC236}">
                <a16:creationId xmlns:a16="http://schemas.microsoft.com/office/drawing/2014/main" id="{C243A063-4D11-C243-5C99-3169F8F759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B8D34B7C-CF59-427C-863F-9899F8D528A0}" type="slidenum">
              <a:rPr lang="ja-JP" altLang="en-US" smtClean="0">
                <a:latin typeface="Calibri" panose="020F0502020204030204" pitchFamily="34" charset="0"/>
              </a:rPr>
              <a:pPr/>
              <a:t>29</a:t>
            </a:fld>
            <a:endParaRPr lang="ja-JP"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23A97BA2-503C-2665-52A4-250C30DC85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BC74C-6D27-0F81-E148-D4C99CA88D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動画：「拉致問題に関する中学生サミット」メイキング（</a:t>
            </a:r>
            <a:r>
              <a:rPr lang="en-US" altLang="ja-JP" b="1" dirty="0">
                <a:solidFill>
                  <a:srgbClr val="0070C0"/>
                </a:solidFill>
              </a:rPr>
              <a:t>2</a:t>
            </a:r>
            <a:r>
              <a:rPr lang="ja-JP" altLang="en-US" b="1" dirty="0">
                <a:solidFill>
                  <a:srgbClr val="0070C0"/>
                </a:solidFill>
              </a:rPr>
              <a:t>分</a:t>
            </a:r>
            <a:r>
              <a:rPr lang="en-US" altLang="ja-JP" b="1" dirty="0">
                <a:solidFill>
                  <a:srgbClr val="0070C0"/>
                </a:solidFill>
              </a:rPr>
              <a:t>20</a:t>
            </a:r>
            <a:r>
              <a:rPr lang="ja-JP" altLang="en-US" b="1" dirty="0">
                <a:solidFill>
                  <a:srgbClr val="0070C0"/>
                </a:solidFill>
              </a:rPr>
              <a:t>秒）</a:t>
            </a:r>
            <a:r>
              <a:rPr lang="en-US" altLang="ja-JP" b="1" dirty="0">
                <a:solidFill>
                  <a:srgbClr val="0070C0"/>
                </a:solidFill>
              </a:rPr>
              <a:t>】</a:t>
            </a:r>
          </a:p>
          <a:p>
            <a:endParaRPr lang="en-US" altLang="ja-JP" dirty="0"/>
          </a:p>
          <a:p>
            <a:pPr defTabSz="946495">
              <a:defRPr/>
            </a:pPr>
            <a:r>
              <a:rPr lang="ja-JP" altLang="en-US" dirty="0"/>
              <a:t>■動画を流す「拉致問題に関する中学生サミット」メイキング（</a:t>
            </a:r>
            <a:r>
              <a:rPr lang="en-US" altLang="ja-JP" dirty="0"/>
              <a:t>2</a:t>
            </a:r>
            <a:r>
              <a:rPr lang="ja-JP" altLang="en-US" dirty="0"/>
              <a:t>分</a:t>
            </a:r>
            <a:r>
              <a:rPr lang="en-US" altLang="ja-JP" dirty="0"/>
              <a:t>20</a:t>
            </a:r>
            <a:r>
              <a:rPr lang="ja-JP" altLang="en-US" dirty="0"/>
              <a:t>秒）。（画像をクリックすると、動画が流れます。）</a:t>
            </a:r>
            <a:endParaRPr lang="en-US" altLang="ja-JP"/>
          </a:p>
          <a:p>
            <a:endParaRPr lang="en-US" altLang="ja-JP" dirty="0"/>
          </a:p>
          <a:p>
            <a:r>
              <a:rPr lang="ja-JP" altLang="en-US" dirty="0"/>
              <a:t>〇今日は皆さん自身が、「北朝鮮当局による拉致問題」について知り、深く考えてもらいたいと思います。</a:t>
            </a:r>
          </a:p>
        </p:txBody>
      </p:sp>
      <p:sp>
        <p:nvSpPr>
          <p:cNvPr id="38916" name="スライド番号プレースホルダー 3">
            <a:extLst>
              <a:ext uri="{FF2B5EF4-FFF2-40B4-BE49-F238E27FC236}">
                <a16:creationId xmlns:a16="http://schemas.microsoft.com/office/drawing/2014/main" id="{108A8C73-5FCC-0FCE-AF5D-D7720B8B12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70D2BB2-1051-443D-B5E0-261D836CEA50}" type="slidenum">
              <a:rPr lang="ja-JP" altLang="en-US" smtClean="0">
                <a:latin typeface="Calibri" panose="020F0502020204030204" pitchFamily="34" charset="0"/>
              </a:rPr>
              <a:pPr/>
              <a:t>3</a:t>
            </a:fld>
            <a:endParaRPr lang="ja-JP"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ー 1">
            <a:extLst>
              <a:ext uri="{FF2B5EF4-FFF2-40B4-BE49-F238E27FC236}">
                <a16:creationId xmlns:a16="http://schemas.microsoft.com/office/drawing/2014/main" id="{324C501A-542E-3AC2-A1BE-0B906B9CCD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ー 2">
            <a:extLst>
              <a:ext uri="{FF2B5EF4-FFF2-40B4-BE49-F238E27FC236}">
                <a16:creationId xmlns:a16="http://schemas.microsoft.com/office/drawing/2014/main" id="{C45B6001-AE7E-6BD0-A2D2-60DF9DD7A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【Ⅵ</a:t>
            </a:r>
            <a:r>
              <a:rPr lang="ja-JP" altLang="en-US" b="1" dirty="0">
                <a:solidFill>
                  <a:srgbClr val="0070C0"/>
                </a:solidFill>
              </a:rPr>
              <a:t> アニメ「めぐみ」の視聴（</a:t>
            </a:r>
            <a:r>
              <a:rPr lang="en-US" altLang="ja-JP" b="1" dirty="0">
                <a:solidFill>
                  <a:srgbClr val="0070C0"/>
                </a:solidFill>
              </a:rPr>
              <a:t>15</a:t>
            </a:r>
            <a:r>
              <a:rPr lang="ja-JP" altLang="en-US" b="1" dirty="0">
                <a:solidFill>
                  <a:srgbClr val="0070C0"/>
                </a:solidFill>
              </a:rPr>
              <a:t>分）短縮版</a:t>
            </a:r>
            <a:r>
              <a:rPr lang="en-US" altLang="ja-JP" b="1" dirty="0">
                <a:solidFill>
                  <a:srgbClr val="0070C0"/>
                </a:solidFill>
              </a:rPr>
              <a:t>】</a:t>
            </a:r>
          </a:p>
          <a:p>
            <a:endParaRPr lang="en-US" altLang="ja-JP" dirty="0"/>
          </a:p>
          <a:p>
            <a:r>
              <a:rPr lang="ja-JP" altLang="en-US" dirty="0"/>
              <a:t>〇それでは、最後にみなさんに一本のドキュメンタリー・アニメを見ていただきます。</a:t>
            </a:r>
          </a:p>
        </p:txBody>
      </p:sp>
      <p:sp>
        <p:nvSpPr>
          <p:cNvPr id="94212" name="スライド番号プレースホルダー 3">
            <a:extLst>
              <a:ext uri="{FF2B5EF4-FFF2-40B4-BE49-F238E27FC236}">
                <a16:creationId xmlns:a16="http://schemas.microsoft.com/office/drawing/2014/main" id="{CB66426B-9035-3D16-729B-5C0C6968F5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2882F0FD-AAE9-43E7-BB1C-FE1E578DCEA0}" type="slidenum">
              <a:rPr lang="ja-JP" altLang="en-US" smtClean="0">
                <a:latin typeface="Calibri" panose="020F0502020204030204" pitchFamily="34" charset="0"/>
              </a:rPr>
              <a:pPr/>
              <a:t>30</a:t>
            </a:fld>
            <a:endParaRPr lang="ja-JP"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705A04F0-351B-8476-7975-2FF278D393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ノート プレースホルダー 2">
            <a:extLst>
              <a:ext uri="{FF2B5EF4-FFF2-40B4-BE49-F238E27FC236}">
                <a16:creationId xmlns:a16="http://schemas.microsoft.com/office/drawing/2014/main" id="{36A260B3-97B1-7098-DE87-DAB635B628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【Ⅵ</a:t>
            </a:r>
            <a:r>
              <a:rPr lang="ja-JP" altLang="en-US" b="1" dirty="0">
                <a:solidFill>
                  <a:srgbClr val="0070C0"/>
                </a:solidFill>
              </a:rPr>
              <a:t> アニメ「めぐみ」の視聴（</a:t>
            </a:r>
            <a:r>
              <a:rPr lang="en-US" altLang="ja-JP" b="1" dirty="0">
                <a:solidFill>
                  <a:srgbClr val="0070C0"/>
                </a:solidFill>
              </a:rPr>
              <a:t>15</a:t>
            </a:r>
            <a:r>
              <a:rPr lang="ja-JP" altLang="en-US" b="1" dirty="0">
                <a:solidFill>
                  <a:srgbClr val="0070C0"/>
                </a:solidFill>
              </a:rPr>
              <a:t>分）短縮版</a:t>
            </a:r>
            <a:r>
              <a:rPr lang="en-US" altLang="ja-JP" b="1" dirty="0">
                <a:solidFill>
                  <a:srgbClr val="0070C0"/>
                </a:solidFill>
              </a:rPr>
              <a:t>】</a:t>
            </a:r>
          </a:p>
          <a:p>
            <a:endParaRPr lang="en-US" altLang="ja-JP" dirty="0"/>
          </a:p>
          <a:p>
            <a:r>
              <a:rPr lang="ja-JP" altLang="en-US" dirty="0"/>
              <a:t>〇今から</a:t>
            </a:r>
            <a:r>
              <a:rPr lang="en-US" altLang="ja-JP" dirty="0"/>
              <a:t>45</a:t>
            </a:r>
            <a:r>
              <a:rPr lang="ja-JP" altLang="en-US" dirty="0"/>
              <a:t>年以上前の昭和</a:t>
            </a:r>
            <a:r>
              <a:rPr lang="en-US" altLang="ja-JP" dirty="0"/>
              <a:t>52</a:t>
            </a:r>
            <a:r>
              <a:rPr lang="ja-JP" altLang="en-US" dirty="0"/>
              <a:t>年（</a:t>
            </a:r>
            <a:r>
              <a:rPr lang="en-US" altLang="ja-JP" dirty="0"/>
              <a:t>1977</a:t>
            </a:r>
            <a:r>
              <a:rPr lang="ja-JP" altLang="en-US" dirty="0"/>
              <a:t>年）</a:t>
            </a:r>
            <a:r>
              <a:rPr lang="en-US" altLang="ja-JP" dirty="0"/>
              <a:t>11</a:t>
            </a:r>
            <a:r>
              <a:rPr lang="ja-JP" altLang="en-US" dirty="0"/>
              <a:t>月</a:t>
            </a:r>
            <a:r>
              <a:rPr lang="en-US" altLang="ja-JP" dirty="0"/>
              <a:t>15</a:t>
            </a:r>
            <a:r>
              <a:rPr lang="ja-JP" altLang="en-US" dirty="0"/>
              <a:t>日、日本海に面した新潟の街から一人の少女が姿を消しました。</a:t>
            </a:r>
          </a:p>
        </p:txBody>
      </p:sp>
      <p:sp>
        <p:nvSpPr>
          <p:cNvPr id="96260" name="スライド番号プレースホルダー 3">
            <a:extLst>
              <a:ext uri="{FF2B5EF4-FFF2-40B4-BE49-F238E27FC236}">
                <a16:creationId xmlns:a16="http://schemas.microsoft.com/office/drawing/2014/main" id="{10E3AB9B-5F75-9962-0F13-A6C513B151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5A001287-706A-419B-83C6-19D643CE3756}" type="slidenum">
              <a:rPr lang="ja-JP" altLang="en-US" smtClean="0">
                <a:latin typeface="Calibri" panose="020F0502020204030204" pitchFamily="34" charset="0"/>
              </a:rPr>
              <a:pPr/>
              <a:t>31</a:t>
            </a:fld>
            <a:endParaRPr lang="ja-JP"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a:extLst>
              <a:ext uri="{FF2B5EF4-FFF2-40B4-BE49-F238E27FC236}">
                <a16:creationId xmlns:a16="http://schemas.microsoft.com/office/drawing/2014/main" id="{35D12012-DD45-971C-91E6-E151CE626E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ー 2">
            <a:extLst>
              <a:ext uri="{FF2B5EF4-FFF2-40B4-BE49-F238E27FC236}">
                <a16:creationId xmlns:a16="http://schemas.microsoft.com/office/drawing/2014/main" id="{C152EA40-7E02-A538-C2FE-BCC0FB58FF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〇アニメ「めぐみ」は、昭和</a:t>
            </a:r>
            <a:r>
              <a:rPr lang="en-US" altLang="ja-JP" dirty="0"/>
              <a:t>52</a:t>
            </a:r>
            <a:r>
              <a:rPr lang="ja-JP" altLang="en-US" dirty="0"/>
              <a:t>年、当時中学</a:t>
            </a:r>
            <a:r>
              <a:rPr lang="en-US" altLang="ja-JP"/>
              <a:t>1</a:t>
            </a:r>
            <a:r>
              <a:rPr lang="ja-JP" altLang="en-US"/>
              <a:t>年生</a:t>
            </a:r>
            <a:r>
              <a:rPr lang="ja-JP" altLang="en-US" dirty="0"/>
              <a:t>だった横田めぐみさんが、学校からの帰宅途中に北朝鮮当局により拉致された事件を題材に、残された家族の苦悩や、懸命な救出活動の模様を描いたドキュメンタリー・アニメです。</a:t>
            </a:r>
          </a:p>
          <a:p>
            <a:r>
              <a:rPr lang="ja-JP" altLang="en-US" dirty="0"/>
              <a:t>〇みなさんと同年代のまだ子供だっためぐみさんが拉致をされたということ、ぜひ、他人事ではなく自分事として見ていただければと思います。</a:t>
            </a:r>
            <a:endParaRPr lang="en-US" altLang="ja-JP" dirty="0"/>
          </a:p>
          <a:p>
            <a:endParaRPr lang="en-US" altLang="ja-JP" dirty="0"/>
          </a:p>
          <a:p>
            <a:r>
              <a:rPr lang="en-US" altLang="ja-JP" dirty="0"/>
              <a:t>【</a:t>
            </a:r>
            <a:r>
              <a:rPr lang="ja-JP" altLang="en-US" dirty="0"/>
              <a:t>アニメ「めぐみ」視聴　短縮版１５分</a:t>
            </a:r>
            <a:r>
              <a:rPr lang="en-US" altLang="ja-JP" dirty="0"/>
              <a:t>】</a:t>
            </a:r>
            <a:endParaRPr lang="ja-JP" altLang="en-US" dirty="0"/>
          </a:p>
        </p:txBody>
      </p:sp>
      <p:sp>
        <p:nvSpPr>
          <p:cNvPr id="98308" name="スライド番号プレースホルダー 3">
            <a:extLst>
              <a:ext uri="{FF2B5EF4-FFF2-40B4-BE49-F238E27FC236}">
                <a16:creationId xmlns:a16="http://schemas.microsoft.com/office/drawing/2014/main" id="{0FE9CFF2-BD13-FE49-0FB5-D366449012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B09064C0-39AF-457B-98D9-4E0CDAC2FB96}" type="slidenum">
              <a:rPr lang="ja-JP" altLang="en-US" smtClean="0">
                <a:latin typeface="Calibri" panose="020F0502020204030204" pitchFamily="34" charset="0"/>
              </a:rPr>
              <a:pPr/>
              <a:t>32</a:t>
            </a:fld>
            <a:endParaRPr lang="ja-JP"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ー 1">
            <a:extLst>
              <a:ext uri="{FF2B5EF4-FFF2-40B4-BE49-F238E27FC236}">
                <a16:creationId xmlns:a16="http://schemas.microsoft.com/office/drawing/2014/main" id="{43817278-0BD3-2E11-851A-33B5FA2139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ノート プレースホルダー 2">
            <a:extLst>
              <a:ext uri="{FF2B5EF4-FFF2-40B4-BE49-F238E27FC236}">
                <a16:creationId xmlns:a16="http://schemas.microsoft.com/office/drawing/2014/main" id="{7C258C21-246F-000A-3B5B-8185B963BC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いずれかの方法でアニメ「めぐみ」を視聴してください。</a:t>
            </a:r>
          </a:p>
        </p:txBody>
      </p:sp>
      <p:sp>
        <p:nvSpPr>
          <p:cNvPr id="100356" name="スライド番号プレースホルダー 3">
            <a:extLst>
              <a:ext uri="{FF2B5EF4-FFF2-40B4-BE49-F238E27FC236}">
                <a16:creationId xmlns:a16="http://schemas.microsoft.com/office/drawing/2014/main" id="{3507B376-CE9F-32FA-9E5A-F13F7F1D4E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A0360F9-2325-4C5F-9CB1-9C570B08987C}" type="slidenum">
              <a:rPr lang="ja-JP" altLang="en-US" smtClean="0">
                <a:latin typeface="Calibri" panose="020F0502020204030204" pitchFamily="34" charset="0"/>
              </a:rPr>
              <a:pPr/>
              <a:t>33</a:t>
            </a:fld>
            <a:endParaRPr lang="ja-JP"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a:extLst>
              <a:ext uri="{FF2B5EF4-FFF2-40B4-BE49-F238E27FC236}">
                <a16:creationId xmlns:a16="http://schemas.microsoft.com/office/drawing/2014/main" id="{5FD5E337-6899-83F4-A6BF-31EF62D7F2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ー 2">
            <a:extLst>
              <a:ext uri="{FF2B5EF4-FFF2-40B4-BE49-F238E27FC236}">
                <a16:creationId xmlns:a16="http://schemas.microsoft.com/office/drawing/2014/main" id="{FC2312B6-D595-5F0F-B4D4-3279AD3990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【Ⅶ</a:t>
            </a:r>
            <a:r>
              <a:rPr lang="ja-JP" altLang="en-US" b="1" dirty="0">
                <a:solidFill>
                  <a:srgbClr val="0070C0"/>
                </a:solidFill>
              </a:rPr>
              <a:t> ふり返り（</a:t>
            </a:r>
            <a:r>
              <a:rPr lang="en-US" altLang="ja-JP" b="1" dirty="0">
                <a:solidFill>
                  <a:srgbClr val="0070C0"/>
                </a:solidFill>
              </a:rPr>
              <a:t>10</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　</a:t>
            </a:r>
            <a:r>
              <a:rPr lang="en-US" altLang="ja-JP" dirty="0"/>
              <a:t>※</a:t>
            </a:r>
            <a:r>
              <a:rPr lang="ja-JP" altLang="en-US" dirty="0"/>
              <a:t>アニメ「めぐみ」の視聴が終わったら</a:t>
            </a:r>
            <a:endParaRPr lang="en-US" altLang="ja-JP" dirty="0"/>
          </a:p>
        </p:txBody>
      </p:sp>
      <p:sp>
        <p:nvSpPr>
          <p:cNvPr id="102404" name="スライド番号プレースホルダー 3">
            <a:extLst>
              <a:ext uri="{FF2B5EF4-FFF2-40B4-BE49-F238E27FC236}">
                <a16:creationId xmlns:a16="http://schemas.microsoft.com/office/drawing/2014/main" id="{8AC2E2CB-A79B-AF0A-56AE-DC761C5C6D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76AE8C8-68B8-4763-B9C8-1C69D01E1D86}" type="slidenum">
              <a:rPr lang="ja-JP" altLang="en-US" smtClean="0">
                <a:latin typeface="Calibri" panose="020F0502020204030204" pitchFamily="34" charset="0"/>
              </a:rPr>
              <a:pPr/>
              <a:t>34</a:t>
            </a:fld>
            <a:endParaRPr lang="ja-JP"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ー 1">
            <a:extLst>
              <a:ext uri="{FF2B5EF4-FFF2-40B4-BE49-F238E27FC236}">
                <a16:creationId xmlns:a16="http://schemas.microsoft.com/office/drawing/2014/main" id="{B7E5CE27-1A6D-85A5-68B1-5F7B84F436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ノート プレースホルダー 2">
            <a:extLst>
              <a:ext uri="{FF2B5EF4-FFF2-40B4-BE49-F238E27FC236}">
                <a16:creationId xmlns:a16="http://schemas.microsoft.com/office/drawing/2014/main" id="{1A2626BB-6CA7-5451-5CA7-E3A8451D4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【Ⅶ</a:t>
            </a:r>
            <a:r>
              <a:rPr lang="ja-JP" altLang="en-US" b="1" dirty="0">
                <a:solidFill>
                  <a:srgbClr val="0070C0"/>
                </a:solidFill>
              </a:rPr>
              <a:t> ふり返り（</a:t>
            </a:r>
            <a:r>
              <a:rPr lang="en-US" altLang="ja-JP" b="1" dirty="0">
                <a:solidFill>
                  <a:srgbClr val="0070C0"/>
                </a:solidFill>
              </a:rPr>
              <a:t>10</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〇みなさんはアニメ「めぐみ」を見て何を感じ、考えたでしょうか。</a:t>
            </a:r>
            <a:endParaRPr lang="en-US" altLang="ja-JP" dirty="0"/>
          </a:p>
          <a:p>
            <a:r>
              <a:rPr lang="ja-JP" altLang="en-US" dirty="0"/>
              <a:t>〇感じたことや考えた</a:t>
            </a:r>
            <a:r>
              <a:rPr lang="ja-JP" altLang="en-US"/>
              <a:t>ことを　ワークシート　に</a:t>
            </a:r>
            <a:r>
              <a:rPr lang="ja-JP" altLang="en-US" dirty="0"/>
              <a:t>書き、それを周りの友達と共有しましょう。</a:t>
            </a:r>
            <a:endParaRPr lang="en-US" altLang="ja-JP" dirty="0"/>
          </a:p>
          <a:p>
            <a:endParaRPr lang="en-US" altLang="ja-JP" dirty="0"/>
          </a:p>
          <a:p>
            <a:r>
              <a:rPr lang="en-US" altLang="ja-JP" dirty="0"/>
              <a:t>※</a:t>
            </a:r>
            <a:r>
              <a:rPr lang="ja-JP" altLang="en-US" dirty="0"/>
              <a:t>振り返りの時間を設ける。</a:t>
            </a:r>
            <a:endParaRPr lang="en-US" altLang="ja-JP" dirty="0"/>
          </a:p>
        </p:txBody>
      </p:sp>
      <p:sp>
        <p:nvSpPr>
          <p:cNvPr id="104452" name="スライド番号プレースホルダー 3">
            <a:extLst>
              <a:ext uri="{FF2B5EF4-FFF2-40B4-BE49-F238E27FC236}">
                <a16:creationId xmlns:a16="http://schemas.microsoft.com/office/drawing/2014/main" id="{F67C83D6-1E53-AD48-C9E9-4DB8E1E995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0B1E999-60ED-4A43-B921-E918375CA65C}" type="slidenum">
              <a:rPr lang="ja-JP" altLang="en-US" smtClean="0">
                <a:latin typeface="Calibri" panose="020F0502020204030204" pitchFamily="34" charset="0"/>
              </a:rPr>
              <a:pPr/>
              <a:t>35</a:t>
            </a:fld>
            <a:endParaRPr lang="ja-JP"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ー 1">
            <a:extLst>
              <a:ext uri="{FF2B5EF4-FFF2-40B4-BE49-F238E27FC236}">
                <a16:creationId xmlns:a16="http://schemas.microsoft.com/office/drawing/2014/main" id="{4A0D97C5-4413-39A7-1ED3-045D02A77C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ー 2">
            <a:extLst>
              <a:ext uri="{FF2B5EF4-FFF2-40B4-BE49-F238E27FC236}">
                <a16:creationId xmlns:a16="http://schemas.microsoft.com/office/drawing/2014/main" id="{0D74950C-3D5A-8CC5-208B-708FC8B70A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おわりに（</a:t>
            </a:r>
            <a:r>
              <a:rPr lang="en-US" altLang="ja-JP" b="1" dirty="0">
                <a:solidFill>
                  <a:srgbClr val="0070C0"/>
                </a:solidFill>
              </a:rPr>
              <a:t>3</a:t>
            </a:r>
            <a:r>
              <a:rPr lang="ja-JP" altLang="en-US" b="1" dirty="0">
                <a:solidFill>
                  <a:srgbClr val="0070C0"/>
                </a:solidFill>
              </a:rPr>
              <a:t>分）</a:t>
            </a:r>
            <a:r>
              <a:rPr lang="en-US" altLang="ja-JP" b="1" dirty="0">
                <a:solidFill>
                  <a:srgbClr val="0070C0"/>
                </a:solidFill>
              </a:rPr>
              <a:t>】</a:t>
            </a:r>
          </a:p>
        </p:txBody>
      </p:sp>
      <p:sp>
        <p:nvSpPr>
          <p:cNvPr id="106500" name="スライド番号プレースホルダー 3">
            <a:extLst>
              <a:ext uri="{FF2B5EF4-FFF2-40B4-BE49-F238E27FC236}">
                <a16:creationId xmlns:a16="http://schemas.microsoft.com/office/drawing/2014/main" id="{000174C8-7D17-D450-5032-250B4830C6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05B55AAE-DF22-4810-AEFF-C97224B6709F}" type="slidenum">
              <a:rPr lang="ja-JP" altLang="en-US" smtClean="0">
                <a:latin typeface="Calibri" panose="020F0502020204030204" pitchFamily="34" charset="0"/>
              </a:rPr>
              <a:pPr/>
              <a:t>36</a:t>
            </a:fld>
            <a:endParaRPr lang="ja-JP"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ー 1">
            <a:extLst>
              <a:ext uri="{FF2B5EF4-FFF2-40B4-BE49-F238E27FC236}">
                <a16:creationId xmlns:a16="http://schemas.microsoft.com/office/drawing/2014/main" id="{0D9E4D76-0D17-3150-0782-9572ED979D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ー 2">
            <a:extLst>
              <a:ext uri="{FF2B5EF4-FFF2-40B4-BE49-F238E27FC236}">
                <a16:creationId xmlns:a16="http://schemas.microsoft.com/office/drawing/2014/main" id="{FB0BAB0D-0037-C3E6-4E16-913AC19341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a:t>
            </a:r>
            <a:r>
              <a:rPr lang="ja-JP" altLang="en-US" b="1" dirty="0">
                <a:solidFill>
                  <a:srgbClr val="0070C0"/>
                </a:solidFill>
              </a:rPr>
              <a:t>おわりに（</a:t>
            </a:r>
            <a:r>
              <a:rPr lang="en-US" altLang="ja-JP" b="1" dirty="0">
                <a:solidFill>
                  <a:srgbClr val="0070C0"/>
                </a:solidFill>
              </a:rPr>
              <a:t>3</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〇最後に私からみなさんに一つの質問をして終わりにしたいと思います。</a:t>
            </a:r>
            <a:endParaRPr lang="en-US" altLang="ja-JP" dirty="0"/>
          </a:p>
          <a:p>
            <a:r>
              <a:rPr lang="ja-JP" altLang="en-US" dirty="0"/>
              <a:t>〇今日の学習でみなさんは、　「拉致問題」　について深く学ぶことができたと思います。</a:t>
            </a:r>
            <a:endParaRPr lang="en-US" altLang="ja-JP" dirty="0"/>
          </a:p>
          <a:p>
            <a:r>
              <a:rPr lang="ja-JP" altLang="en-US" dirty="0"/>
              <a:t>〇拉致問題について知り、「関心をもつ」という第一歩を踏み出すことができたでしょう。</a:t>
            </a:r>
            <a:endParaRPr lang="en-US" altLang="ja-JP" dirty="0"/>
          </a:p>
          <a:p>
            <a:r>
              <a:rPr lang="ja-JP" altLang="en-US" dirty="0"/>
              <a:t>〇では、「拉致問題の解決のために、みなさんができることは何でしょうか？」</a:t>
            </a:r>
            <a:endParaRPr lang="en-US" altLang="ja-JP" dirty="0"/>
          </a:p>
          <a:p>
            <a:r>
              <a:rPr lang="ja-JP" altLang="en-US" dirty="0"/>
              <a:t>〇きっと皆さんにもできることがあるはずです。</a:t>
            </a:r>
            <a:endParaRPr lang="en-US" altLang="ja-JP" dirty="0"/>
          </a:p>
          <a:p>
            <a:r>
              <a:rPr lang="ja-JP" altLang="en-US" dirty="0"/>
              <a:t>〇ぜひ、「自分事」として考えてみてください。</a:t>
            </a:r>
            <a:endParaRPr lang="en-US" altLang="ja-JP" dirty="0"/>
          </a:p>
        </p:txBody>
      </p:sp>
      <p:sp>
        <p:nvSpPr>
          <p:cNvPr id="108548" name="スライド番号プレースホルダー 3">
            <a:extLst>
              <a:ext uri="{FF2B5EF4-FFF2-40B4-BE49-F238E27FC236}">
                <a16:creationId xmlns:a16="http://schemas.microsoft.com/office/drawing/2014/main" id="{3505EEDF-B9D2-3EFE-ECFA-0E6AC9E23A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0254E443-32C5-4AB7-A6A8-B4CEC37653C2}" type="slidenum">
              <a:rPr lang="ja-JP" altLang="en-US" smtClean="0">
                <a:latin typeface="Calibri" panose="020F0502020204030204" pitchFamily="34" charset="0"/>
              </a:rPr>
              <a:pPr/>
              <a:t>37</a:t>
            </a:fld>
            <a:endParaRPr lang="ja-JP"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a:extLst>
              <a:ext uri="{FF2B5EF4-FFF2-40B4-BE49-F238E27FC236}">
                <a16:creationId xmlns:a16="http://schemas.microsoft.com/office/drawing/2014/main" id="{1D647E32-2FEB-0535-A863-75269C1AE0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ー 2">
            <a:extLst>
              <a:ext uri="{FF2B5EF4-FFF2-40B4-BE49-F238E27FC236}">
                <a16:creationId xmlns:a16="http://schemas.microsoft.com/office/drawing/2014/main" id="{273D3469-6BFA-6873-019E-451840223E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〇さあ、わたしたちに何ができるのでしょうか？</a:t>
            </a:r>
          </a:p>
        </p:txBody>
      </p:sp>
      <p:sp>
        <p:nvSpPr>
          <p:cNvPr id="110596" name="スライド番号プレースホルダー 3">
            <a:extLst>
              <a:ext uri="{FF2B5EF4-FFF2-40B4-BE49-F238E27FC236}">
                <a16:creationId xmlns:a16="http://schemas.microsoft.com/office/drawing/2014/main" id="{FE838CBB-BE06-3B55-E4F5-6A9C616A7F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5E6D0A9E-0957-482C-922D-8F7690240FE2}" type="slidenum">
              <a:rPr lang="ja-JP" altLang="en-US" smtClean="0">
                <a:latin typeface="Calibri" panose="020F0502020204030204" pitchFamily="34" charset="0"/>
              </a:rPr>
              <a:pPr/>
              <a:t>38</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C80030EB-8BC9-E49A-9C11-29137B6D6F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90C690DD-3CDC-5416-7DD2-BEA7881296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【Ⅰ</a:t>
            </a:r>
            <a:r>
              <a:rPr lang="ja-JP" altLang="en-US" b="1" dirty="0">
                <a:solidFill>
                  <a:srgbClr val="0070C0"/>
                </a:solidFill>
              </a:rPr>
              <a:t> 拉致問題とは（</a:t>
            </a:r>
            <a:r>
              <a:rPr lang="en-US" altLang="ja-JP" b="1" dirty="0">
                <a:solidFill>
                  <a:srgbClr val="0070C0"/>
                </a:solidFill>
              </a:rPr>
              <a:t>3</a:t>
            </a:r>
            <a:r>
              <a:rPr lang="ja-JP" altLang="en-US" b="1" dirty="0">
                <a:solidFill>
                  <a:srgbClr val="0070C0"/>
                </a:solidFill>
              </a:rPr>
              <a:t>分）</a:t>
            </a:r>
            <a:r>
              <a:rPr lang="en-US" altLang="ja-JP" b="1" dirty="0">
                <a:solidFill>
                  <a:srgbClr val="0070C0"/>
                </a:solidFill>
              </a:rPr>
              <a:t>】</a:t>
            </a:r>
            <a:br>
              <a:rPr lang="en-US" altLang="ja-JP" b="1" dirty="0">
                <a:solidFill>
                  <a:srgbClr val="0070C0"/>
                </a:solidFill>
              </a:rPr>
            </a:br>
            <a:endParaRPr lang="en-US" altLang="ja-JP" b="1" dirty="0">
              <a:solidFill>
                <a:srgbClr val="0070C0"/>
              </a:solidFill>
            </a:endParaRPr>
          </a:p>
          <a:p>
            <a:r>
              <a:rPr lang="ja-JP" altLang="en-US" dirty="0"/>
              <a:t>〇まずはじめに、「拉致問題とは何なのか」を学んでいきましょう。</a:t>
            </a:r>
          </a:p>
        </p:txBody>
      </p:sp>
      <p:sp>
        <p:nvSpPr>
          <p:cNvPr id="40964" name="スライド番号プレースホルダー 3">
            <a:extLst>
              <a:ext uri="{FF2B5EF4-FFF2-40B4-BE49-F238E27FC236}">
                <a16:creationId xmlns:a16="http://schemas.microsoft.com/office/drawing/2014/main" id="{93812457-2329-1B5F-9B55-DF8B35034E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F0511680-6DEC-4D77-B18A-DE2D5DBA88A8}" type="slidenum">
              <a:rPr lang="ja-JP" altLang="en-US" smtClean="0">
                <a:latin typeface="Calibri" panose="020F0502020204030204" pitchFamily="34" charset="0"/>
              </a:rPr>
              <a:pPr/>
              <a:t>4</a:t>
            </a:fld>
            <a:endParaRPr lang="ja-JP"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BBD5FD2D-3395-5302-1660-C5559E8389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C847037A-F221-A26E-5962-9C2F8B75ED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【Ⅰ</a:t>
            </a:r>
            <a:r>
              <a:rPr lang="ja-JP" altLang="en-US" b="1" dirty="0">
                <a:solidFill>
                  <a:srgbClr val="0070C0"/>
                </a:solidFill>
              </a:rPr>
              <a:t> 拉致問題とは（</a:t>
            </a:r>
            <a:r>
              <a:rPr lang="en-US" altLang="ja-JP" b="1" dirty="0">
                <a:solidFill>
                  <a:srgbClr val="0070C0"/>
                </a:solidFill>
              </a:rPr>
              <a:t>3</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〇「北朝鮮当局による拉致」　とは、日本国民の生命と安全に関わる重大な問題です。</a:t>
            </a:r>
            <a:endParaRPr lang="en-US" altLang="ja-JP" dirty="0"/>
          </a:p>
          <a:p>
            <a:r>
              <a:rPr lang="ja-JP" altLang="en-US" dirty="0"/>
              <a:t>〇同時に、拉致被害者やその家族に対する人権侵害であり、早期の解決が望まれる人権課題の一つでもあります。</a:t>
            </a:r>
            <a:endParaRPr lang="en-US" altLang="ja-JP" dirty="0"/>
          </a:p>
          <a:p>
            <a:r>
              <a:rPr lang="ja-JP" altLang="en-US" dirty="0"/>
              <a:t>〇埼玉県では、</a:t>
            </a:r>
            <a:r>
              <a:rPr lang="en-US" altLang="ja-JP" dirty="0"/>
              <a:t>14</a:t>
            </a:r>
            <a:r>
              <a:rPr lang="ja-JP" altLang="en-US" dirty="0"/>
              <a:t>の個別の人権課題の一つとして、「北朝鮮当局による拉致問題」を示しています。</a:t>
            </a:r>
          </a:p>
        </p:txBody>
      </p:sp>
      <p:sp>
        <p:nvSpPr>
          <p:cNvPr id="43012" name="スライド番号プレースホルダー 3">
            <a:extLst>
              <a:ext uri="{FF2B5EF4-FFF2-40B4-BE49-F238E27FC236}">
                <a16:creationId xmlns:a16="http://schemas.microsoft.com/office/drawing/2014/main" id="{47B9A64E-9243-DF68-F956-9865E08D96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946E8DC9-B4C3-41C5-BDF4-5905D0EE46CE}" type="slidenum">
              <a:rPr lang="ja-JP" altLang="en-US" smtClean="0">
                <a:latin typeface="Calibri" panose="020F0502020204030204" pitchFamily="34" charset="0"/>
              </a:rPr>
              <a:pPr/>
              <a:t>5</a:t>
            </a:fld>
            <a:endParaRPr lang="ja-JP"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7F4E99AB-D47A-6259-0A10-1E49C8AA40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92F44A2E-AD3D-8D47-12C3-7725CBE528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〇まずはじめに、拉致問題とは何なのかを学んでいきましょう。</a:t>
            </a:r>
            <a:endParaRPr lang="en-US" altLang="ja-JP" dirty="0"/>
          </a:p>
          <a:p>
            <a:r>
              <a:rPr lang="ja-JP" altLang="en-US" dirty="0"/>
              <a:t>〇「拉致」とは、「本人が望まないのに連れ去ること」を言います。</a:t>
            </a:r>
            <a:endParaRPr lang="en-US" altLang="ja-JP" dirty="0"/>
          </a:p>
          <a:p>
            <a:r>
              <a:rPr lang="ja-JP" altLang="en-US" dirty="0"/>
              <a:t>〇</a:t>
            </a:r>
            <a:r>
              <a:rPr lang="en-US" altLang="ja-JP" dirty="0"/>
              <a:t>1970</a:t>
            </a:r>
            <a:r>
              <a:rPr lang="ja-JP" altLang="en-US" dirty="0"/>
              <a:t>年代から</a:t>
            </a:r>
            <a:r>
              <a:rPr lang="en-US" altLang="ja-JP" dirty="0"/>
              <a:t>80</a:t>
            </a:r>
            <a:r>
              <a:rPr lang="ja-JP" altLang="en-US" dirty="0"/>
              <a:t>年代にかけて、多くの日本人が不自然な形で行方不明となりました。</a:t>
            </a:r>
            <a:endParaRPr lang="en-US" altLang="ja-JP" dirty="0"/>
          </a:p>
          <a:p>
            <a:r>
              <a:rPr lang="ja-JP" altLang="en-US" dirty="0"/>
              <a:t>〇その後、警察の捜査などにより、これらの事件の多くは「北朝鮮当局による拉致」の可能性が高いことが明らかになりました。</a:t>
            </a:r>
            <a:endParaRPr lang="en-US" altLang="ja-JP" dirty="0"/>
          </a:p>
          <a:p>
            <a:r>
              <a:rPr lang="ja-JP" altLang="en-US" dirty="0"/>
              <a:t>〇現在、</a:t>
            </a:r>
            <a:r>
              <a:rPr lang="en-US" altLang="ja-JP" dirty="0"/>
              <a:t>17</a:t>
            </a:r>
            <a:r>
              <a:rPr lang="ja-JP" altLang="en-US" dirty="0"/>
              <a:t>名が政府によって拉致被害者として認定されています。</a:t>
            </a:r>
            <a:endParaRPr lang="en-US" altLang="ja-JP" dirty="0"/>
          </a:p>
          <a:p>
            <a:r>
              <a:rPr lang="ja-JP" altLang="en-US" dirty="0"/>
              <a:t>〇この地図は「拉致の発生場所」を表しています。</a:t>
            </a:r>
            <a:endParaRPr lang="en-US" altLang="ja-JP" dirty="0"/>
          </a:p>
          <a:p>
            <a:r>
              <a:rPr lang="ja-JP" altLang="en-US" dirty="0"/>
              <a:t>〇地図を見るとわかるように、日本国内だけでなく、ヨーロッパでも、日本人が拉致被害にあっていることがわかります。</a:t>
            </a:r>
          </a:p>
        </p:txBody>
      </p:sp>
      <p:sp>
        <p:nvSpPr>
          <p:cNvPr id="45060" name="スライド番号プレースホルダー 3">
            <a:extLst>
              <a:ext uri="{FF2B5EF4-FFF2-40B4-BE49-F238E27FC236}">
                <a16:creationId xmlns:a16="http://schemas.microsoft.com/office/drawing/2014/main" id="{C85865E3-C9CD-14C7-967A-61DAE15F4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8D99F9FF-59EF-45BE-A34A-32460C1B3E78}" type="slidenum">
              <a:rPr lang="ja-JP" altLang="en-US" smtClean="0">
                <a:latin typeface="Calibri" panose="020F0502020204030204" pitchFamily="34" charset="0"/>
              </a:rPr>
              <a:pPr/>
              <a:t>6</a:t>
            </a:fld>
            <a:endParaRPr lang="ja-JP"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5A538E4C-EEFD-1F64-0171-266CB4C29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9375DD21-B9C9-8895-0CA7-748DDA9D88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〇日本政府が拉致被害者として認定しているのが、こちらの</a:t>
            </a:r>
            <a:r>
              <a:rPr lang="en-US" altLang="ja-JP" dirty="0"/>
              <a:t>17</a:t>
            </a:r>
            <a:r>
              <a:rPr lang="ja-JP" altLang="en-US" dirty="0"/>
              <a:t>名です。</a:t>
            </a:r>
            <a:endParaRPr lang="en-US" altLang="ja-JP" dirty="0"/>
          </a:p>
          <a:p>
            <a:r>
              <a:rPr lang="ja-JP" altLang="en-US" dirty="0"/>
              <a:t>〇記載されている年齢は、失踪当時の年齢となっており、拉致被害者の中には、みなさんと同じくらいの年齢である中学生もいることがわかります。</a:t>
            </a:r>
            <a:br>
              <a:rPr lang="en-US" altLang="ja-JP" dirty="0"/>
            </a:br>
            <a:r>
              <a:rPr lang="ja-JP" altLang="en-US" dirty="0"/>
              <a:t>〇後ほど皆さんには、横田めぐみさんが北朝鮮当局により拉致された事件を題材としたドキュメンタリー・アニメ「めぐみ」を見てもらいます。</a:t>
            </a:r>
          </a:p>
        </p:txBody>
      </p:sp>
      <p:sp>
        <p:nvSpPr>
          <p:cNvPr id="47108" name="スライド番号プレースホルダー 3">
            <a:extLst>
              <a:ext uri="{FF2B5EF4-FFF2-40B4-BE49-F238E27FC236}">
                <a16:creationId xmlns:a16="http://schemas.microsoft.com/office/drawing/2014/main" id="{DA0208F2-25CB-AD4B-F868-080890E884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2B82F357-3F2B-450D-96BD-8692C6915978}" type="slidenum">
              <a:rPr lang="ja-JP" altLang="en-US" smtClean="0">
                <a:latin typeface="Calibri" panose="020F0502020204030204" pitchFamily="34" charset="0"/>
              </a:rPr>
              <a:pPr/>
              <a:t>7</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5A698117-C3CF-787B-0AC0-0F1B8387B4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02418CDA-4596-5048-EF44-75639BB9E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〇また、政府が認定した被害者以外にも、北朝鮮による拉致の可能性を排除できない行方不明の人たちが多数います。</a:t>
            </a:r>
            <a:endParaRPr lang="en-US" altLang="ja-JP" dirty="0"/>
          </a:p>
          <a:p>
            <a:r>
              <a:rPr lang="ja-JP" altLang="en-US" dirty="0"/>
              <a:t>〇警察庁によると、北朝鮮による拉致の可能性を排除できない行方不明者は、全国で</a:t>
            </a:r>
            <a:r>
              <a:rPr lang="en-US" altLang="ja-JP" dirty="0"/>
              <a:t>871</a:t>
            </a:r>
            <a:r>
              <a:rPr lang="ja-JP" altLang="en-US" dirty="0"/>
              <a:t>人いるとされています。</a:t>
            </a:r>
            <a:endParaRPr lang="en-US" altLang="ja-JP" dirty="0"/>
          </a:p>
        </p:txBody>
      </p:sp>
      <p:sp>
        <p:nvSpPr>
          <p:cNvPr id="49156" name="スライド番号プレースホルダー 3">
            <a:extLst>
              <a:ext uri="{FF2B5EF4-FFF2-40B4-BE49-F238E27FC236}">
                <a16:creationId xmlns:a16="http://schemas.microsoft.com/office/drawing/2014/main" id="{35D1FD63-8A8C-6EFB-4E77-0B08D332A1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4FAC0DC9-80DD-4E2D-9BC5-6EE91F6B16E8}" type="slidenum">
              <a:rPr lang="ja-JP" altLang="en-US" smtClean="0">
                <a:latin typeface="Calibri" panose="020F0502020204030204" pitchFamily="34" charset="0"/>
              </a:rPr>
              <a:pPr/>
              <a:t>8</a:t>
            </a:fld>
            <a:endParaRPr lang="ja-JP"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D3E12D1F-5AF7-D513-A702-1130807D39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A04E15EE-93E0-92D3-BEDB-B773E3A753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b="1" dirty="0">
                <a:solidFill>
                  <a:srgbClr val="0070C0"/>
                </a:solidFill>
              </a:rPr>
              <a:t>【Ⅱ</a:t>
            </a:r>
            <a:r>
              <a:rPr lang="ja-JP" altLang="en-US" b="1" dirty="0">
                <a:solidFill>
                  <a:srgbClr val="0070C0"/>
                </a:solidFill>
              </a:rPr>
              <a:t> 拉致問題の経緯（</a:t>
            </a:r>
            <a:r>
              <a:rPr lang="en-US" altLang="ja-JP" b="1" dirty="0">
                <a:solidFill>
                  <a:srgbClr val="0070C0"/>
                </a:solidFill>
              </a:rPr>
              <a:t>7</a:t>
            </a:r>
            <a:r>
              <a:rPr lang="ja-JP" altLang="en-US" b="1" dirty="0">
                <a:solidFill>
                  <a:srgbClr val="0070C0"/>
                </a:solidFill>
              </a:rPr>
              <a:t>分）</a:t>
            </a:r>
            <a:r>
              <a:rPr lang="en-US" altLang="ja-JP" b="1" dirty="0">
                <a:solidFill>
                  <a:srgbClr val="0070C0"/>
                </a:solidFill>
              </a:rPr>
              <a:t>】</a:t>
            </a:r>
          </a:p>
          <a:p>
            <a:endParaRPr lang="en-US" altLang="ja-JP" dirty="0"/>
          </a:p>
          <a:p>
            <a:r>
              <a:rPr lang="ja-JP" altLang="en-US" dirty="0"/>
              <a:t>〇では、拉致問題がどのように起こり、今にいたっているのかを確認していきましょう。</a:t>
            </a:r>
            <a:endParaRPr lang="en-US" altLang="ja-JP" dirty="0"/>
          </a:p>
        </p:txBody>
      </p:sp>
      <p:sp>
        <p:nvSpPr>
          <p:cNvPr id="51204" name="スライド番号プレースホルダー 3">
            <a:extLst>
              <a:ext uri="{FF2B5EF4-FFF2-40B4-BE49-F238E27FC236}">
                <a16:creationId xmlns:a16="http://schemas.microsoft.com/office/drawing/2014/main" id="{0E527EA2-72F7-501C-4F1C-7B69B1A352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69028" indent="-295780">
              <a:defRPr>
                <a:solidFill>
                  <a:schemeClr val="tx1"/>
                </a:solidFill>
                <a:latin typeface="Trebuchet MS" panose="020B0603020202020204" pitchFamily="34" charset="0"/>
              </a:defRPr>
            </a:lvl2pPr>
            <a:lvl3pPr marL="1183119" indent="-236624">
              <a:defRPr>
                <a:solidFill>
                  <a:schemeClr val="tx1"/>
                </a:solidFill>
                <a:latin typeface="Trebuchet MS" panose="020B0603020202020204" pitchFamily="34" charset="0"/>
              </a:defRPr>
            </a:lvl3pPr>
            <a:lvl4pPr marL="1656367" indent="-236624">
              <a:defRPr>
                <a:solidFill>
                  <a:schemeClr val="tx1"/>
                </a:solidFill>
                <a:latin typeface="Trebuchet MS" panose="020B0603020202020204" pitchFamily="34" charset="0"/>
              </a:defRPr>
            </a:lvl4pPr>
            <a:lvl5pPr marL="2129615" indent="-236624">
              <a:defRPr>
                <a:solidFill>
                  <a:schemeClr val="tx1"/>
                </a:solidFill>
                <a:latin typeface="Trebuchet MS" panose="020B0603020202020204" pitchFamily="34" charset="0"/>
              </a:defRPr>
            </a:lvl5pPr>
            <a:lvl6pPr marL="2602862" indent="-236624" defTabSz="473248" eaLnBrk="0" fontAlgn="base" hangingPunct="0">
              <a:spcBef>
                <a:spcPct val="0"/>
              </a:spcBef>
              <a:spcAft>
                <a:spcPct val="0"/>
              </a:spcAft>
              <a:defRPr>
                <a:solidFill>
                  <a:schemeClr val="tx1"/>
                </a:solidFill>
                <a:latin typeface="Trebuchet MS" panose="020B0603020202020204" pitchFamily="34" charset="0"/>
              </a:defRPr>
            </a:lvl6pPr>
            <a:lvl7pPr marL="3076110" indent="-236624" defTabSz="473248" eaLnBrk="0" fontAlgn="base" hangingPunct="0">
              <a:spcBef>
                <a:spcPct val="0"/>
              </a:spcBef>
              <a:spcAft>
                <a:spcPct val="0"/>
              </a:spcAft>
              <a:defRPr>
                <a:solidFill>
                  <a:schemeClr val="tx1"/>
                </a:solidFill>
                <a:latin typeface="Trebuchet MS" panose="020B0603020202020204" pitchFamily="34" charset="0"/>
              </a:defRPr>
            </a:lvl7pPr>
            <a:lvl8pPr marL="3549358" indent="-236624" defTabSz="473248" eaLnBrk="0" fontAlgn="base" hangingPunct="0">
              <a:spcBef>
                <a:spcPct val="0"/>
              </a:spcBef>
              <a:spcAft>
                <a:spcPct val="0"/>
              </a:spcAft>
              <a:defRPr>
                <a:solidFill>
                  <a:schemeClr val="tx1"/>
                </a:solidFill>
                <a:latin typeface="Trebuchet MS" panose="020B0603020202020204" pitchFamily="34" charset="0"/>
              </a:defRPr>
            </a:lvl8pPr>
            <a:lvl9pPr marL="4022606" indent="-236624" defTabSz="473248" eaLnBrk="0" fontAlgn="base" hangingPunct="0">
              <a:spcBef>
                <a:spcPct val="0"/>
              </a:spcBef>
              <a:spcAft>
                <a:spcPct val="0"/>
              </a:spcAft>
              <a:defRPr>
                <a:solidFill>
                  <a:schemeClr val="tx1"/>
                </a:solidFill>
                <a:latin typeface="Trebuchet MS" panose="020B0603020202020204" pitchFamily="34" charset="0"/>
              </a:defRPr>
            </a:lvl9pPr>
          </a:lstStyle>
          <a:p>
            <a:fld id="{6EAFA553-93EF-4D59-96D3-9BC1D365F8D1}" type="slidenum">
              <a:rPr lang="ja-JP" altLang="en-US" smtClean="0">
                <a:latin typeface="Calibri" panose="020F0502020204030204" pitchFamily="34" charset="0"/>
              </a:rPr>
              <a:pPr/>
              <a:t>9</a:t>
            </a:fld>
            <a:endParaRPr lang="ja-JP"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0B247844-38AB-AA25-BB15-DBF9F8D96091}"/>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a16="http://schemas.microsoft.com/office/drawing/2014/main" id="{632F17BE-1207-314D-305A-6E9BDFF96EBD}"/>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3A7AB99B-0CFA-B81A-A786-192C0542BC26}"/>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D52CFB8D-55DC-63C3-50DA-47C06360A08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CB4ECDAB-5E21-078F-DEB4-E329AEF1AE82}"/>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EA6B03FA-8DB7-41AB-9FBC-8C0DF8AC6AF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A59BBA2E-F269-C977-B4B0-DB1BA52B5D5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D7DACE0C-D040-A0D6-EDD9-B6D2D178450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A2B80A5E-CBC9-05EC-4949-19EAC04C791E}"/>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D12A4AA6-1605-B192-0B24-B748E20E534E}"/>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396F39F4-5B5F-C5AF-629E-878BF71D6CDA}"/>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a:prstGeom prst="rect">
            <a:avLst/>
          </a:prstGeo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a:prstGeom prst="rect">
            <a:avLst/>
          </a:prstGeo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5" name="Footer Placeholder 4">
            <a:extLst>
              <a:ext uri="{FF2B5EF4-FFF2-40B4-BE49-F238E27FC236}">
                <a16:creationId xmlns:a16="http://schemas.microsoft.com/office/drawing/2014/main" id="{0E02EBAC-A971-C208-1E0C-4AA34EF29A38}"/>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16" name="Slide Number Placeholder 5">
            <a:extLst>
              <a:ext uri="{FF2B5EF4-FFF2-40B4-BE49-F238E27FC236}">
                <a16:creationId xmlns:a16="http://schemas.microsoft.com/office/drawing/2014/main" id="{0F9D35D2-CA28-C666-650B-EA6D1677AD95}"/>
              </a:ext>
            </a:extLst>
          </p:cNvPr>
          <p:cNvSpPr>
            <a:spLocks noGrp="1"/>
          </p:cNvSpPr>
          <p:nvPr>
            <p:ph type="sldNum" sz="quarter" idx="11"/>
          </p:nvPr>
        </p:nvSpPr>
        <p:spPr>
          <a:xfrm>
            <a:off x="8362950" y="6253163"/>
            <a:ext cx="512763" cy="365125"/>
          </a:xfrm>
        </p:spPr>
        <p:txBody>
          <a:bodyPr/>
          <a:lstStyle>
            <a:lvl1pPr>
              <a:defRPr kumimoji="0"/>
            </a:lvl1pPr>
          </a:lstStyle>
          <a:p>
            <a:pPr>
              <a:defRPr/>
            </a:pPr>
            <a:fld id="{683A56DD-B263-4E2A-A1D9-F90008553968}" type="slidenum">
              <a:rPr lang="ja-JP" altLang="en-US"/>
              <a:pPr>
                <a:defRPr/>
              </a:pPr>
              <a:t>‹#›</a:t>
            </a:fld>
            <a:endParaRPr lang="ja-JP" altLang="en-US"/>
          </a:p>
        </p:txBody>
      </p:sp>
    </p:spTree>
    <p:extLst>
      <p:ext uri="{BB962C8B-B14F-4D97-AF65-F5344CB8AC3E}">
        <p14:creationId xmlns:p14="http://schemas.microsoft.com/office/powerpoint/2010/main" val="81052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5D1B7171-0E10-26F4-6476-80B8AA9AE0CB}"/>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C24AB3D0-E063-224F-B644-CBA49C500D16}"/>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4307306F-574C-7B38-36E1-02895FC5CB46}"/>
              </a:ext>
            </a:extLst>
          </p:cNvPr>
          <p:cNvSpPr>
            <a:spLocks noGrp="1"/>
          </p:cNvSpPr>
          <p:nvPr>
            <p:ph type="sldNum" sz="quarter" idx="12"/>
          </p:nvPr>
        </p:nvSpPr>
        <p:spPr>
          <a:xfrm>
            <a:off x="8362950" y="6253163"/>
            <a:ext cx="512763" cy="365125"/>
          </a:xfrm>
        </p:spPr>
        <p:txBody>
          <a:bodyPr/>
          <a:lstStyle>
            <a:lvl1pPr>
              <a:defRPr kumimoji="0"/>
            </a:lvl1pPr>
          </a:lstStyle>
          <a:p>
            <a:pPr>
              <a:defRPr/>
            </a:pPr>
            <a:fld id="{5AFBB767-6891-4392-B721-2D06A2F937E3}" type="slidenum">
              <a:rPr lang="ja-JP" altLang="en-US"/>
              <a:pPr>
                <a:defRPr/>
              </a:pPr>
              <a:t>‹#›</a:t>
            </a:fld>
            <a:endParaRPr lang="ja-JP" altLang="en-US"/>
          </a:p>
        </p:txBody>
      </p:sp>
    </p:spTree>
    <p:extLst>
      <p:ext uri="{BB962C8B-B14F-4D97-AF65-F5344CB8AC3E}">
        <p14:creationId xmlns:p14="http://schemas.microsoft.com/office/powerpoint/2010/main" val="365823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030C90EB-5460-E024-E09A-2950D5F93231}"/>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5" name="TextBox 24">
            <a:extLst>
              <a:ext uri="{FF2B5EF4-FFF2-40B4-BE49-F238E27FC236}">
                <a16:creationId xmlns:a16="http://schemas.microsoft.com/office/drawing/2014/main" id="{4FDD5FB4-5950-5524-AC39-C824B601A4EA}"/>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2" name="Title 1"/>
          <p:cNvSpPr>
            <a:spLocks noGrp="1"/>
          </p:cNvSpPr>
          <p:nvPr>
            <p:ph type="title"/>
          </p:nvPr>
        </p:nvSpPr>
        <p:spPr>
          <a:xfrm>
            <a:off x="774885" y="609600"/>
            <a:ext cx="6072182"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6B6B265C-14C3-4E79-A573-B0276DBBA791}"/>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7" name="Footer Placeholder 4">
            <a:extLst>
              <a:ext uri="{FF2B5EF4-FFF2-40B4-BE49-F238E27FC236}">
                <a16:creationId xmlns:a16="http://schemas.microsoft.com/office/drawing/2014/main" id="{29C43AA0-05EB-5182-2A28-8C98C996867C}"/>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5FD667A1-AFAC-2FD3-7A37-6A1797E2C961}"/>
              </a:ext>
            </a:extLst>
          </p:cNvPr>
          <p:cNvSpPr>
            <a:spLocks noGrp="1"/>
          </p:cNvSpPr>
          <p:nvPr>
            <p:ph type="sldNum" sz="quarter" idx="16"/>
          </p:nvPr>
        </p:nvSpPr>
        <p:spPr>
          <a:xfrm>
            <a:off x="8362950" y="6253163"/>
            <a:ext cx="512763" cy="365125"/>
          </a:xfrm>
        </p:spPr>
        <p:txBody>
          <a:bodyPr/>
          <a:lstStyle>
            <a:lvl1pPr>
              <a:defRPr kumimoji="0"/>
            </a:lvl1pPr>
          </a:lstStyle>
          <a:p>
            <a:pPr>
              <a:defRPr/>
            </a:pPr>
            <a:fld id="{526C139D-930F-46D5-AA82-B21B8B169FC0}" type="slidenum">
              <a:rPr lang="ja-JP" altLang="en-US"/>
              <a:pPr>
                <a:defRPr/>
              </a:pPr>
              <a:t>‹#›</a:t>
            </a:fld>
            <a:endParaRPr lang="ja-JP" altLang="en-US"/>
          </a:p>
        </p:txBody>
      </p:sp>
    </p:spTree>
    <p:extLst>
      <p:ext uri="{BB962C8B-B14F-4D97-AF65-F5344CB8AC3E}">
        <p14:creationId xmlns:p14="http://schemas.microsoft.com/office/powerpoint/2010/main" val="2215700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a:prstGeom prst="rect">
            <a:avLst/>
          </a:prstGeo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3A8543AF-1B57-B857-5532-375D80EDDB6B}"/>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995F66F7-415B-083D-AE93-3959FD0EA81C}"/>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45D87DB-6A5C-F837-A04A-1A322EF588C9}"/>
              </a:ext>
            </a:extLst>
          </p:cNvPr>
          <p:cNvSpPr>
            <a:spLocks noGrp="1"/>
          </p:cNvSpPr>
          <p:nvPr>
            <p:ph type="sldNum" sz="quarter" idx="12"/>
          </p:nvPr>
        </p:nvSpPr>
        <p:spPr>
          <a:xfrm>
            <a:off x="8362950" y="6253163"/>
            <a:ext cx="512763" cy="365125"/>
          </a:xfrm>
        </p:spPr>
        <p:txBody>
          <a:bodyPr/>
          <a:lstStyle>
            <a:lvl1pPr>
              <a:defRPr kumimoji="0"/>
            </a:lvl1pPr>
          </a:lstStyle>
          <a:p>
            <a:pPr>
              <a:defRPr/>
            </a:pPr>
            <a:fld id="{7EB81A0B-1973-4B24-8522-89BD45708D35}" type="slidenum">
              <a:rPr lang="ja-JP" altLang="en-US"/>
              <a:pPr>
                <a:defRPr/>
              </a:pPr>
              <a:t>‹#›</a:t>
            </a:fld>
            <a:endParaRPr lang="ja-JP" altLang="en-US"/>
          </a:p>
        </p:txBody>
      </p:sp>
    </p:spTree>
    <p:extLst>
      <p:ext uri="{BB962C8B-B14F-4D97-AF65-F5344CB8AC3E}">
        <p14:creationId xmlns:p14="http://schemas.microsoft.com/office/powerpoint/2010/main" val="136934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B2F2FAE1-20AC-8D74-59D9-B16D3D42071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5" name="TextBox 24">
            <a:extLst>
              <a:ext uri="{FF2B5EF4-FFF2-40B4-BE49-F238E27FC236}">
                <a16:creationId xmlns:a16="http://schemas.microsoft.com/office/drawing/2014/main" id="{7B424DA9-7742-73CB-44C9-DA1AB1EF6C31}"/>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ja-JP" sz="8000">
                <a:solidFill>
                  <a:srgbClr val="C0E474"/>
                </a:solidFill>
                <a:latin typeface="Arial" panose="020B0604020202020204" pitchFamily="34" charset="0"/>
                <a:ea typeface="ＭＳ Ｐゴシック" panose="020B0600070205080204" pitchFamily="50" charset="-128"/>
              </a:rPr>
              <a:t>”</a:t>
            </a:r>
          </a:p>
        </p:txBody>
      </p:sp>
      <p:sp>
        <p:nvSpPr>
          <p:cNvPr id="2" name="Title 1"/>
          <p:cNvSpPr>
            <a:spLocks noGrp="1"/>
          </p:cNvSpPr>
          <p:nvPr>
            <p:ph type="title"/>
          </p:nvPr>
        </p:nvSpPr>
        <p:spPr>
          <a:xfrm>
            <a:off x="774885" y="609600"/>
            <a:ext cx="6072182"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Date Placeholder 3">
            <a:extLst>
              <a:ext uri="{FF2B5EF4-FFF2-40B4-BE49-F238E27FC236}">
                <a16:creationId xmlns:a16="http://schemas.microsoft.com/office/drawing/2014/main" id="{BB88E3BE-7839-955B-C7A1-797ED8D090ED}"/>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7" name="Footer Placeholder 4">
            <a:extLst>
              <a:ext uri="{FF2B5EF4-FFF2-40B4-BE49-F238E27FC236}">
                <a16:creationId xmlns:a16="http://schemas.microsoft.com/office/drawing/2014/main" id="{0923DEB8-43D1-6814-82B4-7B5E79194FB8}"/>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8" name="Slide Number Placeholder 5">
            <a:extLst>
              <a:ext uri="{FF2B5EF4-FFF2-40B4-BE49-F238E27FC236}">
                <a16:creationId xmlns:a16="http://schemas.microsoft.com/office/drawing/2014/main" id="{57E8D959-B82D-2011-0D72-8728D689624E}"/>
              </a:ext>
            </a:extLst>
          </p:cNvPr>
          <p:cNvSpPr>
            <a:spLocks noGrp="1"/>
          </p:cNvSpPr>
          <p:nvPr>
            <p:ph type="sldNum" sz="quarter" idx="16"/>
          </p:nvPr>
        </p:nvSpPr>
        <p:spPr>
          <a:xfrm>
            <a:off x="8362950" y="6253163"/>
            <a:ext cx="512763" cy="365125"/>
          </a:xfrm>
        </p:spPr>
        <p:txBody>
          <a:bodyPr/>
          <a:lstStyle>
            <a:lvl1pPr>
              <a:defRPr kumimoji="0"/>
            </a:lvl1pPr>
          </a:lstStyle>
          <a:p>
            <a:pPr>
              <a:defRPr/>
            </a:pPr>
            <a:fld id="{E88B1F36-C104-4FA9-B913-DE80FB837342}" type="slidenum">
              <a:rPr lang="ja-JP" altLang="en-US"/>
              <a:pPr>
                <a:defRPr/>
              </a:pPr>
              <a:t>‹#›</a:t>
            </a:fld>
            <a:endParaRPr lang="ja-JP" altLang="en-US"/>
          </a:p>
        </p:txBody>
      </p:sp>
    </p:spTree>
    <p:extLst>
      <p:ext uri="{BB962C8B-B14F-4D97-AF65-F5344CB8AC3E}">
        <p14:creationId xmlns:p14="http://schemas.microsoft.com/office/powerpoint/2010/main" val="101592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a:prstGeom prst="rect">
            <a:avLst/>
          </a:prstGeo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a:prstGeom prst="rect">
            <a:avLst/>
          </a:prstGeo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050DC1BC-A249-A84C-2BC8-7E9B52D3912E}"/>
              </a:ext>
            </a:extLst>
          </p:cNvPr>
          <p:cNvSpPr>
            <a:spLocks noGrp="1"/>
          </p:cNvSpPr>
          <p:nvPr>
            <p:ph type="dt" sz="half" idx="14"/>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9EB70911-328E-8EC4-77A2-E5B8E3A20E3F}"/>
              </a:ext>
            </a:extLst>
          </p:cNvPr>
          <p:cNvSpPr>
            <a:spLocks noGrp="1"/>
          </p:cNvSpPr>
          <p:nvPr>
            <p:ph type="ftr" sz="quarter" idx="15"/>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ED33D05-9A49-FCE2-E845-E0C2F2F3A9B3}"/>
              </a:ext>
            </a:extLst>
          </p:cNvPr>
          <p:cNvSpPr>
            <a:spLocks noGrp="1"/>
          </p:cNvSpPr>
          <p:nvPr>
            <p:ph type="sldNum" sz="quarter" idx="16"/>
          </p:nvPr>
        </p:nvSpPr>
        <p:spPr>
          <a:xfrm>
            <a:off x="8362950" y="6253163"/>
            <a:ext cx="512763" cy="365125"/>
          </a:xfrm>
        </p:spPr>
        <p:txBody>
          <a:bodyPr/>
          <a:lstStyle>
            <a:lvl1pPr>
              <a:defRPr kumimoji="0"/>
            </a:lvl1pPr>
          </a:lstStyle>
          <a:p>
            <a:pPr>
              <a:defRPr/>
            </a:pPr>
            <a:fld id="{191C0BD3-DA73-414F-8053-AD615B264C49}" type="slidenum">
              <a:rPr lang="ja-JP" altLang="en-US"/>
              <a:pPr>
                <a:defRPr/>
              </a:pPr>
              <a:t>‹#›</a:t>
            </a:fld>
            <a:endParaRPr lang="ja-JP" altLang="en-US"/>
          </a:p>
        </p:txBody>
      </p:sp>
    </p:spTree>
    <p:extLst>
      <p:ext uri="{BB962C8B-B14F-4D97-AF65-F5344CB8AC3E}">
        <p14:creationId xmlns:p14="http://schemas.microsoft.com/office/powerpoint/2010/main" val="30625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13208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2160588"/>
            <a:ext cx="6348413" cy="388143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290B572-5041-35E8-9003-6774F196F673}"/>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AAC0A12B-70D0-5872-2FDE-82D8E2D1895C}"/>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474E604-DA6E-B2D0-E268-BE0AE3E7771B}"/>
              </a:ext>
            </a:extLst>
          </p:cNvPr>
          <p:cNvSpPr>
            <a:spLocks noGrp="1"/>
          </p:cNvSpPr>
          <p:nvPr>
            <p:ph type="sldNum" sz="quarter" idx="12"/>
          </p:nvPr>
        </p:nvSpPr>
        <p:spPr>
          <a:xfrm>
            <a:off x="8362950" y="6253163"/>
            <a:ext cx="512763" cy="365125"/>
          </a:xfrm>
        </p:spPr>
        <p:txBody>
          <a:bodyPr/>
          <a:lstStyle>
            <a:lvl1pPr>
              <a:defRPr kumimoji="0"/>
            </a:lvl1pPr>
          </a:lstStyle>
          <a:p>
            <a:pPr>
              <a:defRPr/>
            </a:pPr>
            <a:fld id="{24D22DFB-8941-4D81-92A8-29BC76C3E177}" type="slidenum">
              <a:rPr lang="ja-JP" altLang="en-US"/>
              <a:pPr>
                <a:defRPr/>
              </a:pPr>
              <a:t>‹#›</a:t>
            </a:fld>
            <a:endParaRPr lang="ja-JP" altLang="en-US"/>
          </a:p>
        </p:txBody>
      </p:sp>
    </p:spTree>
    <p:extLst>
      <p:ext uri="{BB962C8B-B14F-4D97-AF65-F5344CB8AC3E}">
        <p14:creationId xmlns:p14="http://schemas.microsoft.com/office/powerpoint/2010/main" val="43680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a:prstGeom prst="rect">
            <a:avLst/>
          </a:prstGeo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AA155F9D-2761-95A0-7A85-F6F757EFC964}"/>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5" name="Footer Placeholder 4">
            <a:extLst>
              <a:ext uri="{FF2B5EF4-FFF2-40B4-BE49-F238E27FC236}">
                <a16:creationId xmlns:a16="http://schemas.microsoft.com/office/drawing/2014/main" id="{842418AC-C63A-845C-4B0E-88B33BF199FA}"/>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509593A-D94D-E88F-5AFA-71CE9D2E6C44}"/>
              </a:ext>
            </a:extLst>
          </p:cNvPr>
          <p:cNvSpPr>
            <a:spLocks noGrp="1"/>
          </p:cNvSpPr>
          <p:nvPr>
            <p:ph type="sldNum" sz="quarter" idx="12"/>
          </p:nvPr>
        </p:nvSpPr>
        <p:spPr>
          <a:xfrm>
            <a:off x="8362950" y="6253163"/>
            <a:ext cx="512763" cy="365125"/>
          </a:xfrm>
        </p:spPr>
        <p:txBody>
          <a:bodyPr/>
          <a:lstStyle>
            <a:lvl1pPr>
              <a:defRPr kumimoji="0"/>
            </a:lvl1pPr>
          </a:lstStyle>
          <a:p>
            <a:pPr>
              <a:defRPr/>
            </a:pPr>
            <a:fld id="{953E4FDE-2AB5-4A6A-9E6A-BD756D3989D2}" type="slidenum">
              <a:rPr lang="ja-JP" altLang="en-US"/>
              <a:pPr>
                <a:defRPr/>
              </a:pPr>
              <a:t>‹#›</a:t>
            </a:fld>
            <a:endParaRPr lang="ja-JP" altLang="en-US"/>
          </a:p>
        </p:txBody>
      </p:sp>
    </p:spTree>
    <p:extLst>
      <p:ext uri="{BB962C8B-B14F-4D97-AF65-F5344CB8AC3E}">
        <p14:creationId xmlns:p14="http://schemas.microsoft.com/office/powerpoint/2010/main" val="286891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スタンバイ①">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72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BA767E76-2DE0-6BCD-876E-76921F791173}"/>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DF7C660B-AF0B-4594-A18B-56850FF13415}"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9622ECBD-8EA5-5AA8-5CD1-B1928A92FB5B}"/>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DC431D95-C313-D62A-B7E9-79FF4D4A83DE}"/>
              </a:ext>
            </a:extLst>
          </p:cNvPr>
          <p:cNvSpPr>
            <a:spLocks noGrp="1"/>
          </p:cNvSpPr>
          <p:nvPr>
            <p:ph type="sldNum" sz="quarter" idx="12"/>
          </p:nvPr>
        </p:nvSpPr>
        <p:spPr/>
        <p:txBody>
          <a:bodyPr/>
          <a:lstStyle>
            <a:lvl1pPr>
              <a:defRPr/>
            </a:lvl1pPr>
          </a:lstStyle>
          <a:p>
            <a:pPr>
              <a:defRPr/>
            </a:pPr>
            <a:fld id="{C058176E-E91E-41B8-BE48-E1804F682C00}" type="slidenum">
              <a:rPr lang="ja-JP" altLang="en-US"/>
              <a:pPr>
                <a:defRPr/>
              </a:pPr>
              <a:t>‹#›</a:t>
            </a:fld>
            <a:endParaRPr lang="ja-JP" altLang="en-US"/>
          </a:p>
        </p:txBody>
      </p:sp>
    </p:spTree>
    <p:extLst>
      <p:ext uri="{BB962C8B-B14F-4D97-AF65-F5344CB8AC3E}">
        <p14:creationId xmlns:p14="http://schemas.microsoft.com/office/powerpoint/2010/main" val="3577858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66724076-D53C-6FD7-57C2-95377FF4CCA6}"/>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8C717550-AC68-41E7-8CF1-4313559138A5}"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904D1BE8-1DB8-CE67-63D7-E46C1F5281FB}"/>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2435264E-46E2-FC07-657D-FACF9E9AC206}"/>
              </a:ext>
            </a:extLst>
          </p:cNvPr>
          <p:cNvSpPr>
            <a:spLocks noGrp="1"/>
          </p:cNvSpPr>
          <p:nvPr>
            <p:ph type="sldNum" sz="quarter" idx="12"/>
          </p:nvPr>
        </p:nvSpPr>
        <p:spPr/>
        <p:txBody>
          <a:bodyPr/>
          <a:lstStyle>
            <a:lvl1pPr>
              <a:defRPr/>
            </a:lvl1pPr>
          </a:lstStyle>
          <a:p>
            <a:pPr>
              <a:defRPr/>
            </a:pPr>
            <a:fld id="{0E5AA164-28D4-467D-AA07-937E0D61FE0C}" type="slidenum">
              <a:rPr lang="ja-JP" altLang="en-US"/>
              <a:pPr>
                <a:defRPr/>
              </a:pPr>
              <a:t>‹#›</a:t>
            </a:fld>
            <a:endParaRPr lang="ja-JP" altLang="en-US"/>
          </a:p>
        </p:txBody>
      </p:sp>
    </p:spTree>
    <p:extLst>
      <p:ext uri="{BB962C8B-B14F-4D97-AF65-F5344CB8AC3E}">
        <p14:creationId xmlns:p14="http://schemas.microsoft.com/office/powerpoint/2010/main" val="89288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8413" cy="13208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09600" y="2160588"/>
            <a:ext cx="6348413" cy="3881437"/>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Footer Placeholder 4">
            <a:extLst>
              <a:ext uri="{FF2B5EF4-FFF2-40B4-BE49-F238E27FC236}">
                <a16:creationId xmlns:a16="http://schemas.microsoft.com/office/drawing/2014/main" id="{6495488D-B98E-C8AA-AB55-BF5CF3BB971D}"/>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F4187D04-2A86-3831-400E-6CA1BFD54D95}"/>
              </a:ext>
            </a:extLst>
          </p:cNvPr>
          <p:cNvSpPr>
            <a:spLocks noGrp="1"/>
          </p:cNvSpPr>
          <p:nvPr>
            <p:ph type="sldNum" sz="quarter" idx="11"/>
          </p:nvPr>
        </p:nvSpPr>
        <p:spPr>
          <a:xfrm>
            <a:off x="8362950" y="6253163"/>
            <a:ext cx="512763" cy="365125"/>
          </a:xfrm>
        </p:spPr>
        <p:txBody>
          <a:bodyPr/>
          <a:lstStyle>
            <a:lvl1pPr>
              <a:defRPr kumimoji="0"/>
            </a:lvl1pPr>
          </a:lstStyle>
          <a:p>
            <a:pPr>
              <a:defRPr/>
            </a:pPr>
            <a:fld id="{1FE956CF-C232-4880-81E6-95D325AA4A3F}" type="slidenum">
              <a:rPr lang="ja-JP" altLang="en-US"/>
              <a:pPr>
                <a:defRPr/>
              </a:pPr>
              <a:t>‹#›</a:t>
            </a:fld>
            <a:endParaRPr lang="ja-JP" altLang="en-US"/>
          </a:p>
        </p:txBody>
      </p:sp>
    </p:spTree>
    <p:extLst>
      <p:ext uri="{BB962C8B-B14F-4D97-AF65-F5344CB8AC3E}">
        <p14:creationId xmlns:p14="http://schemas.microsoft.com/office/powerpoint/2010/main" val="2371754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15A135E9-C11A-3230-0E19-A69B39B965CB}"/>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822DC13A-674A-4E7A-A9F0-E5F13D3C3439}" type="datetimeFigureOut">
              <a:rPr lang="ja-JP" altLang="en-US"/>
              <a:pPr>
                <a:defRPr/>
              </a:pPr>
              <a:t>2025/10/27</a:t>
            </a:fld>
            <a:endParaRPr lang="ja-JP" altLang="en-US"/>
          </a:p>
        </p:txBody>
      </p:sp>
      <p:sp>
        <p:nvSpPr>
          <p:cNvPr id="5" name="Footer Placeholder 4">
            <a:extLst>
              <a:ext uri="{FF2B5EF4-FFF2-40B4-BE49-F238E27FC236}">
                <a16:creationId xmlns:a16="http://schemas.microsoft.com/office/drawing/2014/main" id="{4BDE2D4B-B698-7DCB-6E61-EE53AF31418C}"/>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17978648-B579-B022-8B41-316202F80F4A}"/>
              </a:ext>
            </a:extLst>
          </p:cNvPr>
          <p:cNvSpPr>
            <a:spLocks noGrp="1"/>
          </p:cNvSpPr>
          <p:nvPr>
            <p:ph type="sldNum" sz="quarter" idx="12"/>
          </p:nvPr>
        </p:nvSpPr>
        <p:spPr/>
        <p:txBody>
          <a:bodyPr/>
          <a:lstStyle>
            <a:lvl1pPr>
              <a:defRPr/>
            </a:lvl1pPr>
          </a:lstStyle>
          <a:p>
            <a:pPr>
              <a:defRPr/>
            </a:pPr>
            <a:fld id="{1E7B4309-F9C8-43CA-8226-3CC2A1EF9AC8}" type="slidenum">
              <a:rPr lang="ja-JP" altLang="en-US"/>
              <a:pPr>
                <a:defRPr/>
              </a:pPr>
              <a:t>‹#›</a:t>
            </a:fld>
            <a:endParaRPr lang="ja-JP" altLang="en-US"/>
          </a:p>
        </p:txBody>
      </p:sp>
    </p:spTree>
    <p:extLst>
      <p:ext uri="{BB962C8B-B14F-4D97-AF65-F5344CB8AC3E}">
        <p14:creationId xmlns:p14="http://schemas.microsoft.com/office/powerpoint/2010/main" val="489677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9E155148-AB50-A2B1-0734-816290C4FDB1}"/>
              </a:ext>
            </a:extLst>
          </p:cNvPr>
          <p:cNvSpPr>
            <a:spLocks noGrp="1"/>
          </p:cNvSpPr>
          <p:nvPr>
            <p:ph type="dt" sz="half" idx="10"/>
          </p:nvPr>
        </p:nvSpPr>
        <p:spPr/>
        <p:txBody>
          <a:bodyPr rtlCol="0"/>
          <a:lstStyle>
            <a:lvl1pPr>
              <a:defRPr kumimoji="1">
                <a:solidFill>
                  <a:schemeClr val="tx1">
                    <a:tint val="75000"/>
                  </a:schemeClr>
                </a:solidFill>
                <a:ea typeface="+mn-ea"/>
              </a:defRPr>
            </a:lvl1pPr>
          </a:lstStyle>
          <a:p>
            <a:pPr>
              <a:defRPr/>
            </a:pPr>
            <a:fld id="{85BA8A2E-FCDE-44C5-8943-CE9013C81E6E}" type="datetimeFigureOut">
              <a:rPr lang="ja-JP" altLang="en-US"/>
              <a:pPr>
                <a:defRPr/>
              </a:pPr>
              <a:t>2025/10/27</a:t>
            </a:fld>
            <a:endParaRPr lang="ja-JP" altLang="en-US"/>
          </a:p>
        </p:txBody>
      </p:sp>
      <p:sp>
        <p:nvSpPr>
          <p:cNvPr id="6" name="Footer Placeholder 5">
            <a:extLst>
              <a:ext uri="{FF2B5EF4-FFF2-40B4-BE49-F238E27FC236}">
                <a16:creationId xmlns:a16="http://schemas.microsoft.com/office/drawing/2014/main" id="{B0EDF165-AF57-EC79-1C2B-19C1B061B5FE}"/>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3A3F6974-343A-6677-ABC0-F8682DE5A3FA}"/>
              </a:ext>
            </a:extLst>
          </p:cNvPr>
          <p:cNvSpPr>
            <a:spLocks noGrp="1"/>
          </p:cNvSpPr>
          <p:nvPr>
            <p:ph type="sldNum" sz="quarter" idx="12"/>
          </p:nvPr>
        </p:nvSpPr>
        <p:spPr/>
        <p:txBody>
          <a:bodyPr/>
          <a:lstStyle>
            <a:lvl1pPr>
              <a:defRPr/>
            </a:lvl1pPr>
          </a:lstStyle>
          <a:p>
            <a:pPr>
              <a:defRPr/>
            </a:pPr>
            <a:fld id="{B1A2F657-753C-4781-A582-A3AD978D8E38}" type="slidenum">
              <a:rPr lang="ja-JP" altLang="en-US"/>
              <a:pPr>
                <a:defRPr/>
              </a:pPr>
              <a:t>‹#›</a:t>
            </a:fld>
            <a:endParaRPr lang="ja-JP" altLang="en-US"/>
          </a:p>
        </p:txBody>
      </p:sp>
    </p:spTree>
    <p:extLst>
      <p:ext uri="{BB962C8B-B14F-4D97-AF65-F5344CB8AC3E}">
        <p14:creationId xmlns:p14="http://schemas.microsoft.com/office/powerpoint/2010/main" val="467215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B97AD860-E16B-739C-8415-D8D7A555092F}"/>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8" name="Footer Placeholder 7">
            <a:extLst>
              <a:ext uri="{FF2B5EF4-FFF2-40B4-BE49-F238E27FC236}">
                <a16:creationId xmlns:a16="http://schemas.microsoft.com/office/drawing/2014/main" id="{3B42459E-D1CF-D74C-53BD-A0AF7D7068C7}"/>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9" name="Slide Number Placeholder 8">
            <a:extLst>
              <a:ext uri="{FF2B5EF4-FFF2-40B4-BE49-F238E27FC236}">
                <a16:creationId xmlns:a16="http://schemas.microsoft.com/office/drawing/2014/main" id="{92A42709-ECD6-B9A9-8FEB-5AFA7F7719B2}"/>
              </a:ext>
            </a:extLst>
          </p:cNvPr>
          <p:cNvSpPr>
            <a:spLocks noGrp="1"/>
          </p:cNvSpPr>
          <p:nvPr>
            <p:ph type="sldNum" sz="quarter" idx="12"/>
          </p:nvPr>
        </p:nvSpPr>
        <p:spPr/>
        <p:txBody>
          <a:bodyPr/>
          <a:lstStyle>
            <a:lvl1pPr>
              <a:defRPr/>
            </a:lvl1pPr>
          </a:lstStyle>
          <a:p>
            <a:pPr>
              <a:defRPr/>
            </a:pPr>
            <a:fld id="{8FE1A04C-A669-4C7B-9D4B-06515B8E9962}" type="slidenum">
              <a:rPr lang="ja-JP" altLang="en-US"/>
              <a:pPr>
                <a:defRPr/>
              </a:pPr>
              <a:t>‹#›</a:t>
            </a:fld>
            <a:endParaRPr lang="ja-JP" altLang="en-US"/>
          </a:p>
        </p:txBody>
      </p:sp>
    </p:spTree>
    <p:extLst>
      <p:ext uri="{BB962C8B-B14F-4D97-AF65-F5344CB8AC3E}">
        <p14:creationId xmlns:p14="http://schemas.microsoft.com/office/powerpoint/2010/main" val="3947555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2362DBCB-99C3-6F14-D6A9-1E0AAE909C27}"/>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4" name="Footer Placeholder 3">
            <a:extLst>
              <a:ext uri="{FF2B5EF4-FFF2-40B4-BE49-F238E27FC236}">
                <a16:creationId xmlns:a16="http://schemas.microsoft.com/office/drawing/2014/main" id="{7CD4F307-DC3B-7BFA-2063-37000333D157}"/>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5" name="Slide Number Placeholder 4">
            <a:extLst>
              <a:ext uri="{FF2B5EF4-FFF2-40B4-BE49-F238E27FC236}">
                <a16:creationId xmlns:a16="http://schemas.microsoft.com/office/drawing/2014/main" id="{9E22AE74-5618-91B9-8E10-F3ECBD8B2D08}"/>
              </a:ext>
            </a:extLst>
          </p:cNvPr>
          <p:cNvSpPr>
            <a:spLocks noGrp="1"/>
          </p:cNvSpPr>
          <p:nvPr>
            <p:ph type="sldNum" sz="quarter" idx="12"/>
          </p:nvPr>
        </p:nvSpPr>
        <p:spPr/>
        <p:txBody>
          <a:bodyPr/>
          <a:lstStyle>
            <a:lvl1pPr>
              <a:defRPr/>
            </a:lvl1pPr>
          </a:lstStyle>
          <a:p>
            <a:pPr>
              <a:defRPr/>
            </a:pPr>
            <a:fld id="{F41E9FC2-A628-4C85-8D71-6CF97815D40E}" type="slidenum">
              <a:rPr lang="ja-JP" altLang="en-US"/>
              <a:pPr>
                <a:defRPr/>
              </a:pPr>
              <a:t>‹#›</a:t>
            </a:fld>
            <a:endParaRPr lang="ja-JP" altLang="en-US"/>
          </a:p>
        </p:txBody>
      </p:sp>
    </p:spTree>
    <p:extLst>
      <p:ext uri="{BB962C8B-B14F-4D97-AF65-F5344CB8AC3E}">
        <p14:creationId xmlns:p14="http://schemas.microsoft.com/office/powerpoint/2010/main" val="3755388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1BAE7-9359-317E-F81E-F4B952881134}"/>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3" name="Footer Placeholder 2">
            <a:extLst>
              <a:ext uri="{FF2B5EF4-FFF2-40B4-BE49-F238E27FC236}">
                <a16:creationId xmlns:a16="http://schemas.microsoft.com/office/drawing/2014/main" id="{3E1E43BC-9B09-3E6D-AA3E-8F94AAB56412}"/>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4" name="Slide Number Placeholder 3">
            <a:extLst>
              <a:ext uri="{FF2B5EF4-FFF2-40B4-BE49-F238E27FC236}">
                <a16:creationId xmlns:a16="http://schemas.microsoft.com/office/drawing/2014/main" id="{DCC095BA-A771-E698-3EE7-EB3246E7A5AB}"/>
              </a:ext>
            </a:extLst>
          </p:cNvPr>
          <p:cNvSpPr>
            <a:spLocks noGrp="1"/>
          </p:cNvSpPr>
          <p:nvPr>
            <p:ph type="sldNum" sz="quarter" idx="12"/>
          </p:nvPr>
        </p:nvSpPr>
        <p:spPr/>
        <p:txBody>
          <a:bodyPr/>
          <a:lstStyle>
            <a:lvl1pPr>
              <a:defRPr/>
            </a:lvl1pPr>
          </a:lstStyle>
          <a:p>
            <a:pPr>
              <a:defRPr/>
            </a:pPr>
            <a:fld id="{AECAA4A5-7DF1-4D72-9CC9-1CEF70DDBE8E}" type="slidenum">
              <a:rPr lang="ja-JP" altLang="en-US"/>
              <a:pPr>
                <a:defRPr/>
              </a:pPr>
              <a:t>‹#›</a:t>
            </a:fld>
            <a:endParaRPr lang="ja-JP" altLang="en-US"/>
          </a:p>
        </p:txBody>
      </p:sp>
    </p:spTree>
    <p:extLst>
      <p:ext uri="{BB962C8B-B14F-4D97-AF65-F5344CB8AC3E}">
        <p14:creationId xmlns:p14="http://schemas.microsoft.com/office/powerpoint/2010/main" val="346515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366DEDDA-B980-1989-F77F-298FCB8A6D02}"/>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6" name="Footer Placeholder 5">
            <a:extLst>
              <a:ext uri="{FF2B5EF4-FFF2-40B4-BE49-F238E27FC236}">
                <a16:creationId xmlns:a16="http://schemas.microsoft.com/office/drawing/2014/main" id="{2346243E-999C-847E-019C-9B843D34D3A9}"/>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D7F24062-DED1-BA31-6EE7-A557F2454A6E}"/>
              </a:ext>
            </a:extLst>
          </p:cNvPr>
          <p:cNvSpPr>
            <a:spLocks noGrp="1"/>
          </p:cNvSpPr>
          <p:nvPr>
            <p:ph type="sldNum" sz="quarter" idx="12"/>
          </p:nvPr>
        </p:nvSpPr>
        <p:spPr/>
        <p:txBody>
          <a:bodyPr/>
          <a:lstStyle>
            <a:lvl1pPr>
              <a:defRPr/>
            </a:lvl1pPr>
          </a:lstStyle>
          <a:p>
            <a:pPr>
              <a:defRPr/>
            </a:pPr>
            <a:fld id="{95A41CFE-5CA3-4093-8827-65B91B9653CF}" type="slidenum">
              <a:rPr lang="ja-JP" altLang="en-US"/>
              <a:pPr>
                <a:defRPr/>
              </a:pPr>
              <a:t>‹#›</a:t>
            </a:fld>
            <a:endParaRPr lang="ja-JP" altLang="en-US"/>
          </a:p>
        </p:txBody>
      </p:sp>
    </p:spTree>
    <p:extLst>
      <p:ext uri="{BB962C8B-B14F-4D97-AF65-F5344CB8AC3E}">
        <p14:creationId xmlns:p14="http://schemas.microsoft.com/office/powerpoint/2010/main" val="15509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1D9C9E78-0FE3-557C-7202-B7FD2C9E2779}"/>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6" name="Footer Placeholder 5">
            <a:extLst>
              <a:ext uri="{FF2B5EF4-FFF2-40B4-BE49-F238E27FC236}">
                <a16:creationId xmlns:a16="http://schemas.microsoft.com/office/drawing/2014/main" id="{F218739C-6F79-2683-B4E6-6C8F1C0C1200}"/>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7" name="Slide Number Placeholder 6">
            <a:extLst>
              <a:ext uri="{FF2B5EF4-FFF2-40B4-BE49-F238E27FC236}">
                <a16:creationId xmlns:a16="http://schemas.microsoft.com/office/drawing/2014/main" id="{2B6BBA4E-25F3-8A77-5118-D3551A8AA54B}"/>
              </a:ext>
            </a:extLst>
          </p:cNvPr>
          <p:cNvSpPr>
            <a:spLocks noGrp="1"/>
          </p:cNvSpPr>
          <p:nvPr>
            <p:ph type="sldNum" sz="quarter" idx="12"/>
          </p:nvPr>
        </p:nvSpPr>
        <p:spPr/>
        <p:txBody>
          <a:bodyPr/>
          <a:lstStyle>
            <a:lvl1pPr>
              <a:defRPr/>
            </a:lvl1pPr>
          </a:lstStyle>
          <a:p>
            <a:pPr>
              <a:defRPr/>
            </a:pPr>
            <a:fld id="{2A34723E-AD09-47DF-A690-A3AF8B924306}" type="slidenum">
              <a:rPr lang="ja-JP" altLang="en-US"/>
              <a:pPr>
                <a:defRPr/>
              </a:pPr>
              <a:t>‹#›</a:t>
            </a:fld>
            <a:endParaRPr lang="ja-JP" altLang="en-US"/>
          </a:p>
        </p:txBody>
      </p:sp>
    </p:spTree>
    <p:extLst>
      <p:ext uri="{BB962C8B-B14F-4D97-AF65-F5344CB8AC3E}">
        <p14:creationId xmlns:p14="http://schemas.microsoft.com/office/powerpoint/2010/main" val="2803430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B1EEFB7-038A-F5D8-4C0A-A8CC41E96A90}"/>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5" name="Footer Placeholder 4">
            <a:extLst>
              <a:ext uri="{FF2B5EF4-FFF2-40B4-BE49-F238E27FC236}">
                <a16:creationId xmlns:a16="http://schemas.microsoft.com/office/drawing/2014/main" id="{ED1BE407-F62D-F357-5263-72BF0611DE1F}"/>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8ACFFA20-D707-11FD-C03F-2B2641A7987B}"/>
              </a:ext>
            </a:extLst>
          </p:cNvPr>
          <p:cNvSpPr>
            <a:spLocks noGrp="1"/>
          </p:cNvSpPr>
          <p:nvPr>
            <p:ph type="sldNum" sz="quarter" idx="12"/>
          </p:nvPr>
        </p:nvSpPr>
        <p:spPr/>
        <p:txBody>
          <a:bodyPr/>
          <a:lstStyle>
            <a:lvl1pPr>
              <a:defRPr/>
            </a:lvl1pPr>
          </a:lstStyle>
          <a:p>
            <a:pPr>
              <a:defRPr/>
            </a:pPr>
            <a:fld id="{6F16888A-1584-430A-878A-6EFDF4FDE19F}" type="slidenum">
              <a:rPr lang="ja-JP" altLang="en-US"/>
              <a:pPr>
                <a:defRPr/>
              </a:pPr>
              <a:t>‹#›</a:t>
            </a:fld>
            <a:endParaRPr lang="ja-JP" altLang="en-US"/>
          </a:p>
        </p:txBody>
      </p:sp>
    </p:spTree>
    <p:extLst>
      <p:ext uri="{BB962C8B-B14F-4D97-AF65-F5344CB8AC3E}">
        <p14:creationId xmlns:p14="http://schemas.microsoft.com/office/powerpoint/2010/main" val="3192324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C8B8DD3-3A07-4ACD-AF77-91A6AAECEAF3}"/>
              </a:ext>
            </a:extLst>
          </p:cNvPr>
          <p:cNvSpPr>
            <a:spLocks noGrp="1"/>
          </p:cNvSpPr>
          <p:nvPr>
            <p:ph type="dt" sz="half" idx="10"/>
          </p:nvPr>
        </p:nvSpPr>
        <p:spPr/>
        <p:txBody>
          <a:bodyPr rtlCol="0"/>
          <a:lstStyle>
            <a:lvl1pPr>
              <a:defRPr>
                <a:solidFill>
                  <a:schemeClr val="tx1">
                    <a:tint val="75000"/>
                  </a:schemeClr>
                </a:solidFill>
                <a:ea typeface="+mn-ea"/>
              </a:defRPr>
            </a:lvl1pPr>
          </a:lstStyle>
          <a:p>
            <a:pPr>
              <a:defRPr/>
            </a:pPr>
            <a:endParaRPr lang="ja-JP" altLang="en-US"/>
          </a:p>
        </p:txBody>
      </p:sp>
      <p:sp>
        <p:nvSpPr>
          <p:cNvPr id="5" name="Footer Placeholder 4">
            <a:extLst>
              <a:ext uri="{FF2B5EF4-FFF2-40B4-BE49-F238E27FC236}">
                <a16:creationId xmlns:a16="http://schemas.microsoft.com/office/drawing/2014/main" id="{4050DAA3-3F5A-C783-F232-B8F50D10F18F}"/>
              </a:ext>
            </a:extLst>
          </p:cNvPr>
          <p:cNvSpPr>
            <a:spLocks noGrp="1"/>
          </p:cNvSpPr>
          <p:nvPr>
            <p:ph type="ftr" sz="quarter" idx="11"/>
          </p:nvPr>
        </p:nvSpPr>
        <p:spPr/>
        <p:txBody>
          <a:bodyPr rtlCol="0"/>
          <a:lstStyle>
            <a:lvl1pPr>
              <a:defRPr>
                <a:solidFill>
                  <a:schemeClr val="tx1">
                    <a:tint val="75000"/>
                  </a:schemeClr>
                </a:solidFill>
                <a:ea typeface="+mn-ea"/>
              </a:defRPr>
            </a:lvl1pPr>
          </a:lstStyle>
          <a:p>
            <a:pPr>
              <a:defRPr/>
            </a:pPr>
            <a:endParaRPr lang="en-US" altLang="ja-JP"/>
          </a:p>
        </p:txBody>
      </p:sp>
      <p:sp>
        <p:nvSpPr>
          <p:cNvPr id="6" name="Slide Number Placeholder 5">
            <a:extLst>
              <a:ext uri="{FF2B5EF4-FFF2-40B4-BE49-F238E27FC236}">
                <a16:creationId xmlns:a16="http://schemas.microsoft.com/office/drawing/2014/main" id="{B6D523FB-994C-0976-B725-0FE8B61E9C86}"/>
              </a:ext>
            </a:extLst>
          </p:cNvPr>
          <p:cNvSpPr>
            <a:spLocks noGrp="1"/>
          </p:cNvSpPr>
          <p:nvPr>
            <p:ph type="sldNum" sz="quarter" idx="12"/>
          </p:nvPr>
        </p:nvSpPr>
        <p:spPr/>
        <p:txBody>
          <a:bodyPr/>
          <a:lstStyle>
            <a:lvl1pPr>
              <a:defRPr/>
            </a:lvl1pPr>
          </a:lstStyle>
          <a:p>
            <a:pPr>
              <a:defRPr/>
            </a:pPr>
            <a:fld id="{69A3C0ED-C434-4BFA-B737-EF88CB7B07D2}" type="slidenum">
              <a:rPr lang="ja-JP" altLang="en-US"/>
              <a:pPr>
                <a:defRPr/>
              </a:pPr>
              <a:t>‹#›</a:t>
            </a:fld>
            <a:endParaRPr lang="ja-JP" altLang="en-US"/>
          </a:p>
        </p:txBody>
      </p:sp>
    </p:spTree>
    <p:extLst>
      <p:ext uri="{BB962C8B-B14F-4D97-AF65-F5344CB8AC3E}">
        <p14:creationId xmlns:p14="http://schemas.microsoft.com/office/powerpoint/2010/main" val="416880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a:prstGeom prst="rect">
            <a:avLst/>
          </a:prstGeo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a:prstGeom prst="rect">
            <a:avLst/>
          </a:prstGeo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Footer Placeholder 4">
            <a:extLst>
              <a:ext uri="{FF2B5EF4-FFF2-40B4-BE49-F238E27FC236}">
                <a16:creationId xmlns:a16="http://schemas.microsoft.com/office/drawing/2014/main" id="{A24AB762-E95D-8F69-6A0A-7A64040C31F7}"/>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24F697B0-EB23-2130-2D00-7366D7977711}"/>
              </a:ext>
            </a:extLst>
          </p:cNvPr>
          <p:cNvSpPr>
            <a:spLocks noGrp="1"/>
          </p:cNvSpPr>
          <p:nvPr>
            <p:ph type="sldNum" sz="quarter" idx="11"/>
          </p:nvPr>
        </p:nvSpPr>
        <p:spPr>
          <a:xfrm>
            <a:off x="8362950" y="6253163"/>
            <a:ext cx="512763" cy="365125"/>
          </a:xfrm>
        </p:spPr>
        <p:txBody>
          <a:bodyPr/>
          <a:lstStyle>
            <a:lvl1pPr>
              <a:defRPr kumimoji="0"/>
            </a:lvl1pPr>
          </a:lstStyle>
          <a:p>
            <a:pPr>
              <a:defRPr/>
            </a:pPr>
            <a:fld id="{220F4352-2B7F-4239-B0C3-DD1AC0E8DA96}" type="slidenum">
              <a:rPr lang="ja-JP" altLang="en-US"/>
              <a:pPr>
                <a:defRPr/>
              </a:pPr>
              <a:t>‹#›</a:t>
            </a:fld>
            <a:endParaRPr lang="ja-JP" altLang="en-US"/>
          </a:p>
        </p:txBody>
      </p:sp>
    </p:spTree>
    <p:extLst>
      <p:ext uri="{BB962C8B-B14F-4D97-AF65-F5344CB8AC3E}">
        <p14:creationId xmlns:p14="http://schemas.microsoft.com/office/powerpoint/2010/main" val="139621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a:extLst>
              <a:ext uri="{FF2B5EF4-FFF2-40B4-BE49-F238E27FC236}">
                <a16:creationId xmlns:a16="http://schemas.microsoft.com/office/drawing/2014/main" id="{92BB865E-0DA3-D3B0-3B51-16C3BC7B1B79}"/>
              </a:ext>
            </a:extLst>
          </p:cNvPr>
          <p:cNvSpPr>
            <a:spLocks noGrp="1"/>
          </p:cNvSpPr>
          <p:nvPr>
            <p:ph type="ftr" sz="quarter" idx="10"/>
          </p:nvPr>
        </p:nvSpPr>
        <p:spPr>
          <a:xfrm>
            <a:off x="609600" y="6042025"/>
            <a:ext cx="4622800" cy="365125"/>
          </a:xfrm>
          <a:prstGeom prst="rect">
            <a:avLst/>
          </a:prstGeom>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611A55DC-B1AD-8D6C-1695-C34A62D556AF}"/>
              </a:ext>
            </a:extLst>
          </p:cNvPr>
          <p:cNvSpPr>
            <a:spLocks noGrp="1"/>
          </p:cNvSpPr>
          <p:nvPr>
            <p:ph type="sldNum" sz="quarter" idx="11"/>
          </p:nvPr>
        </p:nvSpPr>
        <p:spPr>
          <a:xfrm>
            <a:off x="8362950" y="6253163"/>
            <a:ext cx="512763" cy="365125"/>
          </a:xfrm>
        </p:spPr>
        <p:txBody>
          <a:bodyPr/>
          <a:lstStyle>
            <a:lvl1pPr>
              <a:defRPr kumimoji="0"/>
            </a:lvl1pPr>
          </a:lstStyle>
          <a:p>
            <a:pPr>
              <a:defRPr/>
            </a:pPr>
            <a:fld id="{E4AEA36E-D527-4D0A-811A-F6A62A7EBEC8}" type="slidenum">
              <a:rPr lang="ja-JP" altLang="en-US"/>
              <a:pPr>
                <a:defRPr/>
              </a:pPr>
              <a:t>‹#›</a:t>
            </a:fld>
            <a:endParaRPr lang="ja-JP" altLang="en-US"/>
          </a:p>
        </p:txBody>
      </p:sp>
    </p:spTree>
    <p:extLst>
      <p:ext uri="{BB962C8B-B14F-4D97-AF65-F5344CB8AC3E}">
        <p14:creationId xmlns:p14="http://schemas.microsoft.com/office/powerpoint/2010/main" val="187106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a:prstGeom prst="rect">
            <a:avLst/>
          </a:prstGeo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E197B573-2389-4C70-2E1C-B60A444A565F}"/>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8" name="Footer Placeholder 4">
            <a:extLst>
              <a:ext uri="{FF2B5EF4-FFF2-40B4-BE49-F238E27FC236}">
                <a16:creationId xmlns:a16="http://schemas.microsoft.com/office/drawing/2014/main" id="{E7A7A7A2-2494-7EE7-D2C3-62FCABBF0BB5}"/>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E7E4D847-FA1E-4601-2AC1-0905333DEA75}"/>
              </a:ext>
            </a:extLst>
          </p:cNvPr>
          <p:cNvSpPr>
            <a:spLocks noGrp="1"/>
          </p:cNvSpPr>
          <p:nvPr>
            <p:ph type="sldNum" sz="quarter" idx="12"/>
          </p:nvPr>
        </p:nvSpPr>
        <p:spPr>
          <a:xfrm>
            <a:off x="8362950" y="6253163"/>
            <a:ext cx="512763" cy="365125"/>
          </a:xfrm>
        </p:spPr>
        <p:txBody>
          <a:bodyPr/>
          <a:lstStyle>
            <a:lvl1pPr>
              <a:defRPr kumimoji="0"/>
            </a:lvl1pPr>
          </a:lstStyle>
          <a:p>
            <a:pPr>
              <a:defRPr/>
            </a:pPr>
            <a:fld id="{CF9D0A5C-4A00-4450-A2F5-231578F6AEBF}" type="slidenum">
              <a:rPr lang="ja-JP" altLang="en-US"/>
              <a:pPr>
                <a:defRPr/>
              </a:pPr>
              <a:t>‹#›</a:t>
            </a:fld>
            <a:endParaRPr lang="ja-JP" altLang="en-US"/>
          </a:p>
        </p:txBody>
      </p:sp>
    </p:spTree>
    <p:extLst>
      <p:ext uri="{BB962C8B-B14F-4D97-AF65-F5344CB8AC3E}">
        <p14:creationId xmlns:p14="http://schemas.microsoft.com/office/powerpoint/2010/main" val="13877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a:prstGeom prst="rect">
            <a:avLst/>
          </a:prstGeom>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27C3A508-D555-EBBF-7A6A-ECBE30C8FEBC}"/>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4" name="Footer Placeholder 4">
            <a:extLst>
              <a:ext uri="{FF2B5EF4-FFF2-40B4-BE49-F238E27FC236}">
                <a16:creationId xmlns:a16="http://schemas.microsoft.com/office/drawing/2014/main" id="{9F8E2C58-4B91-DBD5-6A23-2280F7644FD5}"/>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DDBE248F-118E-9BF3-8D37-96D98B941C90}"/>
              </a:ext>
            </a:extLst>
          </p:cNvPr>
          <p:cNvSpPr>
            <a:spLocks noGrp="1"/>
          </p:cNvSpPr>
          <p:nvPr>
            <p:ph type="sldNum" sz="quarter" idx="12"/>
          </p:nvPr>
        </p:nvSpPr>
        <p:spPr>
          <a:xfrm>
            <a:off x="8362950" y="6253163"/>
            <a:ext cx="512763" cy="365125"/>
          </a:xfrm>
        </p:spPr>
        <p:txBody>
          <a:bodyPr/>
          <a:lstStyle>
            <a:lvl1pPr>
              <a:defRPr kumimoji="0"/>
            </a:lvl1pPr>
          </a:lstStyle>
          <a:p>
            <a:pPr>
              <a:defRPr/>
            </a:pPr>
            <a:fld id="{62ABC419-6DF8-447D-BE02-B98FE9E7E805}" type="slidenum">
              <a:rPr lang="ja-JP" altLang="en-US"/>
              <a:pPr>
                <a:defRPr/>
              </a:pPr>
              <a:t>‹#›</a:t>
            </a:fld>
            <a:endParaRPr lang="ja-JP" altLang="en-US"/>
          </a:p>
        </p:txBody>
      </p:sp>
    </p:spTree>
    <p:extLst>
      <p:ext uri="{BB962C8B-B14F-4D97-AF65-F5344CB8AC3E}">
        <p14:creationId xmlns:p14="http://schemas.microsoft.com/office/powerpoint/2010/main" val="272512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D1FFC8-6FEC-FEF7-7011-8BF755E81D3C}"/>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3" name="Footer Placeholder 4">
            <a:extLst>
              <a:ext uri="{FF2B5EF4-FFF2-40B4-BE49-F238E27FC236}">
                <a16:creationId xmlns:a16="http://schemas.microsoft.com/office/drawing/2014/main" id="{87AC59EE-335D-75B5-B9D5-13F449DC9654}"/>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2205BEAE-942F-E214-228E-7866015D729D}"/>
              </a:ext>
            </a:extLst>
          </p:cNvPr>
          <p:cNvSpPr>
            <a:spLocks noGrp="1"/>
          </p:cNvSpPr>
          <p:nvPr>
            <p:ph type="sldNum" sz="quarter" idx="12"/>
          </p:nvPr>
        </p:nvSpPr>
        <p:spPr>
          <a:xfrm>
            <a:off x="8362950" y="6253163"/>
            <a:ext cx="512763" cy="365125"/>
          </a:xfrm>
        </p:spPr>
        <p:txBody>
          <a:bodyPr/>
          <a:lstStyle>
            <a:lvl1pPr>
              <a:defRPr kumimoji="0"/>
            </a:lvl1pPr>
          </a:lstStyle>
          <a:p>
            <a:pPr>
              <a:defRPr/>
            </a:pPr>
            <a:fld id="{6873ADCC-19B5-4FD2-A504-BFFDF4A44903}" type="slidenum">
              <a:rPr lang="ja-JP" altLang="en-US"/>
              <a:pPr>
                <a:defRPr/>
              </a:pPr>
              <a:t>‹#›</a:t>
            </a:fld>
            <a:endParaRPr lang="ja-JP" altLang="en-US"/>
          </a:p>
        </p:txBody>
      </p:sp>
    </p:spTree>
    <p:extLst>
      <p:ext uri="{BB962C8B-B14F-4D97-AF65-F5344CB8AC3E}">
        <p14:creationId xmlns:p14="http://schemas.microsoft.com/office/powerpoint/2010/main" val="126623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a:prstGeom prst="rect">
            <a:avLst/>
          </a:prstGeo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a:prstGeom prst="rect">
            <a:avLst/>
          </a:prstGeo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A6F8ABD9-ED12-58C8-46EE-CED106B4594F}"/>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6" name="Footer Placeholder 4">
            <a:extLst>
              <a:ext uri="{FF2B5EF4-FFF2-40B4-BE49-F238E27FC236}">
                <a16:creationId xmlns:a16="http://schemas.microsoft.com/office/drawing/2014/main" id="{8C0B195C-9022-250F-71CC-D5723F9F62EB}"/>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0EED04E7-461E-5AD0-696C-451D036302FD}"/>
              </a:ext>
            </a:extLst>
          </p:cNvPr>
          <p:cNvSpPr>
            <a:spLocks noGrp="1"/>
          </p:cNvSpPr>
          <p:nvPr>
            <p:ph type="sldNum" sz="quarter" idx="12"/>
          </p:nvPr>
        </p:nvSpPr>
        <p:spPr>
          <a:xfrm>
            <a:off x="8362950" y="6253163"/>
            <a:ext cx="512763" cy="365125"/>
          </a:xfrm>
        </p:spPr>
        <p:txBody>
          <a:bodyPr/>
          <a:lstStyle>
            <a:lvl1pPr>
              <a:defRPr kumimoji="0"/>
            </a:lvl1pPr>
          </a:lstStyle>
          <a:p>
            <a:pPr>
              <a:defRPr/>
            </a:pPr>
            <a:fld id="{B203759C-8839-4149-9ACF-4DB4ECF0B70B}" type="slidenum">
              <a:rPr lang="ja-JP" altLang="en-US"/>
              <a:pPr>
                <a:defRPr/>
              </a:pPr>
              <a:t>‹#›</a:t>
            </a:fld>
            <a:endParaRPr lang="ja-JP" altLang="en-US"/>
          </a:p>
        </p:txBody>
      </p:sp>
    </p:spTree>
    <p:extLst>
      <p:ext uri="{BB962C8B-B14F-4D97-AF65-F5344CB8AC3E}">
        <p14:creationId xmlns:p14="http://schemas.microsoft.com/office/powerpoint/2010/main" val="330741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a:prstGeom prst="rect">
            <a:avLst/>
          </a:prstGeo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a:prstGeom prst="rect">
            <a:avLst/>
          </a:prstGeo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09599" y="5367338"/>
            <a:ext cx="6347714"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AF64934-056B-19B3-8D84-40FA4A144ADC}"/>
              </a:ext>
            </a:extLst>
          </p:cNvPr>
          <p:cNvSpPr>
            <a:spLocks noGrp="1"/>
          </p:cNvSpPr>
          <p:nvPr>
            <p:ph type="dt" sz="half" idx="10"/>
          </p:nvPr>
        </p:nvSpPr>
        <p:spPr>
          <a:xfrm>
            <a:off x="5405438" y="6042025"/>
            <a:ext cx="684212" cy="365125"/>
          </a:xfrm>
          <a:prstGeom prst="rect">
            <a:avLst/>
          </a:prstGeom>
        </p:spPr>
        <p:txBody>
          <a:bodyPr/>
          <a:lstStyle>
            <a:lvl1pPr>
              <a:defRPr/>
            </a:lvl1pPr>
          </a:lstStyle>
          <a:p>
            <a:pPr>
              <a:defRPr/>
            </a:pPr>
            <a:endParaRPr lang="ja-JP" altLang="en-US"/>
          </a:p>
        </p:txBody>
      </p:sp>
      <p:sp>
        <p:nvSpPr>
          <p:cNvPr id="6" name="Footer Placeholder 4">
            <a:extLst>
              <a:ext uri="{FF2B5EF4-FFF2-40B4-BE49-F238E27FC236}">
                <a16:creationId xmlns:a16="http://schemas.microsoft.com/office/drawing/2014/main" id="{49BB9004-0ABD-B3EB-A8B7-85EFB28CC83B}"/>
              </a:ext>
            </a:extLst>
          </p:cNvPr>
          <p:cNvSpPr>
            <a:spLocks noGrp="1"/>
          </p:cNvSpPr>
          <p:nvPr>
            <p:ph type="ftr" sz="quarter" idx="11"/>
          </p:nvPr>
        </p:nvSpPr>
        <p:spPr>
          <a:xfrm>
            <a:off x="609600" y="6042025"/>
            <a:ext cx="4622800" cy="365125"/>
          </a:xfrm>
          <a:prstGeom prst="rect">
            <a:avLst/>
          </a:prstGeom>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C75B4BAC-EFDC-1F5B-CFCA-7E241CC605CD}"/>
              </a:ext>
            </a:extLst>
          </p:cNvPr>
          <p:cNvSpPr>
            <a:spLocks noGrp="1"/>
          </p:cNvSpPr>
          <p:nvPr>
            <p:ph type="sldNum" sz="quarter" idx="12"/>
          </p:nvPr>
        </p:nvSpPr>
        <p:spPr>
          <a:xfrm>
            <a:off x="8362950" y="6253163"/>
            <a:ext cx="512763" cy="365125"/>
          </a:xfrm>
        </p:spPr>
        <p:txBody>
          <a:bodyPr/>
          <a:lstStyle>
            <a:lvl1pPr>
              <a:defRPr kumimoji="0"/>
            </a:lvl1pPr>
          </a:lstStyle>
          <a:p>
            <a:pPr>
              <a:defRPr/>
            </a:pPr>
            <a:fld id="{F71840BA-75D6-424A-A541-F50E2990A545}" type="slidenum">
              <a:rPr lang="ja-JP" altLang="en-US"/>
              <a:pPr>
                <a:defRPr/>
              </a:pPr>
              <a:t>‹#›</a:t>
            </a:fld>
            <a:endParaRPr lang="ja-JP" altLang="en-US"/>
          </a:p>
        </p:txBody>
      </p:sp>
    </p:spTree>
    <p:extLst>
      <p:ext uri="{BB962C8B-B14F-4D97-AF65-F5344CB8AC3E}">
        <p14:creationId xmlns:p14="http://schemas.microsoft.com/office/powerpoint/2010/main" val="154759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05C9DEC-142D-7305-1B96-CD0769E662F8}"/>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05AD7B7B-80D2-E2EE-EF11-CC9B61C43E77}"/>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cxnSp>
          <p:nvCxnSpPr>
            <p:cNvPr id="8" name="Straight Connector 7">
              <a:extLst>
                <a:ext uri="{FF2B5EF4-FFF2-40B4-BE49-F238E27FC236}">
                  <a16:creationId xmlns:a16="http://schemas.microsoft.com/office/drawing/2014/main" id="{5D8B6E95-0C55-BC25-C418-D5EE423EA114}"/>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FB7493C-1D41-9B41-114B-B52F90E4D78A}"/>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055FB986-4935-DCEE-4028-68C7F1AB937E}"/>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1" name="Freeform 10">
              <a:extLst>
                <a:ext uri="{FF2B5EF4-FFF2-40B4-BE49-F238E27FC236}">
                  <a16:creationId xmlns:a16="http://schemas.microsoft.com/office/drawing/2014/main" id="{52887718-B7DD-4018-5E75-1896631F31EE}"/>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Freeform 11">
              <a:extLst>
                <a:ext uri="{FF2B5EF4-FFF2-40B4-BE49-F238E27FC236}">
                  <a16:creationId xmlns:a16="http://schemas.microsoft.com/office/drawing/2014/main" id="{4BDE355A-CC69-A1F1-FE4F-1E0AAF7A2DA1}"/>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3" name="Freeform 12">
              <a:extLst>
                <a:ext uri="{FF2B5EF4-FFF2-40B4-BE49-F238E27FC236}">
                  <a16:creationId xmlns:a16="http://schemas.microsoft.com/office/drawing/2014/main" id="{929F6600-00AA-2B06-FDC6-2C06E2271090}"/>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4" name="Freeform 13">
              <a:extLst>
                <a:ext uri="{FF2B5EF4-FFF2-40B4-BE49-F238E27FC236}">
                  <a16:creationId xmlns:a16="http://schemas.microsoft.com/office/drawing/2014/main" id="{D6188A39-E682-6F0A-DC4D-D369CA35AD6B}"/>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Freeform 14">
              <a:extLst>
                <a:ext uri="{FF2B5EF4-FFF2-40B4-BE49-F238E27FC236}">
                  <a16:creationId xmlns:a16="http://schemas.microsoft.com/office/drawing/2014/main" id="{A1A96BFE-FFB1-09BA-1307-6EDA960A7972}"/>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Freeform 15">
              <a:extLst>
                <a:ext uri="{FF2B5EF4-FFF2-40B4-BE49-F238E27FC236}">
                  <a16:creationId xmlns:a16="http://schemas.microsoft.com/office/drawing/2014/main" id="{3ECC5BF2-9767-8F35-6FB5-72F7A715E5F5}"/>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pSp>
      <p:sp>
        <p:nvSpPr>
          <p:cNvPr id="3" name="スライド番号プレースホルダー 2">
            <a:extLst>
              <a:ext uri="{FF2B5EF4-FFF2-40B4-BE49-F238E27FC236}">
                <a16:creationId xmlns:a16="http://schemas.microsoft.com/office/drawing/2014/main" id="{1A7FB62D-F8D3-E98E-BD9C-57E55D73BB99}"/>
              </a:ext>
            </a:extLst>
          </p:cNvPr>
          <p:cNvSpPr>
            <a:spLocks noGrp="1"/>
          </p:cNvSpPr>
          <p:nvPr>
            <p:ph type="sldNum" sz="quarter" idx="4"/>
          </p:nvPr>
        </p:nvSpPr>
        <p:spPr>
          <a:xfrm>
            <a:off x="7018338" y="6323013"/>
            <a:ext cx="2057400" cy="365125"/>
          </a:xfrm>
          <a:prstGeom prst="rect">
            <a:avLst/>
          </a:prstGeom>
        </p:spPr>
        <p:txBody>
          <a:bodyPr vert="horz" wrap="square" lIns="91440" tIns="45720" rIns="91440" bIns="45720" numCol="1" anchor="ctr" anchorCtr="0" compatLnSpc="1">
            <a:prstTxWarp prst="textNoShape">
              <a:avLst/>
            </a:prstTxWarp>
          </a:bodyPr>
          <a:lstStyle>
            <a:lvl1pPr algn="r">
              <a:defRPr kumimoji="1">
                <a:solidFill>
                  <a:schemeClr val="bg1"/>
                </a:solidFill>
              </a:defRPr>
            </a:lvl1pPr>
          </a:lstStyle>
          <a:p>
            <a:pPr>
              <a:defRPr/>
            </a:pPr>
            <a:fld id="{955CF87E-1350-4A5D-BA1F-ED3E1EFC47B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8048" r:id="rId1"/>
    <p:sldLayoutId id="2147488049" r:id="rId2"/>
    <p:sldLayoutId id="2147488050" r:id="rId3"/>
    <p:sldLayoutId id="2147488051" r:id="rId4"/>
    <p:sldLayoutId id="2147488052" r:id="rId5"/>
    <p:sldLayoutId id="2147488053" r:id="rId6"/>
    <p:sldLayoutId id="2147488054" r:id="rId7"/>
    <p:sldLayoutId id="2147488055" r:id="rId8"/>
    <p:sldLayoutId id="2147488056" r:id="rId9"/>
    <p:sldLayoutId id="2147488057" r:id="rId10"/>
    <p:sldLayoutId id="2147488058" r:id="rId11"/>
    <p:sldLayoutId id="2147488059" r:id="rId12"/>
    <p:sldLayoutId id="2147488060" r:id="rId13"/>
    <p:sldLayoutId id="2147488061" r:id="rId14"/>
    <p:sldLayoutId id="2147488062" r:id="rId15"/>
    <p:sldLayoutId id="2147488063" r:id="rId16"/>
    <p:sldLayoutId id="2147488064" r:id="rId17"/>
  </p:sldLayoutIdLst>
  <p:hf hdr="0" ftr="0" dt="0"/>
  <p:txStyles>
    <p:titleStyle>
      <a:lvl1pPr algn="l" defTabSz="457200" rtl="0" eaLnBrk="0" fontAlgn="base" hangingPunct="0">
        <a:spcBef>
          <a:spcPct val="0"/>
        </a:spcBef>
        <a:spcAft>
          <a:spcPct val="0"/>
        </a:spcAft>
        <a:defRPr kumimoji="1" sz="3600" kern="1200">
          <a:solidFill>
            <a:schemeClr val="accent1"/>
          </a:solidFill>
          <a:latin typeface="+mj-lt"/>
          <a:ea typeface="+mj-ea"/>
          <a:cs typeface="+mj-cs"/>
        </a:defRPr>
      </a:lvl1pPr>
      <a:lvl2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kumimoji="1" sz="3600">
          <a:solidFill>
            <a:schemeClr val="accent1"/>
          </a:solidFill>
          <a:latin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BCF8E63-EFC0-72A6-E2EB-53C6DACB7B6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Text Placeholder 2">
            <a:extLst>
              <a:ext uri="{FF2B5EF4-FFF2-40B4-BE49-F238E27FC236}">
                <a16:creationId xmlns:a16="http://schemas.microsoft.com/office/drawing/2014/main" id="{F8359194-F2FE-EA95-C709-0C22E126820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66FA4B2C-DA0A-6552-B855-E6FDE1E8D6A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panose="020B0600070205080204" pitchFamily="50" charset="-128"/>
              </a:defRPr>
            </a:lvl1pPr>
          </a:lstStyle>
          <a:p>
            <a:pPr>
              <a:defRPr/>
            </a:pPr>
            <a:fld id="{62ED5E20-741C-418C-8294-120BE3829A00}" type="datetimeFigureOut">
              <a:rPr lang="en-US" altLang="ja-JP"/>
              <a:pPr>
                <a:defRPr/>
              </a:pPr>
              <a:t>10/27/2025</a:t>
            </a:fld>
            <a:endParaRPr lang="en-US" altLang="ja-JP"/>
          </a:p>
        </p:txBody>
      </p:sp>
      <p:sp>
        <p:nvSpPr>
          <p:cNvPr id="5" name="Footer Placeholder 4">
            <a:extLst>
              <a:ext uri="{FF2B5EF4-FFF2-40B4-BE49-F238E27FC236}">
                <a16:creationId xmlns:a16="http://schemas.microsoft.com/office/drawing/2014/main" id="{2EA86BE4-5BB8-6460-BBB4-51A0A962016B}"/>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panose="020B0600070205080204" pitchFamily="50" charset="-128"/>
              </a:defRPr>
            </a:lvl1pPr>
          </a:lstStyle>
          <a:p>
            <a:pPr>
              <a:defRPr/>
            </a:pPr>
            <a:endParaRPr lang="en-US" altLang="ja-JP"/>
          </a:p>
        </p:txBody>
      </p:sp>
      <p:sp>
        <p:nvSpPr>
          <p:cNvPr id="6" name="Slide Number Placeholder 5">
            <a:extLst>
              <a:ext uri="{FF2B5EF4-FFF2-40B4-BE49-F238E27FC236}">
                <a16:creationId xmlns:a16="http://schemas.microsoft.com/office/drawing/2014/main" id="{6D0EB93A-5940-1EA6-E094-B48C00855F7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025CF31-93DB-4E2A-BB14-4405E6BFFF9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8065" r:id="rId1"/>
    <p:sldLayoutId id="2147488066" r:id="rId2"/>
    <p:sldLayoutId id="2147488067" r:id="rId3"/>
    <p:sldLayoutId id="2147488068" r:id="rId4"/>
    <p:sldLayoutId id="2147488069" r:id="rId5"/>
    <p:sldLayoutId id="2147488070" r:id="rId6"/>
    <p:sldLayoutId id="2147488071" r:id="rId7"/>
    <p:sldLayoutId id="2147488072" r:id="rId8"/>
    <p:sldLayoutId id="2147488073" r:id="rId9"/>
    <p:sldLayoutId id="2147488074" r:id="rId10"/>
    <p:sldLayoutId id="2147488075"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28.jpeg"/><Relationship Id="rId9" Type="http://schemas.openxmlformats.org/officeDocument/2006/relationships/image" Target="../media/image17.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1.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hyperlink" Target="https://www.youtube.com/watch?v=Z4tKSxK09c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png"/><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WJI-0723Ig"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video" Target="file:///C:\Users\792913\Desktop\&#25289;&#33268;&#25945;&#32946;&#25351;&#23566;&#36039;&#26009;\megumi_bb-j.wmv" TargetMode="Externa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hyperlink" Target="https://youtu.be/x7hrDxfUWc0" TargetMode="External"/><Relationship Id="rId3" Type="http://schemas.openxmlformats.org/officeDocument/2006/relationships/image" Target="../media/image66.jpeg"/><Relationship Id="rId7" Type="http://schemas.openxmlformats.org/officeDocument/2006/relationships/hyperlink" Target="https://youtu.be/g8gZVV80ADY"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hyperlink" Target="https://www.youtube.com/@rachitaichannel/featured" TargetMode="External"/><Relationship Id="rId5" Type="http://schemas.openxmlformats.org/officeDocument/2006/relationships/hyperlink" Target="https://www.gov-online.go.jp/cas/202404/video-282758.html" TargetMode="External"/><Relationship Id="rId4" Type="http://schemas.openxmlformats.org/officeDocument/2006/relationships/hyperlink" Target="https://www.gov-online.go.jp/prg/prg1754.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6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F797E02-FC3D-006E-0F21-C2B89FAA3C63}"/>
              </a:ext>
            </a:extLst>
          </p:cNvPr>
          <p:cNvSpPr txBox="1"/>
          <p:nvPr/>
        </p:nvSpPr>
        <p:spPr>
          <a:xfrm>
            <a:off x="-1" y="627856"/>
            <a:ext cx="9144001" cy="1862048"/>
          </a:xfrm>
          <a:prstGeom prst="rect">
            <a:avLst/>
          </a:prstGeom>
          <a:solidFill>
            <a:schemeClr val="bg1"/>
          </a:solidFill>
        </p:spPr>
        <p:txBody>
          <a:bodyPr>
            <a:spAutoFit/>
          </a:bodyPr>
          <a:lstStyle/>
          <a:p>
            <a:pPr algn="ctr">
              <a:defRPr/>
            </a:pPr>
            <a:r>
              <a:rPr kumimoji="1" lang="ja-JP" altLang="en-US" sz="11500" dirty="0">
                <a:ln w="50800">
                  <a:solidFill>
                    <a:srgbClr val="00B0F0"/>
                  </a:solidFill>
                </a:ln>
                <a:latin typeface="HGP創英角ｺﾞｼｯｸUB" panose="020B0900000000000000" pitchFamily="50" charset="-128"/>
                <a:ea typeface="HGP創英角ｺﾞｼｯｸUB" panose="020B0900000000000000" pitchFamily="50" charset="-128"/>
              </a:rPr>
              <a:t>拉致問題</a:t>
            </a:r>
            <a:r>
              <a:rPr kumimoji="1" lang="ja-JP" altLang="en-US" sz="5400" dirty="0">
                <a:latin typeface="HGP創英角ｺﾞｼｯｸUB" panose="020B0900000000000000" pitchFamily="50" charset="-128"/>
                <a:ea typeface="HGP創英角ｺﾞｼｯｸUB" panose="020B0900000000000000" pitchFamily="50" charset="-128"/>
              </a:rPr>
              <a:t>って何？</a:t>
            </a:r>
            <a:endParaRPr kumimoji="1" lang="ja-JP" altLang="en-US" sz="16600" dirty="0">
              <a:latin typeface="HGP創英角ｺﾞｼｯｸUB" panose="020B0900000000000000" pitchFamily="50" charset="-128"/>
              <a:ea typeface="HGP創英角ｺﾞｼｯｸUB" panose="020B0900000000000000" pitchFamily="50" charset="-128"/>
            </a:endParaRPr>
          </a:p>
        </p:txBody>
      </p:sp>
      <p:sp>
        <p:nvSpPr>
          <p:cNvPr id="17412" name="Text Box 6">
            <a:extLst>
              <a:ext uri="{FF2B5EF4-FFF2-40B4-BE49-F238E27FC236}">
                <a16:creationId xmlns:a16="http://schemas.microsoft.com/office/drawing/2014/main" id="{FEDEA92B-4001-AACF-C880-50C96A9B740F}"/>
              </a:ext>
            </a:extLst>
          </p:cNvPr>
          <p:cNvSpPr txBox="1">
            <a:spLocks noChangeArrowheads="1"/>
          </p:cNvSpPr>
          <p:nvPr/>
        </p:nvSpPr>
        <p:spPr bwMode="auto">
          <a:xfrm>
            <a:off x="4032250" y="6362700"/>
            <a:ext cx="5111750" cy="368300"/>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algn="ctr" eaLnBrk="1" hangingPunct="1">
              <a:spcBef>
                <a:spcPts val="0"/>
              </a:spcBef>
              <a:buClrTx/>
              <a:buSzTx/>
              <a:buFont typeface="Wingdings" pitchFamily="2" charset="2"/>
              <a:buNone/>
              <a:defRPr/>
            </a:pPr>
            <a:r>
              <a:rPr lang="ja-JP" altLang="en-US" sz="1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埼玉県教育局県立学校部　人権教育課　作成</a:t>
            </a:r>
            <a:r>
              <a:rPr lang="ja-JP" altLang="en-US" sz="1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sp>
        <p:nvSpPr>
          <p:cNvPr id="33797" name="スライド番号プレースホルダー 1">
            <a:extLst>
              <a:ext uri="{FF2B5EF4-FFF2-40B4-BE49-F238E27FC236}">
                <a16:creationId xmlns:a16="http://schemas.microsoft.com/office/drawing/2014/main" id="{95C14388-F65A-6CE8-AD4F-D36F8B9EA5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D96BC83-D63B-4CBB-A842-D4E954E9A1A1}" type="slidenum">
              <a:rPr lang="ja-JP" altLang="en-US" sz="1200" smtClean="0">
                <a:solidFill>
                  <a:srgbClr val="898989"/>
                </a:solidFill>
                <a:latin typeface="Trebuchet MS" panose="020B0603020202020204" pitchFamily="34" charset="0"/>
              </a:rPr>
              <a:pPr>
                <a:lnSpc>
                  <a:spcPct val="100000"/>
                </a:lnSpc>
                <a:spcBef>
                  <a:spcPct val="0"/>
                </a:spcBef>
                <a:buFontTx/>
                <a:buNone/>
              </a:pPr>
              <a:t>1</a:t>
            </a:fld>
            <a:endParaRPr lang="ja-JP" altLang="en-US" sz="1200">
              <a:solidFill>
                <a:srgbClr val="898989"/>
              </a:solidFill>
              <a:latin typeface="Trebuchet MS" panose="020B0603020202020204" pitchFamily="34" charset="0"/>
            </a:endParaRPr>
          </a:p>
        </p:txBody>
      </p:sp>
      <p:sp>
        <p:nvSpPr>
          <p:cNvPr id="9" name="正方形/長方形 8">
            <a:extLst>
              <a:ext uri="{FF2B5EF4-FFF2-40B4-BE49-F238E27FC236}">
                <a16:creationId xmlns:a16="http://schemas.microsoft.com/office/drawing/2014/main" id="{FA00C49F-5B50-5065-A5F1-10BD660EECC7}"/>
              </a:ext>
            </a:extLst>
          </p:cNvPr>
          <p:cNvSpPr/>
          <p:nvPr/>
        </p:nvSpPr>
        <p:spPr bwMode="auto">
          <a:xfrm>
            <a:off x="5889625" y="17463"/>
            <a:ext cx="3263900" cy="588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中・高生向け指導資料</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Text Box 6">
            <a:extLst>
              <a:ext uri="{FF2B5EF4-FFF2-40B4-BE49-F238E27FC236}">
                <a16:creationId xmlns:a16="http://schemas.microsoft.com/office/drawing/2014/main" id="{EC6A36DA-9698-725B-AA18-BE00207A1A34}"/>
              </a:ext>
            </a:extLst>
          </p:cNvPr>
          <p:cNvSpPr txBox="1">
            <a:spLocks noChangeArrowheads="1"/>
          </p:cNvSpPr>
          <p:nvPr/>
        </p:nvSpPr>
        <p:spPr bwMode="auto">
          <a:xfrm>
            <a:off x="836613" y="534988"/>
            <a:ext cx="2960687" cy="4619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b="1"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ら　　　　　　ち</a:t>
            </a:r>
            <a:r>
              <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メイリオ" panose="020B0604030504040204" pitchFamily="50" charset="-128"/>
              </a:rPr>
              <a:t>　　  </a:t>
            </a:r>
            <a:r>
              <a:rPr lang="ja-JP" altLang="en-US" b="1"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p>
        </p:txBody>
      </p:sp>
      <p:grpSp>
        <p:nvGrpSpPr>
          <p:cNvPr id="2" name="グループ化 1">
            <a:extLst>
              <a:ext uri="{FF2B5EF4-FFF2-40B4-BE49-F238E27FC236}">
                <a16:creationId xmlns:a16="http://schemas.microsoft.com/office/drawing/2014/main" id="{B5B3E5BB-F7F9-E4C4-1A54-D27E9AFE5FCB}"/>
              </a:ext>
            </a:extLst>
          </p:cNvPr>
          <p:cNvGrpSpPr/>
          <p:nvPr/>
        </p:nvGrpSpPr>
        <p:grpSpPr>
          <a:xfrm>
            <a:off x="3052761" y="3088090"/>
            <a:ext cx="3038475" cy="2713870"/>
            <a:chOff x="3052761" y="3088090"/>
            <a:chExt cx="3038475" cy="2713870"/>
          </a:xfrm>
        </p:grpSpPr>
        <p:sp>
          <p:nvSpPr>
            <p:cNvPr id="4" name="正方形/長方形 3">
              <a:extLst>
                <a:ext uri="{FF2B5EF4-FFF2-40B4-BE49-F238E27FC236}">
                  <a16:creationId xmlns:a16="http://schemas.microsoft.com/office/drawing/2014/main" id="{687F58B1-4F2F-938D-32B4-C2B6A2F043C0}"/>
                </a:ext>
              </a:extLst>
            </p:cNvPr>
            <p:cNvSpPr/>
            <p:nvPr/>
          </p:nvSpPr>
          <p:spPr bwMode="auto">
            <a:xfrm>
              <a:off x="3052761" y="5212997"/>
              <a:ext cx="3038475" cy="588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埼玉県マスコット「コバトン」</a:t>
              </a:r>
            </a:p>
          </p:txBody>
        </p:sp>
        <p:pic>
          <p:nvPicPr>
            <p:cNvPr id="5" name="Picture 2">
              <a:extLst>
                <a:ext uri="{FF2B5EF4-FFF2-40B4-BE49-F238E27FC236}">
                  <a16:creationId xmlns:a16="http://schemas.microsoft.com/office/drawing/2014/main" id="{E7670CF0-FB17-9EFF-C8C4-996488981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757" y="3088090"/>
              <a:ext cx="1686484" cy="21531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A51FA2C7-CA41-0D11-46B7-2999774EB6BB}"/>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拉致問題の経緯</a:t>
            </a:r>
          </a:p>
        </p:txBody>
      </p:sp>
      <p:sp>
        <p:nvSpPr>
          <p:cNvPr id="52227" name="スライド番号プレースホルダー 3">
            <a:extLst>
              <a:ext uri="{FF2B5EF4-FFF2-40B4-BE49-F238E27FC236}">
                <a16:creationId xmlns:a16="http://schemas.microsoft.com/office/drawing/2014/main" id="{0C517688-5037-0342-E730-EE69329E5A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E60901C-03D9-42E3-84F5-53E12166EC86}"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10</a:t>
            </a:fld>
            <a:endParaRPr kumimoji="0" lang="ja-JP" altLang="en-US" sz="1200">
              <a:solidFill>
                <a:srgbClr val="898989"/>
              </a:solidFill>
              <a:latin typeface="Trebuchet MS" panose="020B0603020202020204" pitchFamily="34" charset="0"/>
            </a:endParaRPr>
          </a:p>
        </p:txBody>
      </p:sp>
      <p:sp>
        <p:nvSpPr>
          <p:cNvPr id="52228" name="正方形/長方形 8">
            <a:extLst>
              <a:ext uri="{FF2B5EF4-FFF2-40B4-BE49-F238E27FC236}">
                <a16:creationId xmlns:a16="http://schemas.microsoft.com/office/drawing/2014/main" id="{4D256177-7E60-715F-A7A7-05B51D26C75E}"/>
              </a:ext>
            </a:extLst>
          </p:cNvPr>
          <p:cNvSpPr>
            <a:spLocks noChangeArrowheads="1"/>
          </p:cNvSpPr>
          <p:nvPr/>
        </p:nvSpPr>
        <p:spPr bwMode="auto">
          <a:xfrm>
            <a:off x="130175" y="920750"/>
            <a:ext cx="282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1970~80</a:t>
            </a:r>
            <a:r>
              <a:rPr kumimoji="0" lang="ja-JP" altLang="en-US" sz="3200" b="1">
                <a:latin typeface="メイリオ" panose="020B0604030504040204" pitchFamily="50" charset="-128"/>
                <a:ea typeface="メイリオ" panose="020B0604030504040204" pitchFamily="50" charset="-128"/>
              </a:rPr>
              <a:t>年</a:t>
            </a:r>
          </a:p>
        </p:txBody>
      </p:sp>
      <p:pic>
        <p:nvPicPr>
          <p:cNvPr id="52229" name="Picture 9" descr="日本地図｜枠線 - 地図/マップ/写真/フリー素材/イラスト/ジャパン / 日本">
            <a:extLst>
              <a:ext uri="{FF2B5EF4-FFF2-40B4-BE49-F238E27FC236}">
                <a16:creationId xmlns:a16="http://schemas.microsoft.com/office/drawing/2014/main" id="{3B62BA3E-8542-0588-E332-2880F4E8B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77"/>
          <a:stretch>
            <a:fillRect/>
          </a:stretch>
        </p:blipFill>
        <p:spPr bwMode="auto">
          <a:xfrm>
            <a:off x="909638" y="381000"/>
            <a:ext cx="67103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14DCFDF5-11C0-2451-D31F-1CF85039D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025" y="23034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12F6ED2C-B265-5FB6-EF08-3605243E4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63" y="258603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5">
            <a:extLst>
              <a:ext uri="{FF2B5EF4-FFF2-40B4-BE49-F238E27FC236}">
                <a16:creationId xmlns:a16="http://schemas.microsoft.com/office/drawing/2014/main" id="{1D206535-1890-B1E2-5CAE-B5D668E20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613" y="330358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a:extLst>
              <a:ext uri="{FF2B5EF4-FFF2-40B4-BE49-F238E27FC236}">
                <a16:creationId xmlns:a16="http://schemas.microsoft.com/office/drawing/2014/main" id="{C2F84A34-6546-56C4-866A-89CD13665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382111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7">
            <a:extLst>
              <a:ext uri="{FF2B5EF4-FFF2-40B4-BE49-F238E27FC236}">
                <a16:creationId xmlns:a16="http://schemas.microsoft.com/office/drawing/2014/main" id="{01EAAA6E-DF78-F110-7256-F5D5E82D5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6434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FABF9089-F763-9586-A8DE-6C47FC645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419735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a:extLst>
              <a:ext uri="{FF2B5EF4-FFF2-40B4-BE49-F238E27FC236}">
                <a16:creationId xmlns:a16="http://schemas.microsoft.com/office/drawing/2014/main" id="{EC53D74A-65CE-3550-50C5-5B50AA042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225" y="59261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a:extLst>
              <a:ext uri="{FF2B5EF4-FFF2-40B4-BE49-F238E27FC236}">
                <a16:creationId xmlns:a16="http://schemas.microsoft.com/office/drawing/2014/main" id="{7CF21924-E7AD-BB0A-AE09-F548D38E2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578485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図 21">
            <a:extLst>
              <a:ext uri="{FF2B5EF4-FFF2-40B4-BE49-F238E27FC236}">
                <a16:creationId xmlns:a16="http://schemas.microsoft.com/office/drawing/2014/main" id="{706C9103-4FBA-9782-D21B-9B88C996A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713" y="1052513"/>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22">
            <a:extLst>
              <a:ext uri="{FF2B5EF4-FFF2-40B4-BE49-F238E27FC236}">
                <a16:creationId xmlns:a16="http://schemas.microsoft.com/office/drawing/2014/main" id="{CE05969D-E066-8F63-AD43-3730B7C52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713" y="13001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23">
            <a:extLst>
              <a:ext uri="{FF2B5EF4-FFF2-40B4-BE49-F238E27FC236}">
                <a16:creationId xmlns:a16="http://schemas.microsoft.com/office/drawing/2014/main" id="{7E91A0F0-9AA5-303A-F764-096128EFB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36195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24">
            <a:extLst>
              <a:ext uri="{FF2B5EF4-FFF2-40B4-BE49-F238E27FC236}">
                <a16:creationId xmlns:a16="http://schemas.microsoft.com/office/drawing/2014/main" id="{58B7103E-A32E-C4AE-4C26-D13F48686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4402138"/>
            <a:ext cx="12858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5">
            <a:extLst>
              <a:ext uri="{FF2B5EF4-FFF2-40B4-BE49-F238E27FC236}">
                <a16:creationId xmlns:a16="http://schemas.microsoft.com/office/drawing/2014/main" id="{32F54DD7-35CC-21BB-8DAC-337D951EA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925" y="4619625"/>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26">
            <a:extLst>
              <a:ext uri="{FF2B5EF4-FFF2-40B4-BE49-F238E27FC236}">
                <a16:creationId xmlns:a16="http://schemas.microsoft.com/office/drawing/2014/main" id="{A6003DD0-6626-30BA-D345-40CCB2EC1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227638"/>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27">
            <a:extLst>
              <a:ext uri="{FF2B5EF4-FFF2-40B4-BE49-F238E27FC236}">
                <a16:creationId xmlns:a16="http://schemas.microsoft.com/office/drawing/2014/main" id="{144E0A49-0DEE-3A40-FB0D-D9728556C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4627563"/>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5" name="図 28">
            <a:extLst>
              <a:ext uri="{FF2B5EF4-FFF2-40B4-BE49-F238E27FC236}">
                <a16:creationId xmlns:a16="http://schemas.microsoft.com/office/drawing/2014/main" id="{6E941113-90AE-5D53-EF15-48F1A45D8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225" y="49149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6" name="図 29">
            <a:extLst>
              <a:ext uri="{FF2B5EF4-FFF2-40B4-BE49-F238E27FC236}">
                <a16:creationId xmlns:a16="http://schemas.microsoft.com/office/drawing/2014/main" id="{9762D4BC-7ACF-79B5-A1AE-5A4BC7AF7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988" y="304800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図 30">
            <a:extLst>
              <a:ext uri="{FF2B5EF4-FFF2-40B4-BE49-F238E27FC236}">
                <a16:creationId xmlns:a16="http://schemas.microsoft.com/office/drawing/2014/main" id="{D26F21E9-3738-285E-6B3F-3BAFFC094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949700"/>
            <a:ext cx="12858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図 31">
            <a:extLst>
              <a:ext uri="{FF2B5EF4-FFF2-40B4-BE49-F238E27FC236}">
                <a16:creationId xmlns:a16="http://schemas.microsoft.com/office/drawing/2014/main" id="{9E2D2F68-5C5D-DAA1-AF5D-F8A0ABF98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469900"/>
            <a:ext cx="12858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8">
            <a:extLst>
              <a:ext uri="{FF2B5EF4-FFF2-40B4-BE49-F238E27FC236}">
                <a16:creationId xmlns:a16="http://schemas.microsoft.com/office/drawing/2014/main" id="{2E659B4C-6597-C958-B5E3-D40F5E3A09FF}"/>
              </a:ext>
            </a:extLst>
          </p:cNvPr>
          <p:cNvSpPr>
            <a:spLocks noChangeArrowheads="1"/>
          </p:cNvSpPr>
          <p:nvPr/>
        </p:nvSpPr>
        <p:spPr bwMode="auto">
          <a:xfrm>
            <a:off x="277813" y="1517650"/>
            <a:ext cx="55006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3200" b="1">
                <a:solidFill>
                  <a:srgbClr val="00B050"/>
                </a:solidFill>
                <a:latin typeface="メイリオ" panose="020B0604030504040204" pitchFamily="50" charset="-128"/>
                <a:ea typeface="メイリオ" panose="020B0604030504040204" pitchFamily="50" charset="-128"/>
              </a:rPr>
              <a:t>日本各地で不自然な</a:t>
            </a:r>
            <a:endParaRPr kumimoji="0" lang="en-US" altLang="ja-JP" sz="3200" b="1">
              <a:solidFill>
                <a:srgbClr val="00B050"/>
              </a:solidFill>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200" b="1">
                <a:solidFill>
                  <a:srgbClr val="00B050"/>
                </a:solidFill>
                <a:latin typeface="メイリオ" panose="020B0604030504040204" pitchFamily="50" charset="-128"/>
                <a:ea typeface="メイリオ" panose="020B0604030504040204" pitchFamily="50" charset="-128"/>
              </a:rPr>
              <a:t>　　　　形の行方不明</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xit" presetSubtype="1" fill="hold" nodeType="afterEffect">
                                  <p:stCondLst>
                                    <p:cond delay="0"/>
                                  </p:stCondLst>
                                  <p:childTnLst>
                                    <p:animEffect transition="out" filter="wipe(up)">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1" fill="hold" nodeType="afterEffect">
                                  <p:stCondLst>
                                    <p:cond delay="0"/>
                                  </p:stCondLst>
                                  <p:childTnLst>
                                    <p:animEffect transition="out" filter="wipe(up)">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nodeType="afterGroup">
                            <p:stCondLst>
                              <p:cond delay="1000"/>
                            </p:stCondLst>
                            <p:childTnLst>
                              <p:par>
                                <p:cTn id="13" presetID="22" presetClass="exit" presetSubtype="1" fill="hold" nodeType="afterEffect">
                                  <p:stCondLst>
                                    <p:cond delay="0"/>
                                  </p:stCondLst>
                                  <p:childTnLst>
                                    <p:animEffect transition="out" filter="wipe(up)">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par>
                          <p:cTn id="16" fill="hold" nodeType="afterGroup">
                            <p:stCondLst>
                              <p:cond delay="1500"/>
                            </p:stCondLst>
                            <p:childTnLst>
                              <p:par>
                                <p:cTn id="17" presetID="22" presetClass="exit" presetSubtype="1" fill="hold" nodeType="afterEffect">
                                  <p:stCondLst>
                                    <p:cond delay="0"/>
                                  </p:stCondLst>
                                  <p:childTnLst>
                                    <p:animEffect transition="out" filter="wipe(up)">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nodeType="afterGroup">
                            <p:stCondLst>
                              <p:cond delay="2000"/>
                            </p:stCondLst>
                            <p:childTnLst>
                              <p:par>
                                <p:cTn id="21" presetID="22" presetClass="exit" presetSubtype="1" fill="hold" nodeType="afterEffect">
                                  <p:stCondLst>
                                    <p:cond delay="0"/>
                                  </p:stCondLst>
                                  <p:childTnLst>
                                    <p:animEffect transition="out" filter="wipe(up)">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par>
                          <p:cTn id="24" fill="hold" nodeType="afterGroup">
                            <p:stCondLst>
                              <p:cond delay="2500"/>
                            </p:stCondLst>
                            <p:childTnLst>
                              <p:par>
                                <p:cTn id="25" presetID="22" presetClass="exit" presetSubtype="1" fill="hold" nodeType="afterEffect">
                                  <p:stCondLst>
                                    <p:cond delay="0"/>
                                  </p:stCondLst>
                                  <p:childTnLst>
                                    <p:animEffect transition="out" filter="wipe(up)">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nodeType="afterGroup">
                            <p:stCondLst>
                              <p:cond delay="3000"/>
                            </p:stCondLst>
                            <p:childTnLst>
                              <p:par>
                                <p:cTn id="29" presetID="22" presetClass="exit" presetSubtype="1" fill="hold" nodeType="afterEffect">
                                  <p:stCondLst>
                                    <p:cond delay="0"/>
                                  </p:stCondLst>
                                  <p:childTnLst>
                                    <p:animEffect transition="out" filter="wipe(up)">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nodeType="afterGroup">
                            <p:stCondLst>
                              <p:cond delay="3500"/>
                            </p:stCondLst>
                            <p:childTnLst>
                              <p:par>
                                <p:cTn id="33" presetID="22" presetClass="exit" presetSubtype="1" fill="hold" nodeType="afterEffect">
                                  <p:stCondLst>
                                    <p:cond delay="0"/>
                                  </p:stCondLst>
                                  <p:childTnLst>
                                    <p:animEffect transition="out" filter="wipe(up)">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ED918D5-79DF-45D4-C73B-4D8DD67CE244}"/>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拉致問題の経緯</a:t>
            </a:r>
          </a:p>
        </p:txBody>
      </p:sp>
      <p:sp>
        <p:nvSpPr>
          <p:cNvPr id="54274" name="スライド番号プレースホルダー 3">
            <a:extLst>
              <a:ext uri="{FF2B5EF4-FFF2-40B4-BE49-F238E27FC236}">
                <a16:creationId xmlns:a16="http://schemas.microsoft.com/office/drawing/2014/main" id="{4BA1468D-AEAF-7466-6538-33C57F3A16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750E4EE-0254-4236-BC03-8C132B85303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11</a:t>
            </a:fld>
            <a:endParaRPr kumimoji="0" lang="ja-JP" altLang="en-US" sz="1200">
              <a:solidFill>
                <a:srgbClr val="898989"/>
              </a:solidFill>
              <a:latin typeface="Trebuchet MS" panose="020B0603020202020204" pitchFamily="34" charset="0"/>
            </a:endParaRPr>
          </a:p>
        </p:txBody>
      </p:sp>
      <p:sp>
        <p:nvSpPr>
          <p:cNvPr id="54275" name="正方形/長方形 8">
            <a:extLst>
              <a:ext uri="{FF2B5EF4-FFF2-40B4-BE49-F238E27FC236}">
                <a16:creationId xmlns:a16="http://schemas.microsoft.com/office/drawing/2014/main" id="{5F9156BC-1A6F-BE4B-1DF1-CD11A4AE46F5}"/>
              </a:ext>
            </a:extLst>
          </p:cNvPr>
          <p:cNvSpPr>
            <a:spLocks noChangeArrowheads="1"/>
          </p:cNvSpPr>
          <p:nvPr/>
        </p:nvSpPr>
        <p:spPr bwMode="auto">
          <a:xfrm>
            <a:off x="157163" y="735013"/>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1987</a:t>
            </a:r>
            <a:r>
              <a:rPr kumimoji="0" lang="ja-JP" altLang="en-US" sz="3200" b="1">
                <a:latin typeface="メイリオ" panose="020B0604030504040204" pitchFamily="50" charset="-128"/>
                <a:ea typeface="メイリオ" panose="020B0604030504040204" pitchFamily="50" charset="-128"/>
              </a:rPr>
              <a:t>年</a:t>
            </a:r>
            <a:r>
              <a:rPr kumimoji="0" lang="en-US" altLang="ja-JP" sz="3200" b="1">
                <a:latin typeface="メイリオ" panose="020B0604030504040204" pitchFamily="50" charset="-128"/>
                <a:ea typeface="メイリオ" panose="020B0604030504040204" pitchFamily="50" charset="-128"/>
              </a:rPr>
              <a:t>~</a:t>
            </a:r>
            <a:endParaRPr kumimoji="0" lang="ja-JP" altLang="en-US" sz="3200" b="1">
              <a:solidFill>
                <a:srgbClr val="FF0000"/>
              </a:solidFill>
              <a:latin typeface="メイリオ" panose="020B0604030504040204" pitchFamily="50" charset="-128"/>
              <a:ea typeface="メイリオ" panose="020B0604030504040204" pitchFamily="50" charset="-128"/>
            </a:endParaRPr>
          </a:p>
        </p:txBody>
      </p:sp>
      <p:pic>
        <p:nvPicPr>
          <p:cNvPr id="106500" name="Picture 4" descr="朝鮮民主主義人民共和国">
            <a:extLst>
              <a:ext uri="{FF2B5EF4-FFF2-40B4-BE49-F238E27FC236}">
                <a16:creationId xmlns:a16="http://schemas.microsoft.com/office/drawing/2014/main" id="{E6C2B7DB-85B3-63EC-3072-529A669C1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350" y="4979988"/>
            <a:ext cx="2008188"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日本国">
            <a:extLst>
              <a:ext uri="{FF2B5EF4-FFF2-40B4-BE49-F238E27FC236}">
                <a16:creationId xmlns:a16="http://schemas.microsoft.com/office/drawing/2014/main" id="{45E3403E-183C-EF6F-067F-0F73C4FB4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4983163"/>
            <a:ext cx="200818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正方形/長方形 8">
            <a:extLst>
              <a:ext uri="{FF2B5EF4-FFF2-40B4-BE49-F238E27FC236}">
                <a16:creationId xmlns:a16="http://schemas.microsoft.com/office/drawing/2014/main" id="{16CB5D1B-88C2-BBE0-E945-57D8B58F36DC}"/>
              </a:ext>
            </a:extLst>
          </p:cNvPr>
          <p:cNvSpPr>
            <a:spLocks noChangeArrowheads="1"/>
          </p:cNvSpPr>
          <p:nvPr/>
        </p:nvSpPr>
        <p:spPr bwMode="auto">
          <a:xfrm>
            <a:off x="157163" y="4308475"/>
            <a:ext cx="2171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3200" b="1">
                <a:latin typeface="メイリオ" panose="020B0604030504040204" pitchFamily="50" charset="-128"/>
                <a:ea typeface="メイリオ" panose="020B0604030504040204" pitchFamily="50" charset="-128"/>
              </a:rPr>
              <a:t>1991</a:t>
            </a:r>
            <a:r>
              <a:rPr kumimoji="0" lang="ja-JP" altLang="en-US" sz="3200" b="1">
                <a:latin typeface="メイリオ" panose="020B0604030504040204" pitchFamily="50" charset="-128"/>
                <a:ea typeface="メイリオ" panose="020B0604030504040204" pitchFamily="50" charset="-128"/>
              </a:rPr>
              <a:t>年</a:t>
            </a:r>
            <a:r>
              <a:rPr kumimoji="0" lang="en-US" altLang="ja-JP" sz="3200" b="1">
                <a:latin typeface="メイリオ" panose="020B0604030504040204" pitchFamily="50" charset="-128"/>
                <a:ea typeface="メイリオ" panose="020B0604030504040204" pitchFamily="50" charset="-128"/>
              </a:rPr>
              <a:t>~</a:t>
            </a:r>
            <a:endParaRPr kumimoji="0" lang="ja-JP" altLang="en-US" sz="3200" b="1">
              <a:solidFill>
                <a:srgbClr val="FF0000"/>
              </a:solidFill>
              <a:latin typeface="メイリオ" panose="020B0604030504040204" pitchFamily="50" charset="-128"/>
              <a:ea typeface="メイリオ" panose="020B0604030504040204" pitchFamily="50" charset="-128"/>
            </a:endParaRPr>
          </a:p>
        </p:txBody>
      </p:sp>
      <p:sp>
        <p:nvSpPr>
          <p:cNvPr id="50216" name="正方形/長方形 1">
            <a:extLst>
              <a:ext uri="{FF2B5EF4-FFF2-40B4-BE49-F238E27FC236}">
                <a16:creationId xmlns:a16="http://schemas.microsoft.com/office/drawing/2014/main" id="{4C758373-7E4B-F590-1075-EE07101D4801}"/>
              </a:ext>
            </a:extLst>
          </p:cNvPr>
          <p:cNvSpPr>
            <a:spLocks noChangeArrowheads="1"/>
          </p:cNvSpPr>
          <p:nvPr/>
        </p:nvSpPr>
        <p:spPr bwMode="auto">
          <a:xfrm>
            <a:off x="2957513" y="803861"/>
            <a:ext cx="59298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600" b="1" dirty="0">
                <a:solidFill>
                  <a:srgbClr val="C00000"/>
                </a:solidFill>
                <a:latin typeface="メイリオ" panose="020B0604030504040204" pitchFamily="50" charset="-128"/>
                <a:ea typeface="メイリオ" panose="020B0604030504040204" pitchFamily="50" charset="-128"/>
              </a:rPr>
              <a:t>※</a:t>
            </a:r>
            <a:r>
              <a:rPr kumimoji="0" lang="ja-JP" altLang="en-US" sz="1600" dirty="0">
                <a:latin typeface="メイリオ" panose="020B0604030504040204" pitchFamily="50" charset="-128"/>
                <a:ea typeface="メイリオ" panose="020B0604030504040204" pitchFamily="50" charset="-128"/>
              </a:rPr>
              <a:t>他の国などに潜入し、情報収集などを密かに行う役割の人</a:t>
            </a:r>
          </a:p>
        </p:txBody>
      </p:sp>
      <p:grpSp>
        <p:nvGrpSpPr>
          <p:cNvPr id="20" name="グループ化 19">
            <a:extLst>
              <a:ext uri="{FF2B5EF4-FFF2-40B4-BE49-F238E27FC236}">
                <a16:creationId xmlns:a16="http://schemas.microsoft.com/office/drawing/2014/main" id="{9CB1ED6F-B667-3158-9843-113F9D65BAC1}"/>
              </a:ext>
            </a:extLst>
          </p:cNvPr>
          <p:cNvGrpSpPr>
            <a:grpSpLocks/>
          </p:cNvGrpSpPr>
          <p:nvPr/>
        </p:nvGrpSpPr>
        <p:grpSpPr bwMode="auto">
          <a:xfrm>
            <a:off x="595313" y="1339850"/>
            <a:ext cx="3481387" cy="1096963"/>
            <a:chOff x="595313" y="1339434"/>
            <a:chExt cx="3481387" cy="1097379"/>
          </a:xfrm>
        </p:grpSpPr>
        <p:sp>
          <p:nvSpPr>
            <p:cNvPr id="12" name="吹き出し: 角を丸めた四角形 11">
              <a:extLst>
                <a:ext uri="{FF2B5EF4-FFF2-40B4-BE49-F238E27FC236}">
                  <a16:creationId xmlns:a16="http://schemas.microsoft.com/office/drawing/2014/main" id="{A6E3D6AE-8F28-0AB7-342F-CDC455C6E6E4}"/>
                </a:ext>
              </a:extLst>
            </p:cNvPr>
            <p:cNvSpPr/>
            <p:nvPr/>
          </p:nvSpPr>
          <p:spPr>
            <a:xfrm>
              <a:off x="595313" y="1339434"/>
              <a:ext cx="3481387" cy="1097379"/>
            </a:xfrm>
            <a:prstGeom prst="wedgeRoundRectCallout">
              <a:avLst>
                <a:gd name="adj1" fmla="val 29928"/>
                <a:gd name="adj2" fmla="val 59922"/>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横田めぐみさんは工作員</a:t>
              </a:r>
              <a:r>
                <a:rPr kumimoji="1" lang="en-US" altLang="ja-JP" sz="2000" b="1" baseline="30000" dirty="0">
                  <a:solidFill>
                    <a:srgbClr val="C00000"/>
                  </a:solidFill>
                  <a:latin typeface="メイリオ" panose="020B0604030504040204" pitchFamily="50" charset="-128"/>
                  <a:ea typeface="メイリオ" panose="020B0604030504040204" pitchFamily="50" charset="-128"/>
                </a:rPr>
                <a:t>※</a:t>
              </a: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の教官をしていた。</a:t>
              </a:r>
            </a:p>
          </p:txBody>
        </p:sp>
        <p:sp>
          <p:nvSpPr>
            <p:cNvPr id="54301" name="Text Box 6">
              <a:extLst>
                <a:ext uri="{FF2B5EF4-FFF2-40B4-BE49-F238E27FC236}">
                  <a16:creationId xmlns:a16="http://schemas.microsoft.com/office/drawing/2014/main" id="{D5B81FE0-EE2A-8B69-CFB9-9E05C44B9B4A}"/>
                </a:ext>
              </a:extLst>
            </p:cNvPr>
            <p:cNvSpPr txBox="1">
              <a:spLocks noChangeArrowheads="1"/>
            </p:cNvSpPr>
            <p:nvPr/>
          </p:nvSpPr>
          <p:spPr bwMode="auto">
            <a:xfrm>
              <a:off x="1331640" y="1766506"/>
              <a:ext cx="956523" cy="2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きょうかん</a:t>
              </a:r>
            </a:p>
          </p:txBody>
        </p:sp>
      </p:grpSp>
      <p:sp>
        <p:nvSpPr>
          <p:cNvPr id="6" name="吹き出し: 角を丸めた四角形 5">
            <a:extLst>
              <a:ext uri="{FF2B5EF4-FFF2-40B4-BE49-F238E27FC236}">
                <a16:creationId xmlns:a16="http://schemas.microsoft.com/office/drawing/2014/main" id="{A70AF72B-7F6B-58BF-49DC-6AC9429BD56A}"/>
              </a:ext>
            </a:extLst>
          </p:cNvPr>
          <p:cNvSpPr/>
          <p:nvPr/>
        </p:nvSpPr>
        <p:spPr bwMode="auto">
          <a:xfrm>
            <a:off x="4513263" y="1327150"/>
            <a:ext cx="3481387" cy="1012825"/>
          </a:xfrm>
          <a:prstGeom prst="wedgeRoundRectCallout">
            <a:avLst>
              <a:gd name="adj1" fmla="val -37390"/>
              <a:gd name="adj2" fmla="val 70664"/>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日本人拉致被害者から</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日本語を教えてもらった。</a:t>
            </a:r>
          </a:p>
        </p:txBody>
      </p:sp>
      <p:sp>
        <p:nvSpPr>
          <p:cNvPr id="13" name="吹き出し: 角を丸めた四角形 12">
            <a:extLst>
              <a:ext uri="{FF2B5EF4-FFF2-40B4-BE49-F238E27FC236}">
                <a16:creationId xmlns:a16="http://schemas.microsoft.com/office/drawing/2014/main" id="{4AFD4A1B-285C-3D52-9E2C-444BFAA72649}"/>
              </a:ext>
            </a:extLst>
          </p:cNvPr>
          <p:cNvSpPr/>
          <p:nvPr/>
        </p:nvSpPr>
        <p:spPr bwMode="auto">
          <a:xfrm>
            <a:off x="882650" y="2781300"/>
            <a:ext cx="2262188" cy="1095375"/>
          </a:xfrm>
          <a:prstGeom prst="wedgeRoundRectCallout">
            <a:avLst>
              <a:gd name="adj1" fmla="val 55889"/>
              <a:gd name="adj2" fmla="val -3439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日本人拉致が</a:t>
            </a:r>
            <a:endParaRPr kumimoji="1" lang="en-US" altLang="ja-JP" sz="2000" dirty="0">
              <a:solidFill>
                <a:schemeClr val="tx1"/>
              </a:solidFill>
              <a:latin typeface="メイリオ" panose="020B0604030504040204" pitchFamily="50" charset="-128"/>
              <a:ea typeface="メイリオ" panose="020B0604030504040204" pitchFamily="50" charset="-128"/>
            </a:endParaRPr>
          </a:p>
          <a:p>
            <a:pPr algn="ctr">
              <a:lnSpc>
                <a:spcPct val="120000"/>
              </a:lnSpc>
              <a:defRPr/>
            </a:pPr>
            <a:r>
              <a:rPr kumimoji="1" lang="ja-JP" altLang="en-US" sz="2000" dirty="0">
                <a:solidFill>
                  <a:schemeClr val="tx1"/>
                </a:solidFill>
                <a:latin typeface="メイリオ" panose="020B0604030504040204" pitchFamily="50" charset="-128"/>
                <a:ea typeface="メイリオ" panose="020B0604030504040204" pitchFamily="50" charset="-128"/>
              </a:rPr>
              <a:t>行われていた。</a:t>
            </a:r>
          </a:p>
        </p:txBody>
      </p:sp>
      <p:grpSp>
        <p:nvGrpSpPr>
          <p:cNvPr id="54283" name="グループ化 6">
            <a:extLst>
              <a:ext uri="{FF2B5EF4-FFF2-40B4-BE49-F238E27FC236}">
                <a16:creationId xmlns:a16="http://schemas.microsoft.com/office/drawing/2014/main" id="{FEA88218-BBD4-053D-E78B-759AF6C1FCAA}"/>
              </a:ext>
            </a:extLst>
          </p:cNvPr>
          <p:cNvGrpSpPr>
            <a:grpSpLocks/>
          </p:cNvGrpSpPr>
          <p:nvPr/>
        </p:nvGrpSpPr>
        <p:grpSpPr bwMode="auto">
          <a:xfrm>
            <a:off x="2957513" y="2436813"/>
            <a:ext cx="2270125" cy="1608137"/>
            <a:chOff x="2786064" y="2624560"/>
            <a:chExt cx="2269333" cy="1546303"/>
          </a:xfrm>
        </p:grpSpPr>
        <p:grpSp>
          <p:nvGrpSpPr>
            <p:cNvPr id="54296" name="グループ化 10">
              <a:extLst>
                <a:ext uri="{FF2B5EF4-FFF2-40B4-BE49-F238E27FC236}">
                  <a16:creationId xmlns:a16="http://schemas.microsoft.com/office/drawing/2014/main" id="{A1CF77E0-6D72-E59E-0D6C-6BD4D44F6BFB}"/>
                </a:ext>
              </a:extLst>
            </p:cNvPr>
            <p:cNvGrpSpPr>
              <a:grpSpLocks/>
            </p:cNvGrpSpPr>
            <p:nvPr/>
          </p:nvGrpSpPr>
          <p:grpSpPr bwMode="auto">
            <a:xfrm>
              <a:off x="2786064" y="2629817"/>
              <a:ext cx="2153794" cy="1541046"/>
              <a:chOff x="1062638" y="2205487"/>
              <a:chExt cx="2941637" cy="2181535"/>
            </a:xfrm>
          </p:grpSpPr>
          <p:pic>
            <p:nvPicPr>
              <p:cNvPr id="54298" name="Picture 2" descr="人間 - 白黒イラスト/アイコン/フリー素材/ピクトグラム/クリップアート">
                <a:extLst>
                  <a:ext uri="{FF2B5EF4-FFF2-40B4-BE49-F238E27FC236}">
                    <a16:creationId xmlns:a16="http://schemas.microsoft.com/office/drawing/2014/main" id="{88FCEE09-0E96-ECDF-7198-1853BF3D0A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638" y="2205487"/>
                <a:ext cx="2066293" cy="1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647CB2FB-8A49-3CA7-D382-0B4974912796}"/>
                  </a:ext>
                </a:extLst>
              </p:cNvPr>
              <p:cNvSpPr/>
              <p:nvPr/>
            </p:nvSpPr>
            <p:spPr bwMode="auto">
              <a:xfrm>
                <a:off x="1452776" y="3995902"/>
                <a:ext cx="2551499" cy="39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元北朝鮮工作員</a:t>
                </a:r>
                <a:endPar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54297" name="Picture 2" descr="人間 - 白黒イラスト/アイコン/フリー素材/ピクトグラム/クリップアート">
              <a:extLst>
                <a:ext uri="{FF2B5EF4-FFF2-40B4-BE49-F238E27FC236}">
                  <a16:creationId xmlns:a16="http://schemas.microsoft.com/office/drawing/2014/main" id="{99CEA497-56F2-09D3-6B24-030F5D5F3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508" y="2624560"/>
              <a:ext cx="1512889" cy="109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正方形/長方形 17">
            <a:extLst>
              <a:ext uri="{FF2B5EF4-FFF2-40B4-BE49-F238E27FC236}">
                <a16:creationId xmlns:a16="http://schemas.microsoft.com/office/drawing/2014/main" id="{40AEED57-9678-BAFB-0B7E-6D1DF94A495A}"/>
              </a:ext>
            </a:extLst>
          </p:cNvPr>
          <p:cNvSpPr/>
          <p:nvPr/>
        </p:nvSpPr>
        <p:spPr bwMode="auto">
          <a:xfrm>
            <a:off x="5316538" y="2684463"/>
            <a:ext cx="3549650" cy="13906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40000"/>
              </a:lnSpc>
              <a:defRPr/>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北朝鮮当局による</a:t>
            </a:r>
            <a:endPar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40000"/>
              </a:lnSpc>
              <a:defRPr/>
            </a:pPr>
            <a:r>
              <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拉致の可能性が高い</a:t>
            </a:r>
          </a:p>
        </p:txBody>
      </p:sp>
      <p:grpSp>
        <p:nvGrpSpPr>
          <p:cNvPr id="54292" name="グループ化 20">
            <a:extLst>
              <a:ext uri="{FF2B5EF4-FFF2-40B4-BE49-F238E27FC236}">
                <a16:creationId xmlns:a16="http://schemas.microsoft.com/office/drawing/2014/main" id="{2C934AF0-CA6A-A761-4721-9D9F832FFBDF}"/>
              </a:ext>
            </a:extLst>
          </p:cNvPr>
          <p:cNvGrpSpPr>
            <a:grpSpLocks/>
          </p:cNvGrpSpPr>
          <p:nvPr/>
        </p:nvGrpSpPr>
        <p:grpSpPr bwMode="auto">
          <a:xfrm>
            <a:off x="2146300" y="5083175"/>
            <a:ext cx="4864100" cy="1079500"/>
            <a:chOff x="2099919" y="4630260"/>
            <a:chExt cx="5104098" cy="1080163"/>
          </a:xfrm>
        </p:grpSpPr>
        <p:sp>
          <p:nvSpPr>
            <p:cNvPr id="16" name="矢印: 右 15">
              <a:extLst>
                <a:ext uri="{FF2B5EF4-FFF2-40B4-BE49-F238E27FC236}">
                  <a16:creationId xmlns:a16="http://schemas.microsoft.com/office/drawing/2014/main" id="{3881E34F-B18C-EC44-371E-D70949145F8A}"/>
                </a:ext>
              </a:extLst>
            </p:cNvPr>
            <p:cNvSpPr/>
            <p:nvPr/>
          </p:nvSpPr>
          <p:spPr>
            <a:xfrm>
              <a:off x="2099919" y="4630260"/>
              <a:ext cx="5104098" cy="1080163"/>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正方形/長方形 23">
              <a:extLst>
                <a:ext uri="{FF2B5EF4-FFF2-40B4-BE49-F238E27FC236}">
                  <a16:creationId xmlns:a16="http://schemas.microsoft.com/office/drawing/2014/main" id="{18897973-A53A-0EC4-C8F1-77CFDE3C22B2}"/>
                </a:ext>
              </a:extLst>
            </p:cNvPr>
            <p:cNvSpPr/>
            <p:nvPr/>
          </p:nvSpPr>
          <p:spPr bwMode="auto">
            <a:xfrm>
              <a:off x="2214029" y="4995739"/>
              <a:ext cx="4072950" cy="465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拉致をやっていませんか？</a:t>
              </a:r>
            </a:p>
          </p:txBody>
        </p:sp>
      </p:grpSp>
      <p:grpSp>
        <p:nvGrpSpPr>
          <p:cNvPr id="30" name="グループ化 29">
            <a:extLst>
              <a:ext uri="{FF2B5EF4-FFF2-40B4-BE49-F238E27FC236}">
                <a16:creationId xmlns:a16="http://schemas.microsoft.com/office/drawing/2014/main" id="{56426B27-CF0A-0B33-3AF5-C9E5FB853D19}"/>
              </a:ext>
            </a:extLst>
          </p:cNvPr>
          <p:cNvGrpSpPr>
            <a:grpSpLocks/>
          </p:cNvGrpSpPr>
          <p:nvPr/>
        </p:nvGrpSpPr>
        <p:grpSpPr bwMode="auto">
          <a:xfrm>
            <a:off x="5565775" y="4321175"/>
            <a:ext cx="1920875" cy="2046288"/>
            <a:chOff x="5551676" y="4272422"/>
            <a:chExt cx="1920875" cy="2045827"/>
          </a:xfrm>
        </p:grpSpPr>
        <p:sp>
          <p:nvSpPr>
            <p:cNvPr id="54288" name="Text Box 6">
              <a:extLst>
                <a:ext uri="{FF2B5EF4-FFF2-40B4-BE49-F238E27FC236}">
                  <a16:creationId xmlns:a16="http://schemas.microsoft.com/office/drawing/2014/main" id="{7E31165F-D486-326C-23B2-0C89F691C77E}"/>
                </a:ext>
              </a:extLst>
            </p:cNvPr>
            <p:cNvSpPr txBox="1">
              <a:spLocks noChangeArrowheads="1"/>
            </p:cNvSpPr>
            <p:nvPr/>
          </p:nvSpPr>
          <p:spPr bwMode="auto">
            <a:xfrm>
              <a:off x="6133076" y="4272422"/>
              <a:ext cx="117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1200">
                  <a:solidFill>
                    <a:schemeClr val="bg1"/>
                  </a:solidFill>
                  <a:latin typeface="HGP創英角ｺﾞｼｯｸUB" panose="020B0900000000000000" pitchFamily="50" charset="-128"/>
                  <a:ea typeface="HGP創英角ｺﾞｼｯｸUB" panose="020B0900000000000000" pitchFamily="50" charset="-128"/>
                </a:rPr>
                <a:t> ひてい</a:t>
              </a:r>
            </a:p>
          </p:txBody>
        </p:sp>
        <p:grpSp>
          <p:nvGrpSpPr>
            <p:cNvPr id="54289" name="グループ化 18">
              <a:extLst>
                <a:ext uri="{FF2B5EF4-FFF2-40B4-BE49-F238E27FC236}">
                  <a16:creationId xmlns:a16="http://schemas.microsoft.com/office/drawing/2014/main" id="{BB668A88-B547-B2F5-7467-08A647B9EC53}"/>
                </a:ext>
              </a:extLst>
            </p:cNvPr>
            <p:cNvGrpSpPr>
              <a:grpSpLocks/>
            </p:cNvGrpSpPr>
            <p:nvPr/>
          </p:nvGrpSpPr>
          <p:grpSpPr bwMode="auto">
            <a:xfrm>
              <a:off x="5551676" y="4510458"/>
              <a:ext cx="1920875" cy="1807791"/>
              <a:chOff x="5642050" y="4124106"/>
              <a:chExt cx="1920023" cy="1808286"/>
            </a:xfrm>
          </p:grpSpPr>
          <p:sp>
            <p:nvSpPr>
              <p:cNvPr id="17" name="乗算記号 16">
                <a:extLst>
                  <a:ext uri="{FF2B5EF4-FFF2-40B4-BE49-F238E27FC236}">
                    <a16:creationId xmlns:a16="http://schemas.microsoft.com/office/drawing/2014/main" id="{1176AEC5-4CC5-B17D-070B-3CE4C591235B}"/>
                  </a:ext>
                </a:extLst>
              </p:cNvPr>
              <p:cNvSpPr/>
              <p:nvPr/>
            </p:nvSpPr>
            <p:spPr>
              <a:xfrm>
                <a:off x="5883243" y="4471821"/>
                <a:ext cx="1442398" cy="1460571"/>
              </a:xfrm>
              <a:prstGeom prst="mathMultiply">
                <a:avLst>
                  <a:gd name="adj1" fmla="val 1796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正方形/長方形 25">
                <a:extLst>
                  <a:ext uri="{FF2B5EF4-FFF2-40B4-BE49-F238E27FC236}">
                    <a16:creationId xmlns:a16="http://schemas.microsoft.com/office/drawing/2014/main" id="{F9D217D6-E48A-8EAA-69C5-734D8EF54E7A}"/>
                  </a:ext>
                </a:extLst>
              </p:cNvPr>
              <p:cNvSpPr/>
              <p:nvPr/>
            </p:nvSpPr>
            <p:spPr bwMode="auto">
              <a:xfrm>
                <a:off x="5642050" y="4124141"/>
                <a:ext cx="1920023" cy="588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否定</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5C2490-539E-2682-F783-E4B40CBF111F}"/>
              </a:ext>
            </a:extLst>
          </p:cNvPr>
          <p:cNvSpPr txBox="1"/>
          <p:nvPr/>
        </p:nvSpPr>
        <p:spPr>
          <a:xfrm>
            <a:off x="0" y="-39688"/>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拉致問題の経緯</a:t>
            </a:r>
          </a:p>
        </p:txBody>
      </p:sp>
      <p:sp>
        <p:nvSpPr>
          <p:cNvPr id="56323" name="スライド番号プレースホルダー 3">
            <a:extLst>
              <a:ext uri="{FF2B5EF4-FFF2-40B4-BE49-F238E27FC236}">
                <a16:creationId xmlns:a16="http://schemas.microsoft.com/office/drawing/2014/main" id="{B5F37EC9-80C1-3194-1AF5-3AE870B2F5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EFA0AFA-F882-407F-9972-1178B0D7B8E5}"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12</a:t>
            </a:fld>
            <a:endParaRPr kumimoji="0" lang="ja-JP" altLang="en-US" sz="1200">
              <a:solidFill>
                <a:srgbClr val="898989"/>
              </a:solidFill>
              <a:latin typeface="Trebuchet MS" panose="020B0603020202020204" pitchFamily="34" charset="0"/>
            </a:endParaRPr>
          </a:p>
        </p:txBody>
      </p:sp>
      <p:pic>
        <p:nvPicPr>
          <p:cNvPr id="106500" name="Picture 4" descr="朝鮮民主主義人民共和国">
            <a:extLst>
              <a:ext uri="{FF2B5EF4-FFF2-40B4-BE49-F238E27FC236}">
                <a16:creationId xmlns:a16="http://schemas.microsoft.com/office/drawing/2014/main" id="{B2FE06B9-925F-9B96-7D73-42D11A8B0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117725"/>
            <a:ext cx="16446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s://www.rachi.go.jp/jp/ratimondai/images/2_nitcho1.jpg">
            <a:extLst>
              <a:ext uri="{FF2B5EF4-FFF2-40B4-BE49-F238E27FC236}">
                <a16:creationId xmlns:a16="http://schemas.microsoft.com/office/drawing/2014/main" id="{30EE1ADA-DDA8-FE55-D5B9-EB2752EE31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628650"/>
            <a:ext cx="31273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正方形/長方形 1">
            <a:extLst>
              <a:ext uri="{FF2B5EF4-FFF2-40B4-BE49-F238E27FC236}">
                <a16:creationId xmlns:a16="http://schemas.microsoft.com/office/drawing/2014/main" id="{6A554932-045F-32B7-DFC1-3A351A249486}"/>
              </a:ext>
            </a:extLst>
          </p:cNvPr>
          <p:cNvSpPr>
            <a:spLocks noChangeArrowheads="1"/>
          </p:cNvSpPr>
          <p:nvPr/>
        </p:nvSpPr>
        <p:spPr bwMode="auto">
          <a:xfrm>
            <a:off x="7486650" y="2765425"/>
            <a:ext cx="161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200">
                <a:latin typeface="メイリオ" panose="020B0604030504040204" pitchFamily="50" charset="-128"/>
                <a:ea typeface="メイリオ" panose="020B0604030504040204" pitchFamily="50" charset="-128"/>
              </a:rPr>
              <a:t>第 </a:t>
            </a:r>
            <a:r>
              <a:rPr kumimoji="0" lang="en-US" altLang="ja-JP" sz="1200">
                <a:latin typeface="メイリオ" panose="020B0604030504040204" pitchFamily="50" charset="-128"/>
                <a:ea typeface="メイリオ" panose="020B0604030504040204" pitchFamily="50" charset="-128"/>
              </a:rPr>
              <a:t>1 </a:t>
            </a:r>
            <a:r>
              <a:rPr kumimoji="0" lang="ja-JP" altLang="en-US" sz="1200">
                <a:latin typeface="メイリオ" panose="020B0604030504040204" pitchFamily="50" charset="-128"/>
                <a:ea typeface="メイリオ" panose="020B0604030504040204" pitchFamily="50" charset="-128"/>
              </a:rPr>
              <a:t>回日朝首脳会談</a:t>
            </a:r>
          </a:p>
        </p:txBody>
      </p:sp>
      <p:sp>
        <p:nvSpPr>
          <p:cNvPr id="56327" name="正方形/長方形 1">
            <a:extLst>
              <a:ext uri="{FF2B5EF4-FFF2-40B4-BE49-F238E27FC236}">
                <a16:creationId xmlns:a16="http://schemas.microsoft.com/office/drawing/2014/main" id="{539ACEB5-1277-FF29-FC19-7A5BAAE1674F}"/>
              </a:ext>
            </a:extLst>
          </p:cNvPr>
          <p:cNvSpPr>
            <a:spLocks noChangeArrowheads="1"/>
          </p:cNvSpPr>
          <p:nvPr/>
        </p:nvSpPr>
        <p:spPr bwMode="auto">
          <a:xfrm>
            <a:off x="7156631" y="65624"/>
            <a:ext cx="21776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出典：拉致問題ホームページ </a:t>
            </a:r>
            <a:endParaRPr kumimoji="0"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a:t>
            </a:r>
            <a:r>
              <a:rPr kumimoji="0" lang="en-US" altLang="ja-JP" sz="1050" dirty="0">
                <a:latin typeface="メイリオ" panose="020B0604030504040204" pitchFamily="50" charset="-128"/>
                <a:ea typeface="メイリオ" panose="020B0604030504040204" pitchFamily="50" charset="-128"/>
              </a:rPr>
              <a:t>http://www.rachi.go.jp/</a:t>
            </a:r>
            <a:r>
              <a:rPr kumimoji="0" lang="ja-JP" altLang="en-US" sz="1050" dirty="0">
                <a:latin typeface="メイリオ" panose="020B0604030504040204" pitchFamily="50" charset="-128"/>
                <a:ea typeface="メイリオ" panose="020B0604030504040204" pitchFamily="50" charset="-128"/>
              </a:rPr>
              <a:t>） </a:t>
            </a:r>
          </a:p>
        </p:txBody>
      </p:sp>
      <p:grpSp>
        <p:nvGrpSpPr>
          <p:cNvPr id="56328" name="グループ化 11">
            <a:extLst>
              <a:ext uri="{FF2B5EF4-FFF2-40B4-BE49-F238E27FC236}">
                <a16:creationId xmlns:a16="http://schemas.microsoft.com/office/drawing/2014/main" id="{B21EA4FF-42F8-1CC3-1B4F-A1166A8B132D}"/>
              </a:ext>
            </a:extLst>
          </p:cNvPr>
          <p:cNvGrpSpPr>
            <a:grpSpLocks/>
          </p:cNvGrpSpPr>
          <p:nvPr/>
        </p:nvGrpSpPr>
        <p:grpSpPr bwMode="auto">
          <a:xfrm>
            <a:off x="168275" y="727075"/>
            <a:ext cx="8077200" cy="1554163"/>
            <a:chOff x="168275" y="727075"/>
            <a:chExt cx="8077200" cy="1554853"/>
          </a:xfrm>
        </p:grpSpPr>
        <p:sp>
          <p:nvSpPr>
            <p:cNvPr id="54276" name="正方形/長方形 8">
              <a:extLst>
                <a:ext uri="{FF2B5EF4-FFF2-40B4-BE49-F238E27FC236}">
                  <a16:creationId xmlns:a16="http://schemas.microsoft.com/office/drawing/2014/main" id="{FEB2E1E6-A21F-7862-7ED7-44468C0E3B45}"/>
                </a:ext>
              </a:extLst>
            </p:cNvPr>
            <p:cNvSpPr>
              <a:spLocks noChangeArrowheads="1"/>
            </p:cNvSpPr>
            <p:nvPr/>
          </p:nvSpPr>
          <p:spPr bwMode="auto">
            <a:xfrm>
              <a:off x="168275" y="727075"/>
              <a:ext cx="8077200" cy="139126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en-US" altLang="ja-JP" sz="3200" b="1" dirty="0">
                  <a:latin typeface="メイリオ" panose="020B0604030504040204" pitchFamily="50" charset="-128"/>
                  <a:ea typeface="メイリオ" panose="020B0604030504040204" pitchFamily="50" charset="-128"/>
                </a:rPr>
                <a:t>2002</a:t>
              </a:r>
              <a:r>
                <a:rPr kumimoji="0" lang="ja-JP" altLang="en-US" sz="3200" b="1" dirty="0">
                  <a:latin typeface="メイリオ" panose="020B0604030504040204" pitchFamily="50" charset="-128"/>
                  <a:ea typeface="メイリオ" panose="020B0604030504040204" pitchFamily="50" charset="-128"/>
                </a:rPr>
                <a:t>年</a:t>
              </a:r>
              <a:r>
                <a:rPr kumimoji="0" lang="en-US" altLang="ja-JP" sz="3200" b="1" dirty="0">
                  <a:latin typeface="メイリオ" panose="020B0604030504040204" pitchFamily="50" charset="-128"/>
                  <a:ea typeface="メイリオ" panose="020B0604030504040204" pitchFamily="50" charset="-128"/>
                </a:rPr>
                <a:t>9</a:t>
              </a:r>
              <a:r>
                <a:rPr kumimoji="0" lang="ja-JP" altLang="en-US" sz="3200" b="1" dirty="0">
                  <a:latin typeface="メイリオ" panose="020B0604030504040204" pitchFamily="50" charset="-128"/>
                  <a:ea typeface="メイリオ" panose="020B0604030504040204" pitchFamily="50" charset="-128"/>
                </a:rPr>
                <a:t>月</a:t>
              </a:r>
              <a:endParaRPr kumimoji="0" lang="en-US" altLang="ja-JP" sz="3200" b="1" dirty="0">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atin typeface="メイリオ" panose="020B0604030504040204" pitchFamily="50" charset="-128"/>
                  <a:ea typeface="メイリオ" panose="020B0604030504040204" pitchFamily="50" charset="-128"/>
                </a:rPr>
                <a:t>　</a:t>
              </a:r>
              <a:r>
                <a:rPr kumimoji="0" lang="ja-JP" altLang="en-US" sz="4000" b="1" dirty="0">
                  <a:solidFill>
                    <a:schemeClr val="accent4">
                      <a:lumMod val="75000"/>
                    </a:schemeClr>
                  </a:solidFill>
                  <a:latin typeface="メイリオ" panose="020B0604030504040204" pitchFamily="50" charset="-128"/>
                  <a:ea typeface="メイリオ" panose="020B0604030504040204" pitchFamily="50" charset="-128"/>
                </a:rPr>
                <a:t>第１回 日朝首脳会談</a:t>
              </a:r>
              <a:r>
                <a:rPr kumimoji="0" lang="en-US" altLang="ja-JP" sz="4000" b="1" baseline="30000" dirty="0">
                  <a:solidFill>
                    <a:srgbClr val="C00000"/>
                  </a:solidFill>
                  <a:latin typeface="メイリオ" panose="020B0604030504040204" pitchFamily="50" charset="-128"/>
                  <a:ea typeface="メイリオ" panose="020B0604030504040204" pitchFamily="50" charset="-128"/>
                </a:rPr>
                <a:t>※</a:t>
              </a:r>
              <a:endParaRPr kumimoji="0" lang="ja-JP" altLang="en-US" sz="3200" b="1" baseline="30000" dirty="0">
                <a:solidFill>
                  <a:srgbClr val="C00000"/>
                </a:solidFill>
                <a:latin typeface="メイリオ" panose="020B0604030504040204" pitchFamily="50" charset="-128"/>
                <a:ea typeface="メイリオ" panose="020B0604030504040204" pitchFamily="50" charset="-128"/>
              </a:endParaRPr>
            </a:p>
          </p:txBody>
        </p:sp>
        <p:sp>
          <p:nvSpPr>
            <p:cNvPr id="56336" name="正方形/長方形 1">
              <a:extLst>
                <a:ext uri="{FF2B5EF4-FFF2-40B4-BE49-F238E27FC236}">
                  <a16:creationId xmlns:a16="http://schemas.microsoft.com/office/drawing/2014/main" id="{F72573C5-7BB5-4060-BF78-7B90D7ACD7DE}"/>
                </a:ext>
              </a:extLst>
            </p:cNvPr>
            <p:cNvSpPr>
              <a:spLocks noChangeArrowheads="1"/>
            </p:cNvSpPr>
            <p:nvPr/>
          </p:nvSpPr>
          <p:spPr bwMode="auto">
            <a:xfrm>
              <a:off x="3024372" y="1974151"/>
              <a:ext cx="28777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400" b="1" dirty="0">
                  <a:solidFill>
                    <a:srgbClr val="C00000"/>
                  </a:solidFill>
                  <a:latin typeface="メイリオ" panose="020B0604030504040204" pitchFamily="50" charset="-128"/>
                  <a:ea typeface="メイリオ" panose="020B0604030504040204" pitchFamily="50" charset="-128"/>
                </a:rPr>
                <a:t>※</a:t>
              </a:r>
              <a:r>
                <a:rPr kumimoji="0" lang="ja-JP" altLang="en-US" sz="1400" dirty="0">
                  <a:latin typeface="メイリオ" panose="020B0604030504040204" pitchFamily="50" charset="-128"/>
                  <a:ea typeface="メイリオ" panose="020B0604030504040204" pitchFamily="50" charset="-128"/>
                </a:rPr>
                <a:t>日本と北朝鮮のトップの話合い</a:t>
              </a:r>
            </a:p>
          </p:txBody>
        </p:sp>
      </p:grpSp>
      <p:sp>
        <p:nvSpPr>
          <p:cNvPr id="56329" name="正方形/長方形 8">
            <a:extLst>
              <a:ext uri="{FF2B5EF4-FFF2-40B4-BE49-F238E27FC236}">
                <a16:creationId xmlns:a16="http://schemas.microsoft.com/office/drawing/2014/main" id="{22968656-902B-D156-B084-FF5DCF0A3FCC}"/>
              </a:ext>
            </a:extLst>
          </p:cNvPr>
          <p:cNvSpPr>
            <a:spLocks noChangeArrowheads="1"/>
          </p:cNvSpPr>
          <p:nvPr/>
        </p:nvSpPr>
        <p:spPr bwMode="auto">
          <a:xfrm>
            <a:off x="484188" y="3305175"/>
            <a:ext cx="6751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000" b="1">
                <a:solidFill>
                  <a:srgbClr val="C00000"/>
                </a:solidFill>
                <a:latin typeface="メイリオ" panose="020B0604030504040204" pitchFamily="50" charset="-128"/>
                <a:ea typeface="メイリオ" panose="020B0604030504040204" pitchFamily="50" charset="-128"/>
              </a:rPr>
              <a:t>拉致を認めて謝罪</a:t>
            </a:r>
            <a:endParaRPr kumimoji="0" lang="ja-JP" altLang="en-US" sz="5400" b="1">
              <a:solidFill>
                <a:srgbClr val="C00000"/>
              </a:solidFill>
              <a:latin typeface="メイリオ" panose="020B0604030504040204" pitchFamily="50" charset="-128"/>
              <a:ea typeface="メイリオ" panose="020B0604030504040204" pitchFamily="50" charset="-128"/>
            </a:endParaRPr>
          </a:p>
        </p:txBody>
      </p:sp>
      <p:grpSp>
        <p:nvGrpSpPr>
          <p:cNvPr id="56330" name="グループ化 7">
            <a:extLst>
              <a:ext uri="{FF2B5EF4-FFF2-40B4-BE49-F238E27FC236}">
                <a16:creationId xmlns:a16="http://schemas.microsoft.com/office/drawing/2014/main" id="{E744B706-3C27-C512-3F16-3047D0D471AC}"/>
              </a:ext>
            </a:extLst>
          </p:cNvPr>
          <p:cNvGrpSpPr>
            <a:grpSpLocks/>
          </p:cNvGrpSpPr>
          <p:nvPr/>
        </p:nvGrpSpPr>
        <p:grpSpPr bwMode="auto">
          <a:xfrm>
            <a:off x="731838" y="4322763"/>
            <a:ext cx="8172450" cy="2587625"/>
            <a:chOff x="891073" y="4207518"/>
            <a:chExt cx="8173444" cy="2585876"/>
          </a:xfrm>
        </p:grpSpPr>
        <p:grpSp>
          <p:nvGrpSpPr>
            <p:cNvPr id="56331" name="グループ化 6">
              <a:extLst>
                <a:ext uri="{FF2B5EF4-FFF2-40B4-BE49-F238E27FC236}">
                  <a16:creationId xmlns:a16="http://schemas.microsoft.com/office/drawing/2014/main" id="{C4E736EC-0CF3-5C61-482C-0D4DA89C0187}"/>
                </a:ext>
              </a:extLst>
            </p:cNvPr>
            <p:cNvGrpSpPr>
              <a:grpSpLocks/>
            </p:cNvGrpSpPr>
            <p:nvPr/>
          </p:nvGrpSpPr>
          <p:grpSpPr bwMode="auto">
            <a:xfrm>
              <a:off x="891073" y="4207518"/>
              <a:ext cx="7914650" cy="1904881"/>
              <a:chOff x="891073" y="4207518"/>
              <a:chExt cx="7914650" cy="1904881"/>
            </a:xfrm>
          </p:grpSpPr>
          <p:sp>
            <p:nvSpPr>
              <p:cNvPr id="3" name="四角形: 角を丸くする 2">
                <a:extLst>
                  <a:ext uri="{FF2B5EF4-FFF2-40B4-BE49-F238E27FC236}">
                    <a16:creationId xmlns:a16="http://schemas.microsoft.com/office/drawing/2014/main" id="{7D697DA5-1610-C0B1-AF0F-BA49FFB2D121}"/>
                  </a:ext>
                </a:extLst>
              </p:cNvPr>
              <p:cNvSpPr/>
              <p:nvPr/>
            </p:nvSpPr>
            <p:spPr bwMode="auto">
              <a:xfrm>
                <a:off x="891073" y="4207518"/>
                <a:ext cx="7914650" cy="1905299"/>
              </a:xfrm>
              <a:prstGeom prst="round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ln w="22225">
                    <a:noFill/>
                  </a:ln>
                </a:endParaRPr>
              </a:p>
            </p:txBody>
          </p:sp>
          <p:sp>
            <p:nvSpPr>
              <p:cNvPr id="56334" name="正方形/長方形 8">
                <a:extLst>
                  <a:ext uri="{FF2B5EF4-FFF2-40B4-BE49-F238E27FC236}">
                    <a16:creationId xmlns:a16="http://schemas.microsoft.com/office/drawing/2014/main" id="{4848DE40-34F1-175E-62F2-C25CD877A392}"/>
                  </a:ext>
                </a:extLst>
              </p:cNvPr>
              <p:cNvSpPr>
                <a:spLocks noChangeArrowheads="1"/>
              </p:cNvSpPr>
              <p:nvPr/>
            </p:nvSpPr>
            <p:spPr bwMode="auto">
              <a:xfrm>
                <a:off x="1206153" y="4331194"/>
                <a:ext cx="7599270" cy="168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4400" b="1">
                    <a:latin typeface="メイリオ" panose="020B0604030504040204" pitchFamily="50" charset="-128"/>
                    <a:ea typeface="メイリオ" panose="020B0604030504040204" pitchFamily="50" charset="-128"/>
                  </a:rPr>
                  <a:t>関係者への処罰　再発防止</a:t>
                </a:r>
                <a:endParaRPr kumimoji="0" lang="en-US" altLang="ja-JP" sz="44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4400" b="1">
                    <a:latin typeface="メイリオ" panose="020B0604030504040204" pitchFamily="50" charset="-128"/>
                    <a:ea typeface="メイリオ" panose="020B0604030504040204" pitchFamily="50" charset="-128"/>
                  </a:rPr>
                  <a:t>被害者の帰国　　家族の面会　</a:t>
                </a:r>
                <a:endParaRPr kumimoji="0" lang="ja-JP" altLang="en-US" sz="4000" b="1">
                  <a:latin typeface="メイリオ" panose="020B0604030504040204" pitchFamily="50" charset="-128"/>
                  <a:ea typeface="メイリオ" panose="020B0604030504040204" pitchFamily="50" charset="-128"/>
                </a:endParaRPr>
              </a:p>
            </p:txBody>
          </p:sp>
        </p:grpSp>
        <p:sp>
          <p:nvSpPr>
            <p:cNvPr id="56332" name="正方形/長方形 8">
              <a:extLst>
                <a:ext uri="{FF2B5EF4-FFF2-40B4-BE49-F238E27FC236}">
                  <a16:creationId xmlns:a16="http://schemas.microsoft.com/office/drawing/2014/main" id="{E39FDDB3-7910-7984-E1BA-AA2C034F29DF}"/>
                </a:ext>
              </a:extLst>
            </p:cNvPr>
            <p:cNvSpPr>
              <a:spLocks noChangeArrowheads="1"/>
            </p:cNvSpPr>
            <p:nvPr/>
          </p:nvSpPr>
          <p:spPr bwMode="auto">
            <a:xfrm>
              <a:off x="7428614" y="6146932"/>
              <a:ext cx="1635903" cy="6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3600" b="1">
                  <a:latin typeface="メイリオ" panose="020B0604030504040204" pitchFamily="50" charset="-128"/>
                  <a:ea typeface="メイリオ" panose="020B0604030504040204" pitchFamily="50" charset="-128"/>
                </a:rPr>
                <a:t>を約束</a:t>
              </a:r>
              <a:endParaRPr kumimoji="0" lang="ja-JP" altLang="en-US" sz="3200" b="1">
                <a:latin typeface="メイリオ" panose="020B0604030504040204" pitchFamily="50" charset="-128"/>
                <a:ea typeface="メイリオ" panose="020B0604030504040204" pitchFamily="50" charset="-128"/>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7018A8A0-FA40-B438-0D3C-7E9C505C4889}"/>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拉致問題の経緯</a:t>
            </a:r>
          </a:p>
        </p:txBody>
      </p:sp>
      <p:sp>
        <p:nvSpPr>
          <p:cNvPr id="58371" name="スライド番号プレースホルダー 3">
            <a:extLst>
              <a:ext uri="{FF2B5EF4-FFF2-40B4-BE49-F238E27FC236}">
                <a16:creationId xmlns:a16="http://schemas.microsoft.com/office/drawing/2014/main" id="{F282B03C-5816-7436-F13A-09D165EE02AA}"/>
              </a:ext>
            </a:extLst>
          </p:cNvPr>
          <p:cNvSpPr>
            <a:spLocks noGrp="1" noChangeArrowheads="1"/>
          </p:cNvSpPr>
          <p:nvPr>
            <p:ph type="sldNum" sz="quarter" idx="12"/>
          </p:nvPr>
        </p:nvSpPr>
        <p:spPr bwMode="auto">
          <a:xfrm>
            <a:off x="6369050" y="63214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6A39908-2BB2-4843-8291-C6B5773B225C}"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13</a:t>
            </a:fld>
            <a:endParaRPr kumimoji="0" lang="ja-JP" altLang="en-US" sz="1200">
              <a:solidFill>
                <a:srgbClr val="898989"/>
              </a:solidFill>
              <a:latin typeface="Trebuchet MS" panose="020B0603020202020204" pitchFamily="34" charset="0"/>
            </a:endParaRPr>
          </a:p>
        </p:txBody>
      </p:sp>
      <p:sp>
        <p:nvSpPr>
          <p:cNvPr id="54276" name="正方形/長方形 8">
            <a:extLst>
              <a:ext uri="{FF2B5EF4-FFF2-40B4-BE49-F238E27FC236}">
                <a16:creationId xmlns:a16="http://schemas.microsoft.com/office/drawing/2014/main" id="{67AF6FB5-05A1-FE59-DA44-33EB7DABA768}"/>
              </a:ext>
            </a:extLst>
          </p:cNvPr>
          <p:cNvSpPr>
            <a:spLocks noChangeArrowheads="1"/>
          </p:cNvSpPr>
          <p:nvPr/>
        </p:nvSpPr>
        <p:spPr bwMode="auto">
          <a:xfrm>
            <a:off x="157163" y="708025"/>
            <a:ext cx="8077200" cy="12493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en-US" altLang="ja-JP" sz="3200" b="1" dirty="0">
                <a:latin typeface="メイリオ" panose="020B0604030504040204" pitchFamily="50" charset="-128"/>
                <a:ea typeface="メイリオ" panose="020B0604030504040204" pitchFamily="50" charset="-128"/>
              </a:rPr>
              <a:t>2002</a:t>
            </a:r>
            <a:r>
              <a:rPr kumimoji="0" lang="ja-JP" altLang="en-US" sz="3200" b="1" dirty="0">
                <a:latin typeface="メイリオ" panose="020B0604030504040204" pitchFamily="50" charset="-128"/>
                <a:ea typeface="メイリオ" panose="020B0604030504040204" pitchFamily="50" charset="-128"/>
              </a:rPr>
              <a:t>年</a:t>
            </a:r>
            <a:r>
              <a:rPr kumimoji="0" lang="en-US" altLang="ja-JP" sz="3200" b="1" dirty="0">
                <a:latin typeface="メイリオ" panose="020B0604030504040204" pitchFamily="50" charset="-128"/>
                <a:ea typeface="メイリオ" panose="020B0604030504040204" pitchFamily="50" charset="-128"/>
              </a:rPr>
              <a:t>9</a:t>
            </a:r>
            <a:r>
              <a:rPr kumimoji="0" lang="ja-JP" altLang="en-US" sz="3200" b="1" dirty="0">
                <a:latin typeface="メイリオ" panose="020B0604030504040204" pitchFamily="50" charset="-128"/>
                <a:ea typeface="メイリオ" panose="020B0604030504040204" pitchFamily="50" charset="-128"/>
              </a:rPr>
              <a:t>月</a:t>
            </a:r>
            <a:endParaRPr kumimoji="0" lang="en-US" altLang="ja-JP" sz="3200" b="1" dirty="0">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atin typeface="メイリオ" panose="020B0604030504040204" pitchFamily="50" charset="-128"/>
                <a:ea typeface="メイリオ" panose="020B0604030504040204" pitchFamily="50" charset="-128"/>
              </a:rPr>
              <a:t>　</a:t>
            </a:r>
            <a:r>
              <a:rPr kumimoji="0" lang="ja-JP" altLang="en-US" sz="3200" b="1" dirty="0">
                <a:solidFill>
                  <a:schemeClr val="accent4">
                    <a:lumMod val="75000"/>
                  </a:schemeClr>
                </a:solidFill>
                <a:latin typeface="メイリオ" panose="020B0604030504040204" pitchFamily="50" charset="-128"/>
                <a:ea typeface="メイリオ" panose="020B0604030504040204" pitchFamily="50" charset="-128"/>
              </a:rPr>
              <a:t>第１回 日朝首脳会談</a:t>
            </a:r>
          </a:p>
        </p:txBody>
      </p:sp>
      <p:pic>
        <p:nvPicPr>
          <p:cNvPr id="58373" name="Picture 4" descr="朝鮮民主主義人民共和国">
            <a:extLst>
              <a:ext uri="{FF2B5EF4-FFF2-40B4-BE49-F238E27FC236}">
                <a16:creationId xmlns:a16="http://schemas.microsoft.com/office/drawing/2014/main" id="{9061BF94-19DC-35EE-9A9A-AA7282797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2006600"/>
            <a:ext cx="11477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正方形/長方形 8">
            <a:extLst>
              <a:ext uri="{FF2B5EF4-FFF2-40B4-BE49-F238E27FC236}">
                <a16:creationId xmlns:a16="http://schemas.microsoft.com/office/drawing/2014/main" id="{F4F22AA5-5CA5-CF3D-F73B-CF90EC945146}"/>
              </a:ext>
            </a:extLst>
          </p:cNvPr>
          <p:cNvSpPr>
            <a:spLocks noChangeArrowheads="1"/>
          </p:cNvSpPr>
          <p:nvPr/>
        </p:nvSpPr>
        <p:spPr bwMode="auto">
          <a:xfrm>
            <a:off x="1441450" y="2108200"/>
            <a:ext cx="4878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000" b="1">
                <a:solidFill>
                  <a:srgbClr val="C00000"/>
                </a:solidFill>
                <a:latin typeface="メイリオ" panose="020B0604030504040204" pitchFamily="50" charset="-128"/>
                <a:ea typeface="メイリオ" panose="020B0604030504040204" pitchFamily="50" charset="-128"/>
              </a:rPr>
              <a:t>拉致を認めて謝罪</a:t>
            </a:r>
            <a:endParaRPr kumimoji="0" lang="ja-JP" altLang="en-US" sz="3600" b="1">
              <a:solidFill>
                <a:srgbClr val="C00000"/>
              </a:solidFill>
              <a:latin typeface="メイリオ" panose="020B0604030504040204" pitchFamily="50" charset="-128"/>
              <a:ea typeface="メイリオ" panose="020B0604030504040204" pitchFamily="50" charset="-128"/>
            </a:endParaRPr>
          </a:p>
        </p:txBody>
      </p:sp>
      <p:pic>
        <p:nvPicPr>
          <p:cNvPr id="58375" name="Picture 2" descr="https://www.rachi.go.jp/jp/ratimondai/images/2_nitcho1.jpg">
            <a:extLst>
              <a:ext uri="{FF2B5EF4-FFF2-40B4-BE49-F238E27FC236}">
                <a16:creationId xmlns:a16="http://schemas.microsoft.com/office/drawing/2014/main" id="{DAD0DA4F-B636-0237-BD00-844628952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250" y="517525"/>
            <a:ext cx="31083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9">
            <a:extLst>
              <a:ext uri="{FF2B5EF4-FFF2-40B4-BE49-F238E27FC236}">
                <a16:creationId xmlns:a16="http://schemas.microsoft.com/office/drawing/2014/main" id="{E317CB07-6C59-78C8-54D8-0DB785983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8272" t="4079" r="2171" b="4832"/>
          <a:stretch>
            <a:fillRect/>
          </a:stretch>
        </p:blipFill>
        <p:spPr bwMode="auto">
          <a:xfrm>
            <a:off x="1236663" y="3335338"/>
            <a:ext cx="1081087"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10">
            <a:extLst>
              <a:ext uri="{FF2B5EF4-FFF2-40B4-BE49-F238E27FC236}">
                <a16:creationId xmlns:a16="http://schemas.microsoft.com/office/drawing/2014/main" id="{43E430A7-B96C-C7F3-6F67-845D6468B1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7783" t="3423" r="1884" b="5247"/>
          <a:stretch>
            <a:fillRect/>
          </a:stretch>
        </p:blipFill>
        <p:spPr bwMode="auto">
          <a:xfrm>
            <a:off x="157163" y="3281363"/>
            <a:ext cx="108902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8">
            <a:extLst>
              <a:ext uri="{FF2B5EF4-FFF2-40B4-BE49-F238E27FC236}">
                <a16:creationId xmlns:a16="http://schemas.microsoft.com/office/drawing/2014/main" id="{036FAEDF-0C24-D848-F867-19DB620B30EB}"/>
              </a:ext>
            </a:extLst>
          </p:cNvPr>
          <p:cNvSpPr>
            <a:spLocks noChangeArrowheads="1"/>
          </p:cNvSpPr>
          <p:nvPr/>
        </p:nvSpPr>
        <p:spPr bwMode="auto">
          <a:xfrm>
            <a:off x="158750" y="2903538"/>
            <a:ext cx="7177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600">
                <a:latin typeface="メイリオ" panose="020B0604030504040204" pitchFamily="50" charset="-128"/>
                <a:ea typeface="メイリオ" panose="020B0604030504040204" pitchFamily="50" charset="-128"/>
              </a:rPr>
              <a:t>当時日本政府が北朝鮮による拉致の疑いがあるとしていた１３名のうち</a:t>
            </a:r>
            <a:r>
              <a:rPr kumimoji="0" lang="en-US" altLang="ja-JP" sz="1600">
                <a:latin typeface="メイリオ" panose="020B0604030504040204" pitchFamily="50" charset="-128"/>
                <a:ea typeface="メイリオ" panose="020B0604030504040204" pitchFamily="50" charset="-128"/>
              </a:rPr>
              <a:t>…</a:t>
            </a:r>
            <a:endParaRPr kumimoji="0" lang="ja-JP" altLang="en-US" sz="1600">
              <a:latin typeface="メイリオ" panose="020B0604030504040204" pitchFamily="50" charset="-128"/>
              <a:ea typeface="メイリオ" panose="020B0604030504040204" pitchFamily="50" charset="-128"/>
            </a:endParaRPr>
          </a:p>
        </p:txBody>
      </p:sp>
      <p:pic>
        <p:nvPicPr>
          <p:cNvPr id="13" name="図 6">
            <a:extLst>
              <a:ext uri="{FF2B5EF4-FFF2-40B4-BE49-F238E27FC236}">
                <a16:creationId xmlns:a16="http://schemas.microsoft.com/office/drawing/2014/main" id="{4AD66486-CA2D-C967-A93F-C3F70DF65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9089" t="5911" r="1901" b="12534"/>
          <a:stretch>
            <a:fillRect/>
          </a:stretch>
        </p:blipFill>
        <p:spPr bwMode="auto">
          <a:xfrm>
            <a:off x="6015038" y="4521200"/>
            <a:ext cx="1036637"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8">
            <a:extLst>
              <a:ext uri="{FF2B5EF4-FFF2-40B4-BE49-F238E27FC236}">
                <a16:creationId xmlns:a16="http://schemas.microsoft.com/office/drawing/2014/main" id="{CF5031BE-A6BD-DAB5-B626-393E1D73C2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8935" t="7230" r="2399" b="11008"/>
          <a:stretch>
            <a:fillRect/>
          </a:stretch>
        </p:blipFill>
        <p:spPr bwMode="auto">
          <a:xfrm>
            <a:off x="4927600" y="3325813"/>
            <a:ext cx="104616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1">
            <a:extLst>
              <a:ext uri="{FF2B5EF4-FFF2-40B4-BE49-F238E27FC236}">
                <a16:creationId xmlns:a16="http://schemas.microsoft.com/office/drawing/2014/main" id="{AE20ABF8-CEE0-A188-84F6-6DC1777245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7888" t="4150" r="3395" b="3667"/>
          <a:stretch>
            <a:fillRect/>
          </a:stretch>
        </p:blipFill>
        <p:spPr bwMode="auto">
          <a:xfrm>
            <a:off x="3849688" y="3348038"/>
            <a:ext cx="1025525"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13">
            <a:extLst>
              <a:ext uri="{FF2B5EF4-FFF2-40B4-BE49-F238E27FC236}">
                <a16:creationId xmlns:a16="http://schemas.microsoft.com/office/drawing/2014/main" id="{201530E2-2B5D-D389-81C4-37ABD71893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8715" t="4932" r="2568" b="5473"/>
          <a:stretch>
            <a:fillRect/>
          </a:stretch>
        </p:blipFill>
        <p:spPr bwMode="auto">
          <a:xfrm>
            <a:off x="2847975" y="3354388"/>
            <a:ext cx="1025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4">
            <a:extLst>
              <a:ext uri="{FF2B5EF4-FFF2-40B4-BE49-F238E27FC236}">
                <a16:creationId xmlns:a16="http://schemas.microsoft.com/office/drawing/2014/main" id="{AFD6C832-B4E5-CD50-1FA3-1BA962C735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8248" t="5402" r="2521" b="13684"/>
          <a:stretch>
            <a:fillRect/>
          </a:stretch>
        </p:blipFill>
        <p:spPr bwMode="auto">
          <a:xfrm>
            <a:off x="5989638" y="3390900"/>
            <a:ext cx="10112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5">
            <a:extLst>
              <a:ext uri="{FF2B5EF4-FFF2-40B4-BE49-F238E27FC236}">
                <a16:creationId xmlns:a16="http://schemas.microsoft.com/office/drawing/2014/main" id="{96964364-3FA3-76AF-6902-F2E3A3AA282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7783" t="5470" r="2942" b="25375"/>
          <a:stretch>
            <a:fillRect/>
          </a:stretch>
        </p:blipFill>
        <p:spPr bwMode="auto">
          <a:xfrm>
            <a:off x="4927600" y="4579938"/>
            <a:ext cx="100965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4">
            <a:extLst>
              <a:ext uri="{FF2B5EF4-FFF2-40B4-BE49-F238E27FC236}">
                <a16:creationId xmlns:a16="http://schemas.microsoft.com/office/drawing/2014/main" id="{CD693DA2-96E4-CF16-06A6-B1FDC6FF9A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67656" t="8098" r="3476" b="13635"/>
          <a:stretch>
            <a:fillRect/>
          </a:stretch>
        </p:blipFill>
        <p:spPr bwMode="auto">
          <a:xfrm>
            <a:off x="7669213" y="3930650"/>
            <a:ext cx="10255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8">
            <a:extLst>
              <a:ext uri="{FF2B5EF4-FFF2-40B4-BE49-F238E27FC236}">
                <a16:creationId xmlns:a16="http://schemas.microsoft.com/office/drawing/2014/main" id="{386C81B4-20EB-6E47-F4FA-88779BB207FA}"/>
              </a:ext>
            </a:extLst>
          </p:cNvPr>
          <p:cNvSpPr>
            <a:spLocks noChangeArrowheads="1"/>
          </p:cNvSpPr>
          <p:nvPr/>
        </p:nvSpPr>
        <p:spPr bwMode="auto">
          <a:xfrm>
            <a:off x="363538" y="5953125"/>
            <a:ext cx="1690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b="1">
                <a:solidFill>
                  <a:srgbClr val="0070C0"/>
                </a:solidFill>
                <a:latin typeface="メイリオ" panose="020B0604030504040204" pitchFamily="50" charset="-128"/>
                <a:ea typeface="メイリオ" panose="020B0604030504040204" pitchFamily="50" charset="-128"/>
              </a:rPr>
              <a:t>生存</a:t>
            </a:r>
            <a:endParaRPr kumimoji="0" lang="en-US" altLang="ja-JP" b="1">
              <a:solidFill>
                <a:srgbClr val="0070C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b="1">
                <a:solidFill>
                  <a:srgbClr val="0070C0"/>
                </a:solidFill>
                <a:latin typeface="メイリオ" panose="020B0604030504040204" pitchFamily="50" charset="-128"/>
                <a:ea typeface="メイリオ" panose="020B0604030504040204" pitchFamily="50" charset="-128"/>
              </a:rPr>
              <a:t>（４名）</a:t>
            </a:r>
          </a:p>
        </p:txBody>
      </p:sp>
      <p:sp>
        <p:nvSpPr>
          <p:cNvPr id="21" name="正方形/長方形 8">
            <a:extLst>
              <a:ext uri="{FF2B5EF4-FFF2-40B4-BE49-F238E27FC236}">
                <a16:creationId xmlns:a16="http://schemas.microsoft.com/office/drawing/2014/main" id="{B45B8AD2-C8BB-CA52-5794-6B743702A689}"/>
              </a:ext>
            </a:extLst>
          </p:cNvPr>
          <p:cNvSpPr>
            <a:spLocks noChangeArrowheads="1"/>
          </p:cNvSpPr>
          <p:nvPr/>
        </p:nvSpPr>
        <p:spPr bwMode="auto">
          <a:xfrm>
            <a:off x="4056063" y="5878513"/>
            <a:ext cx="16906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b="1">
                <a:solidFill>
                  <a:srgbClr val="C00000"/>
                </a:solidFill>
                <a:latin typeface="メイリオ" panose="020B0604030504040204" pitchFamily="50" charset="-128"/>
                <a:ea typeface="メイリオ" panose="020B0604030504040204" pitchFamily="50" charset="-128"/>
              </a:rPr>
              <a:t>死亡</a:t>
            </a:r>
            <a:endParaRPr kumimoji="0" lang="en-US" altLang="ja-JP" b="1">
              <a:solidFill>
                <a:srgbClr val="C00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b="1">
                <a:solidFill>
                  <a:srgbClr val="C00000"/>
                </a:solidFill>
                <a:latin typeface="メイリオ" panose="020B0604030504040204" pitchFamily="50" charset="-128"/>
                <a:ea typeface="メイリオ" panose="020B0604030504040204" pitchFamily="50" charset="-128"/>
              </a:rPr>
              <a:t>（８名）</a:t>
            </a:r>
          </a:p>
        </p:txBody>
      </p:sp>
      <p:sp>
        <p:nvSpPr>
          <p:cNvPr id="22" name="正方形/長方形 8">
            <a:extLst>
              <a:ext uri="{FF2B5EF4-FFF2-40B4-BE49-F238E27FC236}">
                <a16:creationId xmlns:a16="http://schemas.microsoft.com/office/drawing/2014/main" id="{C1A86B8B-4E54-7BB9-EC74-B0CE4B17E7A8}"/>
              </a:ext>
            </a:extLst>
          </p:cNvPr>
          <p:cNvSpPr>
            <a:spLocks noChangeArrowheads="1"/>
          </p:cNvSpPr>
          <p:nvPr/>
        </p:nvSpPr>
        <p:spPr bwMode="auto">
          <a:xfrm>
            <a:off x="7335838" y="5308600"/>
            <a:ext cx="1692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b="1">
                <a:solidFill>
                  <a:srgbClr val="FFC000"/>
                </a:solidFill>
                <a:latin typeface="メイリオ" panose="020B0604030504040204" pitchFamily="50" charset="-128"/>
                <a:ea typeface="メイリオ" panose="020B0604030504040204" pitchFamily="50" charset="-128"/>
              </a:rPr>
              <a:t>未入境</a:t>
            </a:r>
            <a:endParaRPr kumimoji="0" lang="en-US" altLang="ja-JP" b="1">
              <a:solidFill>
                <a:srgbClr val="FFC00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b="1">
                <a:solidFill>
                  <a:srgbClr val="FFC000"/>
                </a:solidFill>
                <a:latin typeface="メイリオ" panose="020B0604030504040204" pitchFamily="50" charset="-128"/>
                <a:ea typeface="メイリオ" panose="020B0604030504040204" pitchFamily="50" charset="-128"/>
              </a:rPr>
              <a:t>（１名）</a:t>
            </a:r>
          </a:p>
        </p:txBody>
      </p:sp>
      <p:sp>
        <p:nvSpPr>
          <p:cNvPr id="2" name="四角形: 角を丸くする 1">
            <a:extLst>
              <a:ext uri="{FF2B5EF4-FFF2-40B4-BE49-F238E27FC236}">
                <a16:creationId xmlns:a16="http://schemas.microsoft.com/office/drawing/2014/main" id="{DE768845-3FDB-BC89-EFC3-9BB974588630}"/>
              </a:ext>
            </a:extLst>
          </p:cNvPr>
          <p:cNvSpPr/>
          <p:nvPr/>
        </p:nvSpPr>
        <p:spPr>
          <a:xfrm>
            <a:off x="157163" y="3281363"/>
            <a:ext cx="2224087" cy="25908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四角形: 角を丸くする 23">
            <a:extLst>
              <a:ext uri="{FF2B5EF4-FFF2-40B4-BE49-F238E27FC236}">
                <a16:creationId xmlns:a16="http://schemas.microsoft.com/office/drawing/2014/main" id="{F55D3FA5-1391-F909-D6AA-A261D8B512EC}"/>
              </a:ext>
            </a:extLst>
          </p:cNvPr>
          <p:cNvSpPr/>
          <p:nvPr/>
        </p:nvSpPr>
        <p:spPr>
          <a:xfrm>
            <a:off x="2811463" y="3281363"/>
            <a:ext cx="4281487" cy="2590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5" name="四角形: 角を丸くする 24">
            <a:extLst>
              <a:ext uri="{FF2B5EF4-FFF2-40B4-BE49-F238E27FC236}">
                <a16:creationId xmlns:a16="http://schemas.microsoft.com/office/drawing/2014/main" id="{30CB2CB3-7BAD-B504-374F-B0FD45C88285}"/>
              </a:ext>
            </a:extLst>
          </p:cNvPr>
          <p:cNvSpPr/>
          <p:nvPr/>
        </p:nvSpPr>
        <p:spPr>
          <a:xfrm>
            <a:off x="7502525" y="3833813"/>
            <a:ext cx="1382713" cy="142716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6" name="図 12">
            <a:extLst>
              <a:ext uri="{FF2B5EF4-FFF2-40B4-BE49-F238E27FC236}">
                <a16:creationId xmlns:a16="http://schemas.microsoft.com/office/drawing/2014/main" id="{EF52D95D-CE0F-B0C0-87F2-F48B49AB35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69125" t="4805" r="3152" b="49950"/>
          <a:stretch>
            <a:fillRect/>
          </a:stretch>
        </p:blipFill>
        <p:spPr bwMode="auto">
          <a:xfrm>
            <a:off x="1930400" y="5654675"/>
            <a:ext cx="900113" cy="108585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A9300BBE-D83C-08A1-765A-E851C48CBD1B}"/>
              </a:ext>
            </a:extLst>
          </p:cNvPr>
          <p:cNvSpPr/>
          <p:nvPr/>
        </p:nvSpPr>
        <p:spPr>
          <a:xfrm>
            <a:off x="7702550" y="2613025"/>
            <a:ext cx="1438275" cy="25400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第 </a:t>
            </a:r>
            <a:r>
              <a:rPr lang="en-US" altLang="ja-JP" sz="1050" dirty="0">
                <a:latin typeface="メイリオ" panose="020B0604030504040204" pitchFamily="50" charset="-128"/>
                <a:ea typeface="メイリオ" panose="020B0604030504040204" pitchFamily="50" charset="-128"/>
              </a:rPr>
              <a:t>1 </a:t>
            </a:r>
            <a:r>
              <a:rPr lang="ja-JP" altLang="en-US" sz="1050" dirty="0">
                <a:latin typeface="メイリオ" panose="020B0604030504040204" pitchFamily="50" charset="-128"/>
                <a:ea typeface="メイリオ" panose="020B0604030504040204" pitchFamily="50" charset="-128"/>
              </a:rPr>
              <a:t>回日朝首脳会談</a:t>
            </a:r>
          </a:p>
        </p:txBody>
      </p:sp>
      <p:sp>
        <p:nvSpPr>
          <p:cNvPr id="28" name="正方形/長方形 27">
            <a:extLst>
              <a:ext uri="{FF2B5EF4-FFF2-40B4-BE49-F238E27FC236}">
                <a16:creationId xmlns:a16="http://schemas.microsoft.com/office/drawing/2014/main" id="{603CC83F-9A0B-A1FC-FE67-597D25FF20A8}"/>
              </a:ext>
            </a:extLst>
          </p:cNvPr>
          <p:cNvSpPr/>
          <p:nvPr/>
        </p:nvSpPr>
        <p:spPr>
          <a:xfrm>
            <a:off x="7092950" y="53625"/>
            <a:ext cx="2293937"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58395" name="正方形/長方形 28">
            <a:extLst>
              <a:ext uri="{FF2B5EF4-FFF2-40B4-BE49-F238E27FC236}">
                <a16:creationId xmlns:a16="http://schemas.microsoft.com/office/drawing/2014/main" id="{17C4FCFC-5A00-A390-F047-55819B731F2C}"/>
              </a:ext>
            </a:extLst>
          </p:cNvPr>
          <p:cNvSpPr>
            <a:spLocks noChangeArrowheads="1"/>
          </p:cNvSpPr>
          <p:nvPr/>
        </p:nvSpPr>
        <p:spPr bwMode="auto">
          <a:xfrm>
            <a:off x="5526088" y="6548438"/>
            <a:ext cx="361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a:latin typeface="メイリオ" panose="020B0604030504040204" pitchFamily="50" charset="-128"/>
                <a:ea typeface="メイリオ" panose="020B0604030504040204" pitchFamily="50" charset="-128"/>
              </a:rPr>
              <a:t>出典：「北朝鮮による日本人拉致問題</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一日も早い帰国実現に向けて！</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a:t>
            </a:r>
            <a:endParaRPr kumimoji="0" lang="en-US" altLang="ja-JP" sz="800" u="sng">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https://www.rachi.go.jp/jp/shisei/keihatsu/pdf/202401pamphlet_jp.pdf</a:t>
            </a:r>
            <a:r>
              <a:rPr kumimoji="0" lang="ja-JP" altLang="en-US" sz="600">
                <a:latin typeface="メイリオ" panose="020B0604030504040204" pitchFamily="50" charset="-128"/>
                <a:ea typeface="メイリオ" panose="020B0604030504040204" pitchFamily="50" charset="-128"/>
              </a:rPr>
              <a:t>）</a:t>
            </a:r>
            <a:endParaRPr kumimoji="0" lang="en-US" altLang="ja-JP" sz="600">
              <a:latin typeface="メイリオ" panose="020B0604030504040204" pitchFamily="50" charset="-128"/>
              <a:ea typeface="メイリオ"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B0C91198-1C1E-4E29-0620-B268DF159710}"/>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拉致問題の経緯</a:t>
            </a:r>
          </a:p>
        </p:txBody>
      </p:sp>
      <p:sp>
        <p:nvSpPr>
          <p:cNvPr id="60419" name="スライド番号プレースホルダー 3">
            <a:extLst>
              <a:ext uri="{FF2B5EF4-FFF2-40B4-BE49-F238E27FC236}">
                <a16:creationId xmlns:a16="http://schemas.microsoft.com/office/drawing/2014/main" id="{22ED9427-5065-663F-3358-B549296A21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C7944B3-D0BC-4136-866D-3A6C1FBBBE3C}"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14</a:t>
            </a:fld>
            <a:endParaRPr kumimoji="0" lang="ja-JP" altLang="en-US" sz="1200">
              <a:solidFill>
                <a:srgbClr val="898989"/>
              </a:solidFill>
              <a:latin typeface="Trebuchet MS" panose="020B0603020202020204" pitchFamily="34" charset="0"/>
            </a:endParaRPr>
          </a:p>
        </p:txBody>
      </p:sp>
      <p:sp>
        <p:nvSpPr>
          <p:cNvPr id="56324" name="正方形/長方形 8">
            <a:extLst>
              <a:ext uri="{FF2B5EF4-FFF2-40B4-BE49-F238E27FC236}">
                <a16:creationId xmlns:a16="http://schemas.microsoft.com/office/drawing/2014/main" id="{5DDB97EB-99E2-5C34-7DAB-4F4F24931D2A}"/>
              </a:ext>
            </a:extLst>
          </p:cNvPr>
          <p:cNvSpPr>
            <a:spLocks noChangeArrowheads="1"/>
          </p:cNvSpPr>
          <p:nvPr/>
        </p:nvSpPr>
        <p:spPr bwMode="auto">
          <a:xfrm>
            <a:off x="169863" y="663575"/>
            <a:ext cx="80772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en-US" altLang="ja-JP" sz="2400" b="1">
                <a:latin typeface="メイリオ" panose="020B0604030504040204" pitchFamily="50" charset="-128"/>
                <a:ea typeface="メイリオ" panose="020B0604030504040204" pitchFamily="50" charset="-128"/>
              </a:rPr>
              <a:t>2002</a:t>
            </a:r>
            <a:r>
              <a:rPr kumimoji="0" lang="ja-JP" altLang="en-US" sz="2400" b="1">
                <a:latin typeface="メイリオ" panose="020B0604030504040204" pitchFamily="50" charset="-128"/>
                <a:ea typeface="メイリオ" panose="020B0604030504040204" pitchFamily="50" charset="-128"/>
              </a:rPr>
              <a:t>年</a:t>
            </a:r>
            <a:r>
              <a:rPr kumimoji="0" lang="en-US" altLang="ja-JP" sz="2400" b="1">
                <a:latin typeface="メイリオ" panose="020B0604030504040204" pitchFamily="50" charset="-128"/>
                <a:ea typeface="メイリオ" panose="020B0604030504040204" pitchFamily="50" charset="-128"/>
              </a:rPr>
              <a:t>10</a:t>
            </a:r>
            <a:r>
              <a:rPr kumimoji="0" lang="ja-JP" altLang="en-US" sz="2400" b="1">
                <a:latin typeface="メイリオ" panose="020B0604030504040204" pitchFamily="50" charset="-128"/>
                <a:ea typeface="メイリオ" panose="020B0604030504040204" pitchFamily="50" charset="-128"/>
              </a:rPr>
              <a:t>月</a:t>
            </a:r>
            <a:endParaRPr kumimoji="0" lang="en-US" altLang="ja-JP" sz="24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　</a:t>
            </a:r>
            <a:r>
              <a:rPr kumimoji="0" lang="ja-JP" altLang="en-US" sz="3200" b="1">
                <a:solidFill>
                  <a:srgbClr val="00B050"/>
                </a:solidFill>
                <a:latin typeface="メイリオ" panose="020B0604030504040204" pitchFamily="50" charset="-128"/>
                <a:ea typeface="メイリオ" panose="020B0604030504040204" pitchFamily="50" charset="-128"/>
              </a:rPr>
              <a:t>５人の被害者の帰国</a:t>
            </a:r>
            <a:endParaRPr kumimoji="0" lang="ja-JP" altLang="en-US" sz="2400" b="1">
              <a:solidFill>
                <a:srgbClr val="00B050"/>
              </a:solidFill>
              <a:latin typeface="メイリオ" panose="020B0604030504040204" pitchFamily="50" charset="-128"/>
              <a:ea typeface="メイリオ" panose="020B0604030504040204" pitchFamily="50" charset="-128"/>
            </a:endParaRPr>
          </a:p>
        </p:txBody>
      </p:sp>
      <p:pic>
        <p:nvPicPr>
          <p:cNvPr id="56325" name="Picture 2" descr="https://www.rachi.go.jp/jp/ratimondai/images/3_kikoku.jpg">
            <a:extLst>
              <a:ext uri="{FF2B5EF4-FFF2-40B4-BE49-F238E27FC236}">
                <a16:creationId xmlns:a16="http://schemas.microsoft.com/office/drawing/2014/main" id="{D2B599B2-8E3B-16D8-CFBB-07A7A17E4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466725"/>
            <a:ext cx="33782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正方形/長方形 6">
            <a:extLst>
              <a:ext uri="{FF2B5EF4-FFF2-40B4-BE49-F238E27FC236}">
                <a16:creationId xmlns:a16="http://schemas.microsoft.com/office/drawing/2014/main" id="{E2761C94-D80C-5366-5A1A-08CAC55269E6}"/>
              </a:ext>
            </a:extLst>
          </p:cNvPr>
          <p:cNvSpPr>
            <a:spLocks noChangeArrowheads="1"/>
          </p:cNvSpPr>
          <p:nvPr/>
        </p:nvSpPr>
        <p:spPr bwMode="auto">
          <a:xfrm>
            <a:off x="5664200" y="5946775"/>
            <a:ext cx="319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a:latin typeface="Trebuchet MS" panose="020B0603020202020204" pitchFamily="34" charset="0"/>
              </a:rPr>
              <a:t>24</a:t>
            </a:r>
            <a:r>
              <a:rPr kumimoji="0" lang="ja-JP" altLang="en-US" sz="1800">
                <a:latin typeface="Trebuchet MS" panose="020B0603020202020204" pitchFamily="34" charset="0"/>
              </a:rPr>
              <a:t>年ぶりの拉致被害者の帰国</a:t>
            </a:r>
          </a:p>
        </p:txBody>
      </p:sp>
      <p:pic>
        <p:nvPicPr>
          <p:cNvPr id="56332" name="図 7">
            <a:extLst>
              <a:ext uri="{FF2B5EF4-FFF2-40B4-BE49-F238E27FC236}">
                <a16:creationId xmlns:a16="http://schemas.microsoft.com/office/drawing/2014/main" id="{D94CE5C3-A110-A51B-9BC0-5383ABCC9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849438"/>
            <a:ext cx="4289425" cy="4411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2E4DB47D-A780-9FFD-5DE0-FEDCB16709E6}"/>
              </a:ext>
            </a:extLst>
          </p:cNvPr>
          <p:cNvSpPr/>
          <p:nvPr/>
        </p:nvSpPr>
        <p:spPr>
          <a:xfrm>
            <a:off x="7227888" y="26988"/>
            <a:ext cx="2293937"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14" name="正方形/長方形 13">
            <a:extLst>
              <a:ext uri="{FF2B5EF4-FFF2-40B4-BE49-F238E27FC236}">
                <a16:creationId xmlns:a16="http://schemas.microsoft.com/office/drawing/2014/main" id="{D20C6CF1-6AB4-7995-205E-774D0DFE1AF6}"/>
              </a:ext>
            </a:extLst>
          </p:cNvPr>
          <p:cNvSpPr/>
          <p:nvPr/>
        </p:nvSpPr>
        <p:spPr>
          <a:xfrm>
            <a:off x="119063" y="6499225"/>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出典：拉致問題こども向けパンフレット</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https://www.rachi.go.jp/jp/shisei/keihatsu/kodomopamphlet.pdf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87492C-1BC3-365A-1979-572EDC56B1F0}"/>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拉致問題の経緯</a:t>
            </a:r>
          </a:p>
        </p:txBody>
      </p:sp>
      <p:grpSp>
        <p:nvGrpSpPr>
          <p:cNvPr id="41" name="グループ化 40">
            <a:extLst>
              <a:ext uri="{FF2B5EF4-FFF2-40B4-BE49-F238E27FC236}">
                <a16:creationId xmlns:a16="http://schemas.microsoft.com/office/drawing/2014/main" id="{960954DA-D0C2-0FD6-75FF-464BCD551D80}"/>
              </a:ext>
            </a:extLst>
          </p:cNvPr>
          <p:cNvGrpSpPr>
            <a:grpSpLocks/>
          </p:cNvGrpSpPr>
          <p:nvPr/>
        </p:nvGrpSpPr>
        <p:grpSpPr bwMode="auto">
          <a:xfrm>
            <a:off x="-19050" y="1865313"/>
            <a:ext cx="8826500" cy="1487487"/>
            <a:chOff x="-18656" y="1865650"/>
            <a:chExt cx="8826500" cy="1487532"/>
          </a:xfrm>
        </p:grpSpPr>
        <p:grpSp>
          <p:nvGrpSpPr>
            <p:cNvPr id="62494" name="グループ化 27">
              <a:extLst>
                <a:ext uri="{FF2B5EF4-FFF2-40B4-BE49-F238E27FC236}">
                  <a16:creationId xmlns:a16="http://schemas.microsoft.com/office/drawing/2014/main" id="{95714BD0-ACD0-B33C-D5CB-286EB78503F8}"/>
                </a:ext>
              </a:extLst>
            </p:cNvPr>
            <p:cNvGrpSpPr>
              <a:grpSpLocks/>
            </p:cNvGrpSpPr>
            <p:nvPr/>
          </p:nvGrpSpPr>
          <p:grpSpPr bwMode="auto">
            <a:xfrm>
              <a:off x="-18656" y="1865650"/>
              <a:ext cx="8826500" cy="1487532"/>
              <a:chOff x="72533" y="622520"/>
              <a:chExt cx="8826500" cy="1487532"/>
            </a:xfrm>
          </p:grpSpPr>
          <p:sp>
            <p:nvSpPr>
              <p:cNvPr id="62496" name="正方形/長方形 8">
                <a:extLst>
                  <a:ext uri="{FF2B5EF4-FFF2-40B4-BE49-F238E27FC236}">
                    <a16:creationId xmlns:a16="http://schemas.microsoft.com/office/drawing/2014/main" id="{9112A677-035A-7C0C-4EF2-CADB490785C6}"/>
                  </a:ext>
                </a:extLst>
              </p:cNvPr>
              <p:cNvSpPr>
                <a:spLocks noChangeArrowheads="1"/>
              </p:cNvSpPr>
              <p:nvPr/>
            </p:nvSpPr>
            <p:spPr bwMode="auto">
              <a:xfrm>
                <a:off x="72533" y="666580"/>
                <a:ext cx="8826500" cy="144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40000"/>
                  </a:lnSpc>
                  <a:spcBef>
                    <a:spcPct val="0"/>
                  </a:spcBef>
                  <a:buFontTx/>
                  <a:buNone/>
                </a:pPr>
                <a:r>
                  <a:rPr kumimoji="0" lang="en-US" altLang="ja-JP" b="1">
                    <a:latin typeface="メイリオ" panose="020B0604030504040204" pitchFamily="50" charset="-128"/>
                    <a:ea typeface="メイリオ" panose="020B0604030504040204" pitchFamily="50" charset="-128"/>
                  </a:rPr>
                  <a:t>2014</a:t>
                </a:r>
                <a:r>
                  <a:rPr kumimoji="0" lang="ja-JP" altLang="en-US" b="1">
                    <a:latin typeface="メイリオ" panose="020B0604030504040204" pitchFamily="50" charset="-128"/>
                    <a:ea typeface="メイリオ" panose="020B0604030504040204" pitchFamily="50" charset="-128"/>
                  </a:rPr>
                  <a:t>年</a:t>
                </a:r>
                <a:r>
                  <a:rPr kumimoji="0" lang="en-US" altLang="ja-JP" b="1">
                    <a:latin typeface="メイリオ" panose="020B0604030504040204" pitchFamily="50" charset="-128"/>
                    <a:ea typeface="メイリオ" panose="020B0604030504040204" pitchFamily="50" charset="-128"/>
                  </a:rPr>
                  <a:t>5</a:t>
                </a:r>
                <a:r>
                  <a:rPr kumimoji="0" lang="ja-JP" altLang="en-US" b="1">
                    <a:latin typeface="メイリオ" panose="020B0604030504040204" pitchFamily="50" charset="-128"/>
                    <a:ea typeface="メイリオ" panose="020B0604030504040204" pitchFamily="50" charset="-128"/>
                  </a:rPr>
                  <a:t>月　</a:t>
                </a:r>
                <a:r>
                  <a:rPr kumimoji="0" lang="ja-JP" altLang="en-US" b="1">
                    <a:solidFill>
                      <a:srgbClr val="00B050"/>
                    </a:solidFill>
                    <a:latin typeface="メイリオ" panose="020B0604030504040204" pitchFamily="50" charset="-128"/>
                    <a:ea typeface="メイリオ" panose="020B0604030504040204" pitchFamily="50" charset="-128"/>
                  </a:rPr>
                  <a:t>日朝政府間協議</a:t>
                </a:r>
                <a:r>
                  <a:rPr kumimoji="0" lang="ja-JP" altLang="en-US" sz="1800" b="1">
                    <a:solidFill>
                      <a:srgbClr val="00B050"/>
                    </a:solidFill>
                    <a:latin typeface="メイリオ" panose="020B0604030504040204" pitchFamily="50" charset="-128"/>
                    <a:ea typeface="メイリオ" panose="020B0604030504040204" pitchFamily="50" charset="-128"/>
                  </a:rPr>
                  <a:t>（ストックホルム合意）</a:t>
                </a:r>
                <a:endParaRPr kumimoji="0" lang="en-US" altLang="ja-JP" b="1">
                  <a:solidFill>
                    <a:srgbClr val="00B050"/>
                  </a:solidFill>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b="1">
                    <a:latin typeface="メイリオ" panose="020B0604030504040204" pitchFamily="50" charset="-128"/>
                    <a:ea typeface="メイリオ" panose="020B0604030504040204" pitchFamily="50" charset="-128"/>
                  </a:rPr>
                  <a:t>　　　　　　　　　　　</a:t>
                </a:r>
                <a:r>
                  <a:rPr kumimoji="0" lang="ja-JP" altLang="en-US" sz="1800">
                    <a:latin typeface="メイリオ" panose="020B0604030504040204" pitchFamily="50" charset="-128"/>
                    <a:ea typeface="メイリオ" panose="020B0604030504040204" pitchFamily="50" charset="-128"/>
                  </a:rPr>
                  <a:t>　特別調査委員会による拉致被害者を含む</a:t>
                </a:r>
                <a:endParaRPr kumimoji="0" lang="en-US" altLang="ja-JP" sz="1800">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a:latin typeface="メイリオ" panose="020B0604030504040204" pitchFamily="50" charset="-128"/>
                    <a:ea typeface="メイリオ" panose="020B0604030504040204" pitchFamily="50" charset="-128"/>
                  </a:rPr>
                  <a:t>　　　　　　　　　　　　全ての日本人に関する調査を約束</a:t>
                </a:r>
                <a:endParaRPr kumimoji="0" lang="en-US" altLang="ja-JP" sz="1800">
                  <a:latin typeface="メイリオ" panose="020B0604030504040204" pitchFamily="50" charset="-128"/>
                  <a:ea typeface="メイリオ" panose="020B0604030504040204" pitchFamily="50" charset="-128"/>
                </a:endParaRPr>
              </a:p>
            </p:txBody>
          </p:sp>
          <p:sp>
            <p:nvSpPr>
              <p:cNvPr id="4" name="Text Box 6">
                <a:extLst>
                  <a:ext uri="{FF2B5EF4-FFF2-40B4-BE49-F238E27FC236}">
                    <a16:creationId xmlns:a16="http://schemas.microsoft.com/office/drawing/2014/main" id="{760BE6B3-2320-B969-5B7C-D0EC59500D3B}"/>
                  </a:ext>
                </a:extLst>
              </p:cNvPr>
              <p:cNvSpPr txBox="1">
                <a:spLocks noChangeArrowheads="1"/>
              </p:cNvSpPr>
              <p:nvPr/>
            </p:nvSpPr>
            <p:spPr bwMode="auto">
              <a:xfrm>
                <a:off x="2368058" y="622520"/>
                <a:ext cx="2573338" cy="254008"/>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r>
                  <a:rPr lang="ja-JP" altLang="en-US" sz="1050" dirty="0">
                    <a:solidFill>
                      <a:srgbClr val="3EC37B"/>
                    </a:solidFill>
                    <a:latin typeface="HGP創英角ｺﾞｼｯｸUB" panose="020B0900000000000000" pitchFamily="50" charset="-128"/>
                    <a:ea typeface="HGP創英角ｺﾞｼｯｸUB" panose="020B0900000000000000" pitchFamily="50" charset="-128"/>
                  </a:rPr>
                  <a:t>　</a:t>
                </a:r>
              </a:p>
            </p:txBody>
          </p:sp>
          <p:sp>
            <p:nvSpPr>
              <p:cNvPr id="62498" name="Text Box 6">
                <a:extLst>
                  <a:ext uri="{FF2B5EF4-FFF2-40B4-BE49-F238E27FC236}">
                    <a16:creationId xmlns:a16="http://schemas.microsoft.com/office/drawing/2014/main" id="{88492E28-60EE-15D1-A2DA-B4EBC6B067A0}"/>
                  </a:ext>
                </a:extLst>
              </p:cNvPr>
              <p:cNvSpPr txBox="1">
                <a:spLocks noChangeArrowheads="1"/>
              </p:cNvSpPr>
              <p:nvPr/>
            </p:nvSpPr>
            <p:spPr bwMode="auto">
              <a:xfrm>
                <a:off x="2906815" y="1223755"/>
                <a:ext cx="40054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ja-JP" altLang="en-US" sz="700">
                  <a:latin typeface="HGP創英角ｺﾞｼｯｸUB" panose="020B0900000000000000" pitchFamily="50" charset="-128"/>
                  <a:ea typeface="HGP創英角ｺﾞｼｯｸUB" panose="020B0900000000000000" pitchFamily="50" charset="-128"/>
                </a:endParaRPr>
              </a:p>
            </p:txBody>
          </p:sp>
        </p:grpSp>
        <p:sp>
          <p:nvSpPr>
            <p:cNvPr id="62495" name="Text Box 6">
              <a:extLst>
                <a:ext uri="{FF2B5EF4-FFF2-40B4-BE49-F238E27FC236}">
                  <a16:creationId xmlns:a16="http://schemas.microsoft.com/office/drawing/2014/main" id="{742730B1-968C-CAD6-6325-8FE307610297}"/>
                </a:ext>
              </a:extLst>
            </p:cNvPr>
            <p:cNvSpPr txBox="1">
              <a:spLocks noChangeArrowheads="1"/>
            </p:cNvSpPr>
            <p:nvPr/>
          </p:nvSpPr>
          <p:spPr bwMode="auto">
            <a:xfrm>
              <a:off x="2735651" y="2852848"/>
              <a:ext cx="40054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ja-JP" altLang="en-US" sz="700">
                <a:latin typeface="HGP創英角ｺﾞｼｯｸUB" panose="020B0900000000000000" pitchFamily="50" charset="-128"/>
                <a:ea typeface="HGP創英角ｺﾞｼｯｸUB" panose="020B0900000000000000" pitchFamily="50" charset="-128"/>
              </a:endParaRPr>
            </a:p>
          </p:txBody>
        </p:sp>
      </p:grpSp>
      <p:sp>
        <p:nvSpPr>
          <p:cNvPr id="10" name="矢印: 右 9">
            <a:extLst>
              <a:ext uri="{FF2B5EF4-FFF2-40B4-BE49-F238E27FC236}">
                <a16:creationId xmlns:a16="http://schemas.microsoft.com/office/drawing/2014/main" id="{4A2370E9-116C-31F3-F7C9-3DDB43663DA5}"/>
              </a:ext>
            </a:extLst>
          </p:cNvPr>
          <p:cNvSpPr/>
          <p:nvPr/>
        </p:nvSpPr>
        <p:spPr>
          <a:xfrm>
            <a:off x="1716088" y="6102350"/>
            <a:ext cx="5705475" cy="206375"/>
          </a:xfrm>
          <a:prstGeom prst="rightArrow">
            <a:avLst>
              <a:gd name="adj1" fmla="val 50000"/>
              <a:gd name="adj2" fmla="val 95587"/>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矢印: 右 12">
            <a:extLst>
              <a:ext uri="{FF2B5EF4-FFF2-40B4-BE49-F238E27FC236}">
                <a16:creationId xmlns:a16="http://schemas.microsoft.com/office/drawing/2014/main" id="{E85A006E-E61A-9882-66A1-D6E6A6BD062C}"/>
              </a:ext>
            </a:extLst>
          </p:cNvPr>
          <p:cNvSpPr/>
          <p:nvPr/>
        </p:nvSpPr>
        <p:spPr>
          <a:xfrm>
            <a:off x="1716088" y="4256088"/>
            <a:ext cx="5705475" cy="207962"/>
          </a:xfrm>
          <a:prstGeom prst="rightArrow">
            <a:avLst>
              <a:gd name="adj1" fmla="val 50000"/>
              <a:gd name="adj2" fmla="val 95587"/>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2470" name="スライド番号プレースホルダー 3">
            <a:extLst>
              <a:ext uri="{FF2B5EF4-FFF2-40B4-BE49-F238E27FC236}">
                <a16:creationId xmlns:a16="http://schemas.microsoft.com/office/drawing/2014/main" id="{EAC6030A-EB45-A340-BCE1-F730721C7A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4F4B6BC-01AD-4B1A-B85D-B9C599F64FB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15</a:t>
            </a:fld>
            <a:endParaRPr kumimoji="0" lang="ja-JP" altLang="en-US" sz="1200">
              <a:solidFill>
                <a:srgbClr val="898989"/>
              </a:solidFill>
              <a:latin typeface="Trebuchet MS" panose="020B0603020202020204" pitchFamily="34" charset="0"/>
            </a:endParaRPr>
          </a:p>
        </p:txBody>
      </p:sp>
      <p:pic>
        <p:nvPicPr>
          <p:cNvPr id="56327" name="Picture 4" descr="朝鮮民主主義人民共和国">
            <a:extLst>
              <a:ext uri="{FF2B5EF4-FFF2-40B4-BE49-F238E27FC236}">
                <a16:creationId xmlns:a16="http://schemas.microsoft.com/office/drawing/2014/main" id="{D20DD9C3-1397-5AE1-4102-2B4BB23C1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03" t="8978" r="8794" b="8978"/>
          <a:stretch>
            <a:fillRect/>
          </a:stretch>
        </p:blipFill>
        <p:spPr bwMode="auto">
          <a:xfrm>
            <a:off x="182563" y="4781550"/>
            <a:ext cx="1346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6" descr="日本国">
            <a:extLst>
              <a:ext uri="{FF2B5EF4-FFF2-40B4-BE49-F238E27FC236}">
                <a16:creationId xmlns:a16="http://schemas.microsoft.com/office/drawing/2014/main" id="{F69FF923-58C5-0CB3-DEE7-A16FA9C35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211" t="11153" r="10146" b="9741"/>
          <a:stretch>
            <a:fillRect/>
          </a:stretch>
        </p:blipFill>
        <p:spPr bwMode="auto">
          <a:xfrm>
            <a:off x="7558088" y="4733925"/>
            <a:ext cx="1320800" cy="92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2B47E179-F6C3-2209-C159-65BCBD2D3509}"/>
              </a:ext>
            </a:extLst>
          </p:cNvPr>
          <p:cNvSpPr>
            <a:spLocks noChangeArrowheads="1"/>
          </p:cNvSpPr>
          <p:nvPr/>
        </p:nvSpPr>
        <p:spPr bwMode="auto">
          <a:xfrm>
            <a:off x="73025" y="3535363"/>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b="1">
                <a:latin typeface="メイリオ" panose="020B0604030504040204" pitchFamily="50" charset="-128"/>
                <a:ea typeface="メイリオ" panose="020B0604030504040204" pitchFamily="50" charset="-128"/>
              </a:rPr>
              <a:t>2016</a:t>
            </a:r>
            <a:r>
              <a:rPr kumimoji="0" lang="ja-JP" altLang="en-US" b="1">
                <a:latin typeface="メイリオ" panose="020B0604030504040204" pitchFamily="50" charset="-128"/>
                <a:ea typeface="メイリオ" panose="020B0604030504040204" pitchFamily="50" charset="-128"/>
              </a:rPr>
              <a:t>年</a:t>
            </a:r>
          </a:p>
        </p:txBody>
      </p:sp>
      <p:grpSp>
        <p:nvGrpSpPr>
          <p:cNvPr id="36" name="グループ化 35">
            <a:extLst>
              <a:ext uri="{FF2B5EF4-FFF2-40B4-BE49-F238E27FC236}">
                <a16:creationId xmlns:a16="http://schemas.microsoft.com/office/drawing/2014/main" id="{5E4EE058-7289-7CAF-8CDE-ECFA783C4E02}"/>
              </a:ext>
            </a:extLst>
          </p:cNvPr>
          <p:cNvGrpSpPr>
            <a:grpSpLocks/>
          </p:cNvGrpSpPr>
          <p:nvPr/>
        </p:nvGrpSpPr>
        <p:grpSpPr bwMode="auto">
          <a:xfrm>
            <a:off x="7456488" y="736600"/>
            <a:ext cx="1563687" cy="1274763"/>
            <a:chOff x="7497325" y="664925"/>
            <a:chExt cx="1564125" cy="1273912"/>
          </a:xfrm>
        </p:grpSpPr>
        <p:pic>
          <p:nvPicPr>
            <p:cNvPr id="62492" name="Picture 2" descr="https://www.rachi.go.jp/jp/ratimondai/images/4_nitcho2.jpg">
              <a:extLst>
                <a:ext uri="{FF2B5EF4-FFF2-40B4-BE49-F238E27FC236}">
                  <a16:creationId xmlns:a16="http://schemas.microsoft.com/office/drawing/2014/main" id="{B8060E1D-ED90-8509-EEE7-B11704CEA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325" y="664925"/>
              <a:ext cx="1564125" cy="103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DBBA211E-EA63-8657-098B-D26E3BA32978}"/>
                </a:ext>
              </a:extLst>
            </p:cNvPr>
            <p:cNvSpPr/>
            <p:nvPr/>
          </p:nvSpPr>
          <p:spPr>
            <a:xfrm>
              <a:off x="7659295" y="1685007"/>
              <a:ext cx="1395803" cy="25383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第２回日朝首脳会談</a:t>
              </a:r>
            </a:p>
          </p:txBody>
        </p:sp>
      </p:grpSp>
      <p:sp>
        <p:nvSpPr>
          <p:cNvPr id="62475" name="正方形/長方形 22">
            <a:extLst>
              <a:ext uri="{FF2B5EF4-FFF2-40B4-BE49-F238E27FC236}">
                <a16:creationId xmlns:a16="http://schemas.microsoft.com/office/drawing/2014/main" id="{37216690-FFFC-5B2B-10ED-892104F44924}"/>
              </a:ext>
            </a:extLst>
          </p:cNvPr>
          <p:cNvSpPr>
            <a:spLocks noChangeArrowheads="1"/>
          </p:cNvSpPr>
          <p:nvPr/>
        </p:nvSpPr>
        <p:spPr bwMode="auto">
          <a:xfrm>
            <a:off x="7198739" y="136525"/>
            <a:ext cx="20394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出典：拉致問題ホームページ </a:t>
            </a:r>
            <a:endParaRPr kumimoji="0" lang="en-US" altLang="ja-JP" sz="1050" dirty="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1050" dirty="0">
                <a:latin typeface="メイリオ" panose="020B0604030504040204" pitchFamily="50" charset="-128"/>
                <a:ea typeface="メイリオ" panose="020B0604030504040204" pitchFamily="50" charset="-128"/>
              </a:rPr>
              <a:t>（</a:t>
            </a:r>
            <a:r>
              <a:rPr kumimoji="0" lang="en-US" altLang="ja-JP" sz="1050" dirty="0">
                <a:latin typeface="メイリオ" panose="020B0604030504040204" pitchFamily="50" charset="-128"/>
                <a:ea typeface="メイリオ" panose="020B0604030504040204" pitchFamily="50" charset="-128"/>
              </a:rPr>
              <a:t>http://www.rachi.go.jp/</a:t>
            </a:r>
            <a:r>
              <a:rPr kumimoji="0" lang="ja-JP" altLang="en-US" sz="1050" dirty="0">
                <a:latin typeface="メイリオ" panose="020B0604030504040204" pitchFamily="50" charset="-128"/>
                <a:ea typeface="メイリオ" panose="020B0604030504040204" pitchFamily="50" charset="-128"/>
              </a:rPr>
              <a:t>） </a:t>
            </a:r>
          </a:p>
        </p:txBody>
      </p:sp>
      <p:sp>
        <p:nvSpPr>
          <p:cNvPr id="11" name="矢印: 右 10">
            <a:extLst>
              <a:ext uri="{FF2B5EF4-FFF2-40B4-BE49-F238E27FC236}">
                <a16:creationId xmlns:a16="http://schemas.microsoft.com/office/drawing/2014/main" id="{1AA23AA3-9412-3448-8B17-057B8F31DCD1}"/>
              </a:ext>
            </a:extLst>
          </p:cNvPr>
          <p:cNvSpPr/>
          <p:nvPr/>
        </p:nvSpPr>
        <p:spPr>
          <a:xfrm rot="10800000">
            <a:off x="1728788" y="5202238"/>
            <a:ext cx="5705475" cy="206375"/>
          </a:xfrm>
          <a:prstGeom prst="rightArrow">
            <a:avLst>
              <a:gd name="adj1" fmla="val 50000"/>
              <a:gd name="adj2" fmla="val 95587"/>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37" name="グループ化 36">
            <a:extLst>
              <a:ext uri="{FF2B5EF4-FFF2-40B4-BE49-F238E27FC236}">
                <a16:creationId xmlns:a16="http://schemas.microsoft.com/office/drawing/2014/main" id="{25040C61-86D4-5937-89FA-F80728ABB0F1}"/>
              </a:ext>
            </a:extLst>
          </p:cNvPr>
          <p:cNvGrpSpPr>
            <a:grpSpLocks/>
          </p:cNvGrpSpPr>
          <p:nvPr/>
        </p:nvGrpSpPr>
        <p:grpSpPr bwMode="auto">
          <a:xfrm>
            <a:off x="2497138" y="4051300"/>
            <a:ext cx="4352925" cy="538163"/>
            <a:chOff x="2497057" y="4051063"/>
            <a:chExt cx="4352592" cy="538598"/>
          </a:xfrm>
        </p:grpSpPr>
        <p:sp>
          <p:nvSpPr>
            <p:cNvPr id="62490" name="正方形/長方形 8">
              <a:extLst>
                <a:ext uri="{FF2B5EF4-FFF2-40B4-BE49-F238E27FC236}">
                  <a16:creationId xmlns:a16="http://schemas.microsoft.com/office/drawing/2014/main" id="{C99472E2-8531-EACC-45C6-87F21B8B0A55}"/>
                </a:ext>
              </a:extLst>
            </p:cNvPr>
            <p:cNvSpPr>
              <a:spLocks noChangeArrowheads="1"/>
            </p:cNvSpPr>
            <p:nvPr/>
          </p:nvSpPr>
          <p:spPr bwMode="auto">
            <a:xfrm>
              <a:off x="2497057" y="4143385"/>
              <a:ext cx="435259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 typeface="Arial" panose="020B0604020202020204" pitchFamily="34" charset="0"/>
                <a:buNone/>
              </a:pPr>
              <a:r>
                <a:rPr kumimoji="0" lang="ja-JP" altLang="en-US" sz="2000" b="1">
                  <a:latin typeface="メイリオ" panose="020B0604030504040204" pitchFamily="50" charset="-128"/>
                  <a:ea typeface="メイリオ" panose="020B0604030504040204" pitchFamily="50" charset="-128"/>
                </a:rPr>
                <a:t>核実験の実施・弾道ミサイルの発射</a:t>
              </a:r>
              <a:endParaRPr kumimoji="0" lang="en-US" altLang="ja-JP" sz="1400" b="1">
                <a:latin typeface="メイリオ" panose="020B0604030504040204" pitchFamily="50" charset="-128"/>
                <a:ea typeface="メイリオ" panose="020B0604030504040204" pitchFamily="50" charset="-128"/>
              </a:endParaRPr>
            </a:p>
          </p:txBody>
        </p:sp>
        <p:sp>
          <p:nvSpPr>
            <p:cNvPr id="62491" name="Text Box 6">
              <a:extLst>
                <a:ext uri="{FF2B5EF4-FFF2-40B4-BE49-F238E27FC236}">
                  <a16:creationId xmlns:a16="http://schemas.microsoft.com/office/drawing/2014/main" id="{C110BD33-F6DC-4759-657F-1C9399C6AD8A}"/>
                </a:ext>
              </a:extLst>
            </p:cNvPr>
            <p:cNvSpPr txBox="1">
              <a:spLocks noChangeArrowheads="1"/>
            </p:cNvSpPr>
            <p:nvPr/>
          </p:nvSpPr>
          <p:spPr bwMode="auto">
            <a:xfrm>
              <a:off x="2670630" y="4051063"/>
              <a:ext cx="40616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endParaRPr lang="ja-JP" altLang="en-US" sz="800">
                <a:latin typeface="HGP創英角ｺﾞｼｯｸUB" panose="020B0900000000000000" pitchFamily="50" charset="-128"/>
                <a:ea typeface="HGP創英角ｺﾞｼｯｸUB" panose="020B0900000000000000" pitchFamily="50" charset="-128"/>
              </a:endParaRPr>
            </a:p>
          </p:txBody>
        </p:sp>
      </p:grpSp>
      <p:grpSp>
        <p:nvGrpSpPr>
          <p:cNvPr id="38" name="グループ化 37">
            <a:extLst>
              <a:ext uri="{FF2B5EF4-FFF2-40B4-BE49-F238E27FC236}">
                <a16:creationId xmlns:a16="http://schemas.microsoft.com/office/drawing/2014/main" id="{45AF01D6-BC08-799C-3E64-BAE3D69526AC}"/>
              </a:ext>
            </a:extLst>
          </p:cNvPr>
          <p:cNvGrpSpPr>
            <a:grpSpLocks/>
          </p:cNvGrpSpPr>
          <p:nvPr/>
        </p:nvGrpSpPr>
        <p:grpSpPr bwMode="auto">
          <a:xfrm>
            <a:off x="2057400" y="5040313"/>
            <a:ext cx="5556250" cy="536575"/>
            <a:chOff x="2056948" y="5039582"/>
            <a:chExt cx="5556437" cy="537227"/>
          </a:xfrm>
        </p:grpSpPr>
        <p:sp>
          <p:nvSpPr>
            <p:cNvPr id="62488" name="正方形/長方形 8">
              <a:extLst>
                <a:ext uri="{FF2B5EF4-FFF2-40B4-BE49-F238E27FC236}">
                  <a16:creationId xmlns:a16="http://schemas.microsoft.com/office/drawing/2014/main" id="{031789BF-1892-3128-E097-F500FE526B41}"/>
                </a:ext>
              </a:extLst>
            </p:cNvPr>
            <p:cNvSpPr>
              <a:spLocks noChangeArrowheads="1"/>
            </p:cNvSpPr>
            <p:nvPr/>
          </p:nvSpPr>
          <p:spPr bwMode="auto">
            <a:xfrm>
              <a:off x="2056948" y="5130533"/>
              <a:ext cx="555643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000" b="1">
                  <a:latin typeface="メイリオ" panose="020B0604030504040204" pitchFamily="50" charset="-128"/>
                  <a:ea typeface="メイリオ" panose="020B0604030504040204" pitchFamily="50" charset="-128"/>
                </a:rPr>
                <a:t>対北朝鮮制裁</a:t>
              </a:r>
              <a:r>
                <a:rPr kumimoji="0" lang="en-US" altLang="ja-JP" sz="2000" b="1" baseline="30000">
                  <a:latin typeface="メイリオ" panose="020B0604030504040204" pitchFamily="50" charset="-128"/>
                  <a:ea typeface="メイリオ" panose="020B0604030504040204" pitchFamily="50" charset="-128"/>
                </a:rPr>
                <a:t>※</a:t>
              </a:r>
              <a:r>
                <a:rPr kumimoji="0" lang="ja-JP" altLang="en-US" sz="2000" b="1">
                  <a:latin typeface="メイリオ" panose="020B0604030504040204" pitchFamily="50" charset="-128"/>
                  <a:ea typeface="メイリオ" panose="020B0604030504040204" pitchFamily="50" charset="-128"/>
                </a:rPr>
                <a:t>措置（輸出、輸入の禁止など）</a:t>
              </a:r>
            </a:p>
          </p:txBody>
        </p:sp>
        <p:sp>
          <p:nvSpPr>
            <p:cNvPr id="62489" name="Text Box 6">
              <a:extLst>
                <a:ext uri="{FF2B5EF4-FFF2-40B4-BE49-F238E27FC236}">
                  <a16:creationId xmlns:a16="http://schemas.microsoft.com/office/drawing/2014/main" id="{56874844-C0F5-F0F8-56A4-C93980B639F8}"/>
                </a:ext>
              </a:extLst>
            </p:cNvPr>
            <p:cNvSpPr txBox="1">
              <a:spLocks noChangeArrowheads="1"/>
            </p:cNvSpPr>
            <p:nvPr/>
          </p:nvSpPr>
          <p:spPr bwMode="auto">
            <a:xfrm>
              <a:off x="2056948" y="5039582"/>
              <a:ext cx="4675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latin typeface="HGP創英角ｺﾞｼｯｸUB" panose="020B0900000000000000" pitchFamily="50" charset="-128"/>
                  <a:ea typeface="HGP創英角ｺﾞｼｯｸUB" panose="020B0900000000000000" pitchFamily="50" charset="-128"/>
                </a:rPr>
                <a:t>　</a:t>
              </a:r>
            </a:p>
          </p:txBody>
        </p:sp>
      </p:grpSp>
      <p:grpSp>
        <p:nvGrpSpPr>
          <p:cNvPr id="39" name="グループ化 38">
            <a:extLst>
              <a:ext uri="{FF2B5EF4-FFF2-40B4-BE49-F238E27FC236}">
                <a16:creationId xmlns:a16="http://schemas.microsoft.com/office/drawing/2014/main" id="{28FC6050-8DED-EE92-FB0A-207F1E677D3E}"/>
              </a:ext>
            </a:extLst>
          </p:cNvPr>
          <p:cNvGrpSpPr>
            <a:grpSpLocks/>
          </p:cNvGrpSpPr>
          <p:nvPr/>
        </p:nvGrpSpPr>
        <p:grpSpPr bwMode="auto">
          <a:xfrm>
            <a:off x="1716088" y="5913438"/>
            <a:ext cx="5556250" cy="530225"/>
            <a:chOff x="1715869" y="5913856"/>
            <a:chExt cx="5556437" cy="530479"/>
          </a:xfrm>
        </p:grpSpPr>
        <p:sp>
          <p:nvSpPr>
            <p:cNvPr id="62486" name="正方形/長方形 9">
              <a:extLst>
                <a:ext uri="{FF2B5EF4-FFF2-40B4-BE49-F238E27FC236}">
                  <a16:creationId xmlns:a16="http://schemas.microsoft.com/office/drawing/2014/main" id="{B83155AF-515E-26E9-6C6D-4444AF5D4E5A}"/>
                </a:ext>
              </a:extLst>
            </p:cNvPr>
            <p:cNvSpPr>
              <a:spLocks noChangeArrowheads="1"/>
            </p:cNvSpPr>
            <p:nvPr/>
          </p:nvSpPr>
          <p:spPr bwMode="auto">
            <a:xfrm>
              <a:off x="1715869" y="5998059"/>
              <a:ext cx="555643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000" b="1">
                  <a:solidFill>
                    <a:srgbClr val="C00000"/>
                  </a:solidFill>
                  <a:latin typeface="メイリオ" panose="020B0604030504040204" pitchFamily="50" charset="-128"/>
                  <a:ea typeface="メイリオ" panose="020B0604030504040204" pitchFamily="50" charset="-128"/>
                </a:rPr>
                <a:t>「調査の全面中止」「特別調査委員会の解体」</a:t>
              </a:r>
              <a:endParaRPr kumimoji="0" lang="ja-JP" altLang="en-US" sz="2000" b="1">
                <a:latin typeface="メイリオ" panose="020B0604030504040204" pitchFamily="50" charset="-128"/>
                <a:ea typeface="メイリオ" panose="020B0604030504040204" pitchFamily="50" charset="-128"/>
              </a:endParaRPr>
            </a:p>
          </p:txBody>
        </p:sp>
        <p:sp>
          <p:nvSpPr>
            <p:cNvPr id="62487" name="Text Box 6">
              <a:extLst>
                <a:ext uri="{FF2B5EF4-FFF2-40B4-BE49-F238E27FC236}">
                  <a16:creationId xmlns:a16="http://schemas.microsoft.com/office/drawing/2014/main" id="{DDB01CE7-3630-3939-2E08-46B7F7198138}"/>
                </a:ext>
              </a:extLst>
            </p:cNvPr>
            <p:cNvSpPr txBox="1">
              <a:spLocks noChangeArrowheads="1"/>
            </p:cNvSpPr>
            <p:nvPr/>
          </p:nvSpPr>
          <p:spPr bwMode="auto">
            <a:xfrm>
              <a:off x="1904160" y="5913856"/>
              <a:ext cx="50981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 typeface="Wingdings" panose="05000000000000000000" pitchFamily="2" charset="2"/>
                <a:buNone/>
              </a:pPr>
              <a:r>
                <a:rPr lang="ja-JP" altLang="en-US" sz="800">
                  <a:solidFill>
                    <a:srgbClr val="C00000"/>
                  </a:solidFill>
                  <a:latin typeface="HGP創英角ｺﾞｼｯｸUB" panose="020B0900000000000000" pitchFamily="50" charset="-128"/>
                  <a:ea typeface="HGP創英角ｺﾞｼｯｸUB" panose="020B0900000000000000" pitchFamily="50" charset="-128"/>
                </a:rPr>
                <a:t>　　</a:t>
              </a:r>
            </a:p>
          </p:txBody>
        </p:sp>
      </p:grpSp>
      <p:sp>
        <p:nvSpPr>
          <p:cNvPr id="25" name="正方形/長方形 1">
            <a:extLst>
              <a:ext uri="{FF2B5EF4-FFF2-40B4-BE49-F238E27FC236}">
                <a16:creationId xmlns:a16="http://schemas.microsoft.com/office/drawing/2014/main" id="{83829D88-01CC-8321-25D1-0213BA80AEA7}"/>
              </a:ext>
            </a:extLst>
          </p:cNvPr>
          <p:cNvSpPr>
            <a:spLocks noChangeArrowheads="1"/>
          </p:cNvSpPr>
          <p:nvPr/>
        </p:nvSpPr>
        <p:spPr bwMode="auto">
          <a:xfrm>
            <a:off x="3194050" y="5537200"/>
            <a:ext cx="2800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200">
                <a:latin typeface="メイリオ" panose="020B0604030504040204" pitchFamily="50" charset="-128"/>
                <a:ea typeface="メイリオ" panose="020B0604030504040204" pitchFamily="50" charset="-128"/>
              </a:rPr>
              <a:t>※</a:t>
            </a:r>
            <a:r>
              <a:rPr kumimoji="0" lang="ja-JP" altLang="en-US" sz="1200">
                <a:latin typeface="メイリオ" panose="020B0604030504040204" pitchFamily="50" charset="-128"/>
                <a:ea typeface="メイリオ" panose="020B0604030504040204" pitchFamily="50" charset="-128"/>
              </a:rPr>
              <a:t>ルールを守らなかった者に対する罰</a:t>
            </a:r>
          </a:p>
        </p:txBody>
      </p:sp>
      <p:grpSp>
        <p:nvGrpSpPr>
          <p:cNvPr id="29" name="グループ化 28">
            <a:extLst>
              <a:ext uri="{FF2B5EF4-FFF2-40B4-BE49-F238E27FC236}">
                <a16:creationId xmlns:a16="http://schemas.microsoft.com/office/drawing/2014/main" id="{7053D8E4-58CD-C259-D2C3-4B9664BCE1E5}"/>
              </a:ext>
            </a:extLst>
          </p:cNvPr>
          <p:cNvGrpSpPr>
            <a:grpSpLocks/>
          </p:cNvGrpSpPr>
          <p:nvPr/>
        </p:nvGrpSpPr>
        <p:grpSpPr bwMode="auto">
          <a:xfrm>
            <a:off x="-19050" y="673100"/>
            <a:ext cx="8826500" cy="1098550"/>
            <a:chOff x="72533" y="622570"/>
            <a:chExt cx="8826500" cy="1099684"/>
          </a:xfrm>
        </p:grpSpPr>
        <p:sp>
          <p:nvSpPr>
            <p:cNvPr id="62483" name="正方形/長方形 8">
              <a:extLst>
                <a:ext uri="{FF2B5EF4-FFF2-40B4-BE49-F238E27FC236}">
                  <a16:creationId xmlns:a16="http://schemas.microsoft.com/office/drawing/2014/main" id="{90E8C4C9-B39D-0F8C-0945-4A02F9559EF2}"/>
                </a:ext>
              </a:extLst>
            </p:cNvPr>
            <p:cNvSpPr>
              <a:spLocks noChangeArrowheads="1"/>
            </p:cNvSpPr>
            <p:nvPr/>
          </p:nvSpPr>
          <p:spPr bwMode="auto">
            <a:xfrm>
              <a:off x="72533" y="666580"/>
              <a:ext cx="8826500" cy="105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40000"/>
                </a:lnSpc>
                <a:spcBef>
                  <a:spcPct val="0"/>
                </a:spcBef>
                <a:buFontTx/>
                <a:buNone/>
              </a:pPr>
              <a:r>
                <a:rPr kumimoji="0" lang="en-US" altLang="ja-JP" b="1" dirty="0">
                  <a:latin typeface="メイリオ" panose="020B0604030504040204" pitchFamily="50" charset="-128"/>
                  <a:ea typeface="メイリオ" panose="020B0604030504040204" pitchFamily="50" charset="-128"/>
                </a:rPr>
                <a:t>2004</a:t>
              </a:r>
              <a:r>
                <a:rPr kumimoji="0" lang="ja-JP" altLang="en-US" b="1" dirty="0">
                  <a:latin typeface="メイリオ" panose="020B0604030504040204" pitchFamily="50" charset="-128"/>
                  <a:ea typeface="メイリオ" panose="020B0604030504040204" pitchFamily="50" charset="-128"/>
                </a:rPr>
                <a:t>年</a:t>
              </a:r>
              <a:r>
                <a:rPr kumimoji="0" lang="en-US" altLang="ja-JP" b="1" dirty="0">
                  <a:latin typeface="メイリオ" panose="020B0604030504040204" pitchFamily="50" charset="-128"/>
                  <a:ea typeface="メイリオ" panose="020B0604030504040204" pitchFamily="50" charset="-128"/>
                </a:rPr>
                <a:t>5</a:t>
              </a:r>
              <a:r>
                <a:rPr kumimoji="0" lang="ja-JP" altLang="en-US" b="1" dirty="0">
                  <a:latin typeface="メイリオ" panose="020B0604030504040204" pitchFamily="50" charset="-128"/>
                  <a:ea typeface="メイリオ" panose="020B0604030504040204" pitchFamily="50" charset="-128"/>
                </a:rPr>
                <a:t>月　</a:t>
              </a:r>
              <a:r>
                <a:rPr kumimoji="0" lang="ja-JP" altLang="en-US" b="1" dirty="0">
                  <a:solidFill>
                    <a:srgbClr val="00B050"/>
                  </a:solidFill>
                  <a:latin typeface="メイリオ" panose="020B0604030504040204" pitchFamily="50" charset="-128"/>
                  <a:ea typeface="メイリオ" panose="020B0604030504040204" pitchFamily="50" charset="-128"/>
                </a:rPr>
                <a:t>第２回 日朝首脳会談</a:t>
              </a:r>
              <a:endParaRPr kumimoji="0" lang="en-US" altLang="ja-JP" b="1" dirty="0">
                <a:solidFill>
                  <a:srgbClr val="00B050"/>
                </a:solidFill>
                <a:latin typeface="メイリオ" panose="020B0604030504040204" pitchFamily="50" charset="-128"/>
                <a:ea typeface="メイリオ" panose="020B0604030504040204" pitchFamily="50" charset="-128"/>
              </a:endParaRPr>
            </a:p>
            <a:p>
              <a:pPr>
                <a:lnSpc>
                  <a:spcPct val="140000"/>
                </a:lnSpc>
                <a:spcBef>
                  <a:spcPct val="0"/>
                </a:spcBef>
                <a:buFontTx/>
                <a:buNone/>
              </a:pPr>
              <a:r>
                <a:rPr kumimoji="0" lang="ja-JP" altLang="en-US" sz="1800" b="1" dirty="0">
                  <a:latin typeface="メイリオ" panose="020B0604030504040204" pitchFamily="50" charset="-128"/>
                  <a:ea typeface="メイリオ" panose="020B0604030504040204" pitchFamily="50" charset="-128"/>
                </a:rPr>
                <a:t>　　　　　　　　　　　　</a:t>
              </a:r>
              <a:r>
                <a:rPr kumimoji="0" lang="ja-JP" altLang="en-US" sz="1800" dirty="0">
                  <a:latin typeface="メイリオ" panose="020B0604030504040204" pitchFamily="50" charset="-128"/>
                  <a:ea typeface="メイリオ" panose="020B0604030504040204" pitchFamily="50" charset="-128"/>
                </a:rPr>
                <a:t>帰国した被害者の家族の来日が実現</a:t>
              </a:r>
              <a:endParaRPr kumimoji="0" lang="en-US" altLang="ja-JP" sz="1100" b="1" dirty="0">
                <a:latin typeface="メイリオ" panose="020B0604030504040204" pitchFamily="50" charset="-128"/>
                <a:ea typeface="メイリオ" panose="020B0604030504040204" pitchFamily="50" charset="-128"/>
              </a:endParaRPr>
            </a:p>
          </p:txBody>
        </p:sp>
        <p:sp>
          <p:nvSpPr>
            <p:cNvPr id="31" name="Text Box 6">
              <a:extLst>
                <a:ext uri="{FF2B5EF4-FFF2-40B4-BE49-F238E27FC236}">
                  <a16:creationId xmlns:a16="http://schemas.microsoft.com/office/drawing/2014/main" id="{7218A6FD-C489-DB2F-B510-3939AE4667F0}"/>
                </a:ext>
              </a:extLst>
            </p:cNvPr>
            <p:cNvSpPr txBox="1">
              <a:spLocks noChangeArrowheads="1"/>
            </p:cNvSpPr>
            <p:nvPr/>
          </p:nvSpPr>
          <p:spPr bwMode="auto">
            <a:xfrm>
              <a:off x="3582496" y="622570"/>
              <a:ext cx="2573337" cy="254262"/>
            </a:xfrm>
            <a:prstGeom prst="rect">
              <a:avLst/>
            </a:prstGeom>
            <a:noFill/>
            <a:ln>
              <a:noFill/>
            </a:ln>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alibri" pitchFamily="34" charset="0"/>
                  <a:ea typeface="ＭＳ Ｐゴシック" pitchFamily="50"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alibri" pitchFamily="34" charset="0"/>
                  <a:ea typeface="ＭＳ Ｐゴシック" pitchFamily="50"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alibri" pitchFamily="34" charset="0"/>
                  <a:ea typeface="ＭＳ Ｐゴシック" pitchFamily="50"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alibri" pitchFamily="34" charset="0"/>
                  <a:ea typeface="ＭＳ Ｐゴシック" pitchFamily="50"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alibri" pitchFamily="34" charset="0"/>
                  <a:ea typeface="ＭＳ Ｐゴシック" pitchFamily="50" charset="-128"/>
                </a:defRPr>
              </a:lvl9pPr>
            </a:lstStyle>
            <a:p>
              <a:pPr eaLnBrk="1" hangingPunct="1">
                <a:spcBef>
                  <a:spcPts val="0"/>
                </a:spcBef>
                <a:buClrTx/>
                <a:buSzTx/>
                <a:buFont typeface="Wingdings" pitchFamily="2" charset="2"/>
                <a:buNone/>
                <a:defRPr/>
              </a:pPr>
              <a:endParaRPr lang="ja-JP" altLang="en-US" sz="1050" dirty="0">
                <a:solidFill>
                  <a:srgbClr val="3EC37B"/>
                </a:solidFill>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065201-F6AA-223A-E815-D4962FCB5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35" y="728322"/>
            <a:ext cx="8985665" cy="221365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88BE4A9-3E4B-92DA-C48A-6F5D5FBC7831}"/>
              </a:ext>
            </a:extLst>
          </p:cNvPr>
          <p:cNvSpPr txBox="1"/>
          <p:nvPr/>
        </p:nvSpPr>
        <p:spPr>
          <a:xfrm>
            <a:off x="-3175" y="0"/>
            <a:ext cx="9144000" cy="658813"/>
          </a:xfrm>
          <a:prstGeom prst="rect">
            <a:avLst/>
          </a:prstGeom>
          <a:solidFill>
            <a:schemeClr val="accent4">
              <a:lumMod val="20000"/>
              <a:lumOff val="80000"/>
            </a:schemeClr>
          </a:solidFill>
          <a:ln>
            <a:solidFill>
              <a:schemeClr val="accent4">
                <a:lumMod val="20000"/>
                <a:lumOff val="80000"/>
              </a:schemeClr>
            </a:solidFill>
          </a:ln>
        </p:spPr>
        <p:txBody>
          <a:bodyPr>
            <a:spAutoFit/>
          </a:bodyPr>
          <a:lstStyle/>
          <a:p>
            <a:pPr>
              <a:lnSpc>
                <a:spcPct val="120000"/>
              </a:lnSpc>
              <a:defRPr/>
            </a:pPr>
            <a:r>
              <a:rPr kumimoji="1" lang="en-US" altLang="ja-JP" sz="3200" b="1" dirty="0">
                <a:latin typeface="メイリオ" panose="020B0604030504040204" pitchFamily="50" charset="-128"/>
                <a:ea typeface="メイリオ" panose="020B0604030504040204" pitchFamily="50" charset="-128"/>
              </a:rPr>
              <a:t>Ⅱ</a:t>
            </a:r>
            <a:r>
              <a:rPr kumimoji="1" lang="ja-JP" altLang="en-US" sz="3200" b="1" dirty="0">
                <a:latin typeface="メイリオ" panose="020B0604030504040204" pitchFamily="50" charset="-128"/>
                <a:ea typeface="メイリオ" panose="020B0604030504040204" pitchFamily="50" charset="-128"/>
              </a:rPr>
              <a:t> 拉致問題の経緯</a:t>
            </a:r>
          </a:p>
        </p:txBody>
      </p:sp>
      <p:sp>
        <p:nvSpPr>
          <p:cNvPr id="64516" name="スライド番号プレースホルダー 3">
            <a:extLst>
              <a:ext uri="{FF2B5EF4-FFF2-40B4-BE49-F238E27FC236}">
                <a16:creationId xmlns:a16="http://schemas.microsoft.com/office/drawing/2014/main" id="{FB6931E1-D21D-FE5C-DD54-EA47A10617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598F160-E9B8-45C3-8E60-B612B58DE9E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16</a:t>
            </a:fld>
            <a:endParaRPr kumimoji="0" lang="ja-JP" altLang="en-US" sz="1200">
              <a:solidFill>
                <a:srgbClr val="898989"/>
              </a:solidFill>
              <a:latin typeface="Trebuchet MS" panose="020B0603020202020204" pitchFamily="34" charset="0"/>
            </a:endParaRPr>
          </a:p>
        </p:txBody>
      </p:sp>
      <p:sp>
        <p:nvSpPr>
          <p:cNvPr id="13" name="正方形/長方形 12">
            <a:extLst>
              <a:ext uri="{FF2B5EF4-FFF2-40B4-BE49-F238E27FC236}">
                <a16:creationId xmlns:a16="http://schemas.microsoft.com/office/drawing/2014/main" id="{2E0873C4-B269-EDDA-ADE4-3FE905A0D957}"/>
              </a:ext>
            </a:extLst>
          </p:cNvPr>
          <p:cNvSpPr/>
          <p:nvPr/>
        </p:nvSpPr>
        <p:spPr>
          <a:xfrm>
            <a:off x="7137400" y="136525"/>
            <a:ext cx="2293938"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14" name="正方形/長方形 13">
            <a:extLst>
              <a:ext uri="{FF2B5EF4-FFF2-40B4-BE49-F238E27FC236}">
                <a16:creationId xmlns:a16="http://schemas.microsoft.com/office/drawing/2014/main" id="{390F3DBD-C983-2E55-E97E-4515E4539229}"/>
              </a:ext>
            </a:extLst>
          </p:cNvPr>
          <p:cNvSpPr/>
          <p:nvPr/>
        </p:nvSpPr>
        <p:spPr>
          <a:xfrm>
            <a:off x="119063" y="6499225"/>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出典：拉致問題こども向けパンフレット</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https://www.rachi.go.jp/jp/shisei/keihatsu/kodomopamphlet.pdf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pic>
        <p:nvPicPr>
          <p:cNvPr id="64519" name="図 4">
            <a:extLst>
              <a:ext uri="{FF2B5EF4-FFF2-40B4-BE49-F238E27FC236}">
                <a16:creationId xmlns:a16="http://schemas.microsoft.com/office/drawing/2014/main" id="{E693F2FB-D000-897A-4CF7-8B08B458BA4C}"/>
              </a:ext>
            </a:extLst>
          </p:cNvPr>
          <p:cNvPicPr>
            <a:picLocks noChangeAspect="1"/>
          </p:cNvPicPr>
          <p:nvPr/>
        </p:nvPicPr>
        <p:blipFill>
          <a:blip r:embed="rId4">
            <a:extLst>
              <a:ext uri="{28A0092B-C50C-407E-A947-70E740481C1C}">
                <a14:useLocalDpi xmlns:a14="http://schemas.microsoft.com/office/drawing/2010/main" val="0"/>
              </a:ext>
            </a:extLst>
          </a:blip>
          <a:srcRect t="2" b="102"/>
          <a:stretch>
            <a:fillRect/>
          </a:stretch>
        </p:blipFill>
        <p:spPr bwMode="auto">
          <a:xfrm>
            <a:off x="1066800" y="3011488"/>
            <a:ext cx="7004050" cy="334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66562" name="スライド番号プレースホルダー 3">
            <a:extLst>
              <a:ext uri="{FF2B5EF4-FFF2-40B4-BE49-F238E27FC236}">
                <a16:creationId xmlns:a16="http://schemas.microsoft.com/office/drawing/2014/main" id="{274A99A7-F2BD-DE26-0623-E6DBD3667D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D18648F-EDAB-4E7F-9784-1A0077E007C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17</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169E676C-B1BD-FEC5-E916-46E1BFD053BC}"/>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3600" b="1" dirty="0">
                <a:solidFill>
                  <a:schemeClr val="tx1"/>
                </a:solidFill>
                <a:latin typeface="メイリオ" panose="020B0604030504040204" pitchFamily="50" charset="-128"/>
                <a:ea typeface="メイリオ" panose="020B0604030504040204" pitchFamily="50" charset="-128"/>
              </a:rPr>
              <a:t>Ⅲ</a:t>
            </a:r>
            <a:r>
              <a:rPr lang="ja-JP" altLang="en-US" sz="3600" b="1" dirty="0">
                <a:solidFill>
                  <a:schemeClr val="tx1"/>
                </a:solidFill>
                <a:latin typeface="メイリオ" panose="020B0604030504040204" pitchFamily="50" charset="-128"/>
                <a:ea typeface="メイリオ" panose="020B0604030504040204" pitchFamily="50" charset="-128"/>
              </a:rPr>
              <a:t>　</a:t>
            </a:r>
            <a:r>
              <a:rPr lang="zh-TW" altLang="en-US" sz="3600" b="1" dirty="0">
                <a:solidFill>
                  <a:schemeClr val="tx1"/>
                </a:solidFill>
                <a:latin typeface="メイリオ" panose="020B0604030504040204" pitchFamily="50" charset="-128"/>
                <a:ea typeface="メイリオ" panose="020B0604030504040204" pitchFamily="50" charset="-128"/>
              </a:rPr>
              <a:t>拉致問題Ｑ＆Ａ</a:t>
            </a:r>
            <a:endParaRPr lang="ja-JP" altLang="en-US" sz="3600" b="1"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5">
            <a:extLst>
              <a:ext uri="{FF2B5EF4-FFF2-40B4-BE49-F238E27FC236}">
                <a16:creationId xmlns:a16="http://schemas.microsoft.com/office/drawing/2014/main" id="{17C7AE1D-2512-E5C3-2C84-FF9C961E5B95}"/>
              </a:ext>
            </a:extLst>
          </p:cNvPr>
          <p:cNvSpPr txBox="1">
            <a:spLocks noChangeArrowheads="1"/>
          </p:cNvSpPr>
          <p:nvPr/>
        </p:nvSpPr>
        <p:spPr bwMode="auto">
          <a:xfrm>
            <a:off x="0" y="-396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latin typeface="メイリオ" panose="020B0604030504040204" pitchFamily="50" charset="-128"/>
                <a:ea typeface="メイリオ" panose="020B0604030504040204" pitchFamily="50" charset="-128"/>
              </a:rPr>
              <a:t>Ⅲ</a:t>
            </a:r>
            <a:r>
              <a:rPr lang="ja-JP" altLang="en-US" sz="3200" b="1">
                <a:latin typeface="メイリオ" panose="020B0604030504040204" pitchFamily="50" charset="-128"/>
                <a:ea typeface="メイリオ" panose="020B0604030504040204" pitchFamily="50" charset="-128"/>
              </a:rPr>
              <a:t> 拉致問題Ｑ＆Ａ</a:t>
            </a:r>
          </a:p>
        </p:txBody>
      </p:sp>
      <p:sp>
        <p:nvSpPr>
          <p:cNvPr id="68611" name="スライド番号プレースホルダー 3">
            <a:extLst>
              <a:ext uri="{FF2B5EF4-FFF2-40B4-BE49-F238E27FC236}">
                <a16:creationId xmlns:a16="http://schemas.microsoft.com/office/drawing/2014/main" id="{3DD9CB3F-5D95-B68E-7A03-34C0ABAEAE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1B77855-F9B6-4567-B80D-080567DC274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18</a:t>
            </a:fld>
            <a:endParaRPr kumimoji="0" lang="ja-JP" altLang="en-US" sz="1200">
              <a:solidFill>
                <a:srgbClr val="898989"/>
              </a:solidFill>
              <a:latin typeface="Trebuchet MS" panose="020B0603020202020204" pitchFamily="34" charset="0"/>
            </a:endParaRPr>
          </a:p>
        </p:txBody>
      </p:sp>
      <p:grpSp>
        <p:nvGrpSpPr>
          <p:cNvPr id="68612" name="グループ化 5">
            <a:extLst>
              <a:ext uri="{FF2B5EF4-FFF2-40B4-BE49-F238E27FC236}">
                <a16:creationId xmlns:a16="http://schemas.microsoft.com/office/drawing/2014/main" id="{89E57029-C39D-63EB-A106-A1CF48342646}"/>
              </a:ext>
            </a:extLst>
          </p:cNvPr>
          <p:cNvGrpSpPr>
            <a:grpSpLocks/>
          </p:cNvGrpSpPr>
          <p:nvPr/>
        </p:nvGrpSpPr>
        <p:grpSpPr bwMode="auto">
          <a:xfrm>
            <a:off x="123825" y="742950"/>
            <a:ext cx="8277225" cy="893763"/>
            <a:chOff x="157163" y="892175"/>
            <a:chExt cx="7817378" cy="893763"/>
          </a:xfrm>
        </p:grpSpPr>
        <p:sp>
          <p:nvSpPr>
            <p:cNvPr id="3" name="吹き出し: 角を丸めた四角形 2">
              <a:extLst>
                <a:ext uri="{FF2B5EF4-FFF2-40B4-BE49-F238E27FC236}">
                  <a16:creationId xmlns:a16="http://schemas.microsoft.com/office/drawing/2014/main" id="{903175BE-ED46-A4E6-9599-ABA665B0CDE5}"/>
                </a:ext>
              </a:extLst>
            </p:cNvPr>
            <p:cNvSpPr/>
            <p:nvPr/>
          </p:nvSpPr>
          <p:spPr>
            <a:xfrm>
              <a:off x="157163" y="892175"/>
              <a:ext cx="7519017" cy="893763"/>
            </a:xfrm>
            <a:prstGeom prst="wedgeRoundRectCallout">
              <a:avLst>
                <a:gd name="adj1" fmla="val 48852"/>
                <a:gd name="adj2" fmla="val -1851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68619" name="正方形/長方形 1">
              <a:extLst>
                <a:ext uri="{FF2B5EF4-FFF2-40B4-BE49-F238E27FC236}">
                  <a16:creationId xmlns:a16="http://schemas.microsoft.com/office/drawing/2014/main" id="{9EF3F0FF-6C4B-1EE3-543A-CA1765D20D8D}"/>
                </a:ext>
              </a:extLst>
            </p:cNvPr>
            <p:cNvSpPr>
              <a:spLocks noChangeArrowheads="1"/>
            </p:cNvSpPr>
            <p:nvPr/>
          </p:nvSpPr>
          <p:spPr bwMode="auto">
            <a:xfrm>
              <a:off x="403754" y="1073150"/>
              <a:ext cx="7570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3600" b="1">
                  <a:latin typeface="メイリオ" panose="020B0604030504040204" pitchFamily="50" charset="-128"/>
                  <a:ea typeface="メイリオ" panose="020B0604030504040204" pitchFamily="50" charset="-128"/>
                </a:rPr>
                <a:t>なぜ北朝鮮は日本人を拉致したの？</a:t>
              </a:r>
            </a:p>
          </p:txBody>
        </p:sp>
      </p:grpSp>
      <p:sp>
        <p:nvSpPr>
          <p:cNvPr id="10" name="吹き出し: 角を丸めた四角形 9">
            <a:extLst>
              <a:ext uri="{FF2B5EF4-FFF2-40B4-BE49-F238E27FC236}">
                <a16:creationId xmlns:a16="http://schemas.microsoft.com/office/drawing/2014/main" id="{F33F3C7A-6974-6DED-6E5C-0C2572007194}"/>
              </a:ext>
            </a:extLst>
          </p:cNvPr>
          <p:cNvSpPr/>
          <p:nvPr/>
        </p:nvSpPr>
        <p:spPr>
          <a:xfrm>
            <a:off x="180975" y="3306763"/>
            <a:ext cx="4259263" cy="3246437"/>
          </a:xfrm>
          <a:prstGeom prst="wedgeRoundRectCallout">
            <a:avLst>
              <a:gd name="adj1" fmla="val 31129"/>
              <a:gd name="adj2" fmla="val 44849"/>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kumimoji="1" lang="ja-JP" altLang="en-US"/>
          </a:p>
        </p:txBody>
      </p:sp>
      <p:sp>
        <p:nvSpPr>
          <p:cNvPr id="64521" name="正方形/長方形 8">
            <a:extLst>
              <a:ext uri="{FF2B5EF4-FFF2-40B4-BE49-F238E27FC236}">
                <a16:creationId xmlns:a16="http://schemas.microsoft.com/office/drawing/2014/main" id="{44312593-F174-0D02-89AD-D234C9EC7721}"/>
              </a:ext>
            </a:extLst>
          </p:cNvPr>
          <p:cNvSpPr>
            <a:spLocks noChangeArrowheads="1"/>
          </p:cNvSpPr>
          <p:nvPr/>
        </p:nvSpPr>
        <p:spPr bwMode="auto">
          <a:xfrm>
            <a:off x="337295" y="3273841"/>
            <a:ext cx="3894137" cy="337015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defRPr/>
            </a:pPr>
            <a:r>
              <a:rPr kumimoji="0" lang="ja-JP" altLang="en-US" sz="6000" b="1" dirty="0">
                <a:ln>
                  <a:solidFill>
                    <a:schemeClr val="bg1"/>
                  </a:solidFill>
                </a:ln>
                <a:latin typeface="メイリオ" panose="020B0604030504040204" pitchFamily="50" charset="-128"/>
                <a:ea typeface="メイリオ" panose="020B0604030504040204" pitchFamily="50" charset="-128"/>
              </a:rPr>
              <a:t>日本人を</a:t>
            </a:r>
            <a:endParaRPr kumimoji="0" lang="en-US" altLang="ja-JP" sz="6000" b="1" dirty="0">
              <a:ln>
                <a:solidFill>
                  <a:schemeClr val="bg1"/>
                </a:solidFill>
              </a:ln>
              <a:latin typeface="メイリオ" panose="020B0604030504040204" pitchFamily="50" charset="-128"/>
              <a:ea typeface="メイリオ" panose="020B0604030504040204" pitchFamily="50" charset="-128"/>
            </a:endParaRPr>
          </a:p>
          <a:p>
            <a:pPr algn="ctr">
              <a:lnSpc>
                <a:spcPct val="120000"/>
              </a:lnSpc>
              <a:spcBef>
                <a:spcPct val="0"/>
              </a:spcBef>
              <a:buFontTx/>
              <a:buNone/>
              <a:defRPr/>
            </a:pPr>
            <a:r>
              <a:rPr kumimoji="0" lang="ja-JP" altLang="en-US" sz="6000" b="1" dirty="0">
                <a:ln>
                  <a:solidFill>
                    <a:schemeClr val="bg1"/>
                  </a:solidFill>
                </a:ln>
                <a:solidFill>
                  <a:srgbClr val="00B050"/>
                </a:solidFill>
                <a:latin typeface="メイリオ" panose="020B0604030504040204" pitchFamily="50" charset="-128"/>
                <a:ea typeface="メイリオ" panose="020B0604030504040204" pitchFamily="50" charset="-128"/>
              </a:rPr>
              <a:t>教育係</a:t>
            </a:r>
            <a:r>
              <a:rPr kumimoji="0" lang="ja-JP" altLang="en-US" sz="6000" b="1" dirty="0">
                <a:ln>
                  <a:solidFill>
                    <a:schemeClr val="bg1"/>
                  </a:solidFill>
                </a:ln>
                <a:latin typeface="メイリオ" panose="020B0604030504040204" pitchFamily="50" charset="-128"/>
                <a:ea typeface="メイリオ" panose="020B0604030504040204" pitchFamily="50" charset="-128"/>
              </a:rPr>
              <a:t>に</a:t>
            </a:r>
            <a:endParaRPr kumimoji="0" lang="en-US" altLang="ja-JP" sz="6000" b="1" dirty="0">
              <a:ln>
                <a:solidFill>
                  <a:schemeClr val="bg1"/>
                </a:solidFill>
              </a:ln>
              <a:latin typeface="メイリオ" panose="020B0604030504040204" pitchFamily="50" charset="-128"/>
              <a:ea typeface="メイリオ" panose="020B0604030504040204" pitchFamily="50" charset="-128"/>
            </a:endParaRPr>
          </a:p>
          <a:p>
            <a:pPr algn="ctr">
              <a:lnSpc>
                <a:spcPct val="120000"/>
              </a:lnSpc>
              <a:spcBef>
                <a:spcPct val="0"/>
              </a:spcBef>
              <a:buFontTx/>
              <a:buNone/>
              <a:defRPr/>
            </a:pPr>
            <a:r>
              <a:rPr kumimoji="0" lang="ja-JP" altLang="en-US" sz="6000" b="1" dirty="0">
                <a:ln>
                  <a:solidFill>
                    <a:schemeClr val="bg1"/>
                  </a:solidFill>
                </a:ln>
                <a:latin typeface="メイリオ" panose="020B0604030504040204" pitchFamily="50" charset="-128"/>
                <a:ea typeface="メイリオ" panose="020B0604030504040204" pitchFamily="50" charset="-128"/>
              </a:rPr>
              <a:t>していた</a:t>
            </a:r>
            <a:endParaRPr kumimoji="0" lang="en-US" altLang="ja-JP" b="1" dirty="0">
              <a:ln>
                <a:solidFill>
                  <a:schemeClr val="bg1"/>
                </a:solidFill>
              </a:ln>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6ADC7141-7656-D150-26B5-67422869A02B}"/>
              </a:ext>
            </a:extLst>
          </p:cNvPr>
          <p:cNvSpPr/>
          <p:nvPr/>
        </p:nvSpPr>
        <p:spPr>
          <a:xfrm>
            <a:off x="4668838" y="3287713"/>
            <a:ext cx="4259262" cy="3248025"/>
          </a:xfrm>
          <a:prstGeom prst="wedgeRoundRectCallout">
            <a:avLst>
              <a:gd name="adj1" fmla="val -16297"/>
              <a:gd name="adj2" fmla="val 4011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kumimoji="1" lang="ja-JP" altLang="en-US"/>
          </a:p>
        </p:txBody>
      </p:sp>
      <p:sp>
        <p:nvSpPr>
          <p:cNvPr id="15" name="正方形/長方形 8">
            <a:extLst>
              <a:ext uri="{FF2B5EF4-FFF2-40B4-BE49-F238E27FC236}">
                <a16:creationId xmlns:a16="http://schemas.microsoft.com/office/drawing/2014/main" id="{85B38B7C-FBF0-E2E2-1646-919192AC29A5}"/>
              </a:ext>
            </a:extLst>
          </p:cNvPr>
          <p:cNvSpPr>
            <a:spLocks noChangeArrowheads="1"/>
          </p:cNvSpPr>
          <p:nvPr/>
        </p:nvSpPr>
        <p:spPr bwMode="auto">
          <a:xfrm>
            <a:off x="4654581" y="3299207"/>
            <a:ext cx="4259262" cy="337015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defRPr/>
            </a:pPr>
            <a:r>
              <a:rPr kumimoji="0" lang="ja-JP" altLang="en-US" sz="6000" b="1" dirty="0">
                <a:ln>
                  <a:solidFill>
                    <a:schemeClr val="bg1"/>
                  </a:solidFill>
                </a:ln>
                <a:latin typeface="メイリオ" panose="020B0604030504040204" pitchFamily="50" charset="-128"/>
                <a:ea typeface="メイリオ" panose="020B0604030504040204" pitchFamily="50" charset="-128"/>
              </a:rPr>
              <a:t>日本人の</a:t>
            </a:r>
            <a:endParaRPr kumimoji="0" lang="en-US" altLang="ja-JP" sz="6000" b="1" dirty="0">
              <a:ln>
                <a:solidFill>
                  <a:schemeClr val="bg1"/>
                </a:solidFill>
              </a:ln>
              <a:latin typeface="メイリオ" panose="020B0604030504040204" pitchFamily="50" charset="-128"/>
              <a:ea typeface="メイリオ" panose="020B0604030504040204" pitchFamily="50" charset="-128"/>
            </a:endParaRPr>
          </a:p>
          <a:p>
            <a:pPr algn="ctr">
              <a:lnSpc>
                <a:spcPct val="120000"/>
              </a:lnSpc>
              <a:spcBef>
                <a:spcPct val="0"/>
              </a:spcBef>
              <a:buFontTx/>
              <a:buNone/>
              <a:defRPr/>
            </a:pPr>
            <a:r>
              <a:rPr kumimoji="0" lang="ja-JP" altLang="en-US" sz="6000" b="1" dirty="0">
                <a:ln>
                  <a:solidFill>
                    <a:schemeClr val="bg1"/>
                  </a:solidFill>
                </a:ln>
                <a:solidFill>
                  <a:srgbClr val="00B050"/>
                </a:solidFill>
                <a:latin typeface="メイリオ" panose="020B0604030504040204" pitchFamily="50" charset="-128"/>
                <a:ea typeface="メイリオ" panose="020B0604030504040204" pitchFamily="50" charset="-128"/>
              </a:rPr>
              <a:t>身分を偽装</a:t>
            </a:r>
            <a:r>
              <a:rPr kumimoji="0" lang="ja-JP" altLang="en-US" sz="6000" b="1" dirty="0">
                <a:ln>
                  <a:solidFill>
                    <a:schemeClr val="bg1"/>
                  </a:solidFill>
                </a:ln>
                <a:latin typeface="メイリオ" panose="020B0604030504040204" pitchFamily="50" charset="-128"/>
                <a:ea typeface="メイリオ" panose="020B0604030504040204" pitchFamily="50" charset="-128"/>
              </a:rPr>
              <a:t>していた</a:t>
            </a:r>
          </a:p>
        </p:txBody>
      </p:sp>
      <p:sp>
        <p:nvSpPr>
          <p:cNvPr id="5" name="正方形/長方形 8">
            <a:extLst>
              <a:ext uri="{FF2B5EF4-FFF2-40B4-BE49-F238E27FC236}">
                <a16:creationId xmlns:a16="http://schemas.microsoft.com/office/drawing/2014/main" id="{17E0D592-5DFE-C072-A7F7-731B3E847C58}"/>
              </a:ext>
            </a:extLst>
          </p:cNvPr>
          <p:cNvSpPr>
            <a:spLocks noChangeArrowheads="1"/>
          </p:cNvSpPr>
          <p:nvPr/>
        </p:nvSpPr>
        <p:spPr bwMode="auto">
          <a:xfrm>
            <a:off x="1123673" y="1701680"/>
            <a:ext cx="6896653" cy="153888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defRPr/>
            </a:pPr>
            <a:r>
              <a:rPr kumimoji="0" lang="ja-JP" altLang="en-US" sz="4000" b="1" dirty="0">
                <a:ln>
                  <a:solidFill>
                    <a:schemeClr val="bg1"/>
                  </a:solidFill>
                </a:ln>
                <a:latin typeface="メイリオ" panose="020B0604030504040204" pitchFamily="50" charset="-128"/>
                <a:ea typeface="メイリオ" panose="020B0604030504040204" pitchFamily="50" charset="-128"/>
              </a:rPr>
              <a:t>日本人になりすました</a:t>
            </a:r>
            <a:endParaRPr kumimoji="0" lang="en-US" altLang="ja-JP" sz="4000" b="1" dirty="0">
              <a:ln>
                <a:solidFill>
                  <a:schemeClr val="bg1"/>
                </a:solidFill>
              </a:ln>
              <a:latin typeface="メイリオ" panose="020B0604030504040204" pitchFamily="50" charset="-128"/>
              <a:ea typeface="メイリオ" panose="020B0604030504040204" pitchFamily="50" charset="-128"/>
            </a:endParaRPr>
          </a:p>
          <a:p>
            <a:pPr algn="ctr">
              <a:lnSpc>
                <a:spcPct val="120000"/>
              </a:lnSpc>
              <a:spcBef>
                <a:spcPct val="0"/>
              </a:spcBef>
              <a:buFontTx/>
              <a:buNone/>
              <a:defRPr/>
            </a:pPr>
            <a:r>
              <a:rPr kumimoji="0" lang="ja-JP" altLang="en-US" sz="4000" b="1" dirty="0">
                <a:ln>
                  <a:solidFill>
                    <a:schemeClr val="bg1"/>
                  </a:solidFill>
                </a:ln>
                <a:latin typeface="メイリオ" panose="020B0604030504040204" pitchFamily="50" charset="-128"/>
                <a:ea typeface="メイリオ" panose="020B0604030504040204" pitchFamily="50" charset="-128"/>
              </a:rPr>
              <a:t>北朝鮮工作員を養成するため</a:t>
            </a:r>
            <a:endParaRPr kumimoji="0" lang="en-US" altLang="ja-JP" sz="1600" b="1" dirty="0">
              <a:ln>
                <a:solidFill>
                  <a:schemeClr val="bg1"/>
                </a:solidFill>
              </a:ln>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41C6C2E0-DDAE-8CBC-BD04-5782B4DD2943}"/>
              </a:ext>
            </a:extLst>
          </p:cNvPr>
          <p:cNvGrpSpPr>
            <a:grpSpLocks/>
          </p:cNvGrpSpPr>
          <p:nvPr/>
        </p:nvGrpSpPr>
        <p:grpSpPr bwMode="auto">
          <a:xfrm>
            <a:off x="488950" y="3833813"/>
            <a:ext cx="8043863" cy="2535237"/>
            <a:chOff x="488950" y="3833813"/>
            <a:chExt cx="8043863" cy="2535237"/>
          </a:xfrm>
        </p:grpSpPr>
        <p:pic>
          <p:nvPicPr>
            <p:cNvPr id="70676" name="図 11">
              <a:extLst>
                <a:ext uri="{FF2B5EF4-FFF2-40B4-BE49-F238E27FC236}">
                  <a16:creationId xmlns:a16="http://schemas.microsoft.com/office/drawing/2014/main" id="{B73138DD-1018-8CD2-5552-53FA1D61F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3833813"/>
              <a:ext cx="8043863"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9BE0CC51-586D-37CD-46E5-A041FB79F30E}"/>
                </a:ext>
              </a:extLst>
            </p:cNvPr>
            <p:cNvSpPr txBox="1"/>
            <p:nvPr/>
          </p:nvSpPr>
          <p:spPr>
            <a:xfrm>
              <a:off x="3267075" y="4410075"/>
              <a:ext cx="809625" cy="368300"/>
            </a:xfrm>
            <a:prstGeom prst="rect">
              <a:avLst/>
            </a:prstGeom>
            <a:solidFill>
              <a:schemeClr val="accent1">
                <a:lumMod val="20000"/>
                <a:lumOff val="80000"/>
              </a:schemeClr>
            </a:solidFill>
          </p:spPr>
          <p:txBody>
            <a:bodyPr>
              <a:spAutoFit/>
            </a:bodyPr>
            <a:lstStyle/>
            <a:p>
              <a:pPr>
                <a:defRPr/>
              </a:pPr>
              <a:r>
                <a:rPr kumimoji="1" lang="ja-JP" altLang="en-US" b="1" dirty="0">
                  <a:latin typeface="+mn-ea"/>
                </a:rPr>
                <a:t>自死</a:t>
              </a:r>
            </a:p>
          </p:txBody>
        </p:sp>
      </p:grpSp>
      <p:sp>
        <p:nvSpPr>
          <p:cNvPr id="70659" name="テキスト ボックス 23">
            <a:extLst>
              <a:ext uri="{FF2B5EF4-FFF2-40B4-BE49-F238E27FC236}">
                <a16:creationId xmlns:a16="http://schemas.microsoft.com/office/drawing/2014/main" id="{DEB55A7A-E001-8F03-CC21-2E3481D72AC0}"/>
              </a:ext>
            </a:extLst>
          </p:cNvPr>
          <p:cNvSpPr txBox="1">
            <a:spLocks noChangeArrowheads="1"/>
          </p:cNvSpPr>
          <p:nvPr/>
        </p:nvSpPr>
        <p:spPr bwMode="auto">
          <a:xfrm>
            <a:off x="0" y="-4763"/>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latin typeface="メイリオ" panose="020B0604030504040204" pitchFamily="50" charset="-128"/>
                <a:ea typeface="メイリオ" panose="020B0604030504040204" pitchFamily="50" charset="-128"/>
              </a:rPr>
              <a:t>Ⅲ</a:t>
            </a:r>
            <a:r>
              <a:rPr lang="ja-JP" altLang="en-US" sz="3200" b="1">
                <a:latin typeface="メイリオ" panose="020B0604030504040204" pitchFamily="50" charset="-128"/>
                <a:ea typeface="メイリオ" panose="020B0604030504040204" pitchFamily="50" charset="-128"/>
              </a:rPr>
              <a:t> 拉致問題Ｑ＆Ａ</a:t>
            </a:r>
          </a:p>
        </p:txBody>
      </p:sp>
      <p:pic>
        <p:nvPicPr>
          <p:cNvPr id="64516" name="Picture 4" descr="朝鮮民主主義人民共和国">
            <a:extLst>
              <a:ext uri="{FF2B5EF4-FFF2-40B4-BE49-F238E27FC236}">
                <a16:creationId xmlns:a16="http://schemas.microsoft.com/office/drawing/2014/main" id="{E97D4252-65EE-3B18-8C19-5938D60BE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489075"/>
            <a:ext cx="1252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a:extLst>
              <a:ext uri="{FF2B5EF4-FFF2-40B4-BE49-F238E27FC236}">
                <a16:creationId xmlns:a16="http://schemas.microsoft.com/office/drawing/2014/main" id="{45B1B445-D9D0-5C27-8E8A-7994B05E61A2}"/>
              </a:ext>
            </a:extLst>
          </p:cNvPr>
          <p:cNvGrpSpPr>
            <a:grpSpLocks/>
          </p:cNvGrpSpPr>
          <p:nvPr/>
        </p:nvGrpSpPr>
        <p:grpSpPr bwMode="auto">
          <a:xfrm>
            <a:off x="1770063" y="1490663"/>
            <a:ext cx="7089775" cy="946150"/>
            <a:chOff x="1776199" y="1209693"/>
            <a:chExt cx="7233055" cy="945852"/>
          </a:xfrm>
        </p:grpSpPr>
        <p:sp>
          <p:nvSpPr>
            <p:cNvPr id="14" name="吹き出し: 角を丸めた四角形 13">
              <a:extLst>
                <a:ext uri="{FF2B5EF4-FFF2-40B4-BE49-F238E27FC236}">
                  <a16:creationId xmlns:a16="http://schemas.microsoft.com/office/drawing/2014/main" id="{57BF6B5F-A8E3-63D8-7344-BD0B063DF3F1}"/>
                </a:ext>
              </a:extLst>
            </p:cNvPr>
            <p:cNvSpPr/>
            <p:nvPr/>
          </p:nvSpPr>
          <p:spPr>
            <a:xfrm>
              <a:off x="1784296" y="1209693"/>
              <a:ext cx="7224958" cy="945852"/>
            </a:xfrm>
            <a:prstGeom prst="wedgeRoundRectCallout">
              <a:avLst>
                <a:gd name="adj1" fmla="val -53444"/>
                <a:gd name="adj2" fmla="val 1367"/>
                <a:gd name="adj3" fmla="val 16667"/>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0675" name="正方形/長方形 5">
              <a:extLst>
                <a:ext uri="{FF2B5EF4-FFF2-40B4-BE49-F238E27FC236}">
                  <a16:creationId xmlns:a16="http://schemas.microsoft.com/office/drawing/2014/main" id="{A298DE37-DD53-ED45-8491-C4BC150A3DAC}"/>
                </a:ext>
              </a:extLst>
            </p:cNvPr>
            <p:cNvSpPr>
              <a:spLocks noChangeArrowheads="1"/>
            </p:cNvSpPr>
            <p:nvPr/>
          </p:nvSpPr>
          <p:spPr bwMode="auto">
            <a:xfrm>
              <a:off x="1776199" y="1293937"/>
              <a:ext cx="7133789" cy="8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600">
                  <a:latin typeface="メイリオ" panose="020B0604030504040204" pitchFamily="50" charset="-128"/>
                  <a:ea typeface="メイリオ" panose="020B0604030504040204" pitchFamily="50" charset="-128"/>
                </a:rPr>
                <a:t>　安否不明の拉致被害者</a:t>
              </a:r>
              <a:r>
                <a:rPr kumimoji="0" lang="en-US" altLang="ja-JP" sz="1600">
                  <a:latin typeface="メイリオ" panose="020B0604030504040204" pitchFamily="50" charset="-128"/>
                  <a:ea typeface="メイリオ" panose="020B0604030504040204" pitchFamily="50" charset="-128"/>
                </a:rPr>
                <a:t>12</a:t>
              </a:r>
              <a:r>
                <a:rPr kumimoji="0" lang="ja-JP" altLang="en-US" sz="1600">
                  <a:latin typeface="メイリオ" panose="020B0604030504040204" pitchFamily="50" charset="-128"/>
                  <a:ea typeface="メイリオ" panose="020B0604030504040204" pitchFamily="50" charset="-128"/>
                </a:rPr>
                <a:t>名のうち、</a:t>
              </a:r>
              <a:endParaRPr kumimoji="0" lang="en-US" altLang="ja-JP" sz="16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600" b="1">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８名は死亡</a:t>
              </a:r>
              <a:r>
                <a:rPr kumimoji="0" lang="ja-JP" altLang="en-US" sz="2400">
                  <a:latin typeface="メイリオ" panose="020B0604030504040204" pitchFamily="50" charset="-128"/>
                  <a:ea typeface="メイリオ" panose="020B0604030504040204" pitchFamily="50" charset="-128"/>
                </a:rPr>
                <a:t>、</a:t>
              </a:r>
              <a:r>
                <a:rPr kumimoji="0" lang="ja-JP" altLang="en-US" sz="2400" b="1">
                  <a:latin typeface="メイリオ" panose="020B0604030504040204" pitchFamily="50" charset="-128"/>
                  <a:ea typeface="メイリオ" panose="020B0604030504040204" pitchFamily="50" charset="-128"/>
                </a:rPr>
                <a:t>４名は北朝鮮に入っていない</a:t>
              </a:r>
              <a:endParaRPr kumimoji="0" lang="ja-JP" altLang="en-US" sz="1600" b="1">
                <a:latin typeface="メイリオ" panose="020B0604030504040204" pitchFamily="50" charset="-128"/>
                <a:ea typeface="メイリオ" panose="020B0604030504040204" pitchFamily="50" charset="-128"/>
              </a:endParaRPr>
            </a:p>
          </p:txBody>
        </p:sp>
      </p:grpSp>
      <p:sp>
        <p:nvSpPr>
          <p:cNvPr id="70662" name="スライド番号プレースホルダー 3">
            <a:extLst>
              <a:ext uri="{FF2B5EF4-FFF2-40B4-BE49-F238E27FC236}">
                <a16:creationId xmlns:a16="http://schemas.microsoft.com/office/drawing/2014/main" id="{7B6C2218-BCBD-CB40-BD31-32C25540568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FBC06D5-42A6-4AF5-8288-A8F3323D0BC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19</a:t>
            </a:fld>
            <a:endParaRPr kumimoji="0" lang="ja-JP" altLang="en-US" sz="1200">
              <a:solidFill>
                <a:srgbClr val="898989"/>
              </a:solidFill>
              <a:latin typeface="Trebuchet MS" panose="020B0603020202020204" pitchFamily="34" charset="0"/>
            </a:endParaRPr>
          </a:p>
        </p:txBody>
      </p:sp>
      <p:grpSp>
        <p:nvGrpSpPr>
          <p:cNvPr id="70663" name="グループ化 5">
            <a:extLst>
              <a:ext uri="{FF2B5EF4-FFF2-40B4-BE49-F238E27FC236}">
                <a16:creationId xmlns:a16="http://schemas.microsoft.com/office/drawing/2014/main" id="{C1914C73-9A40-88AA-44D6-A37F2A308929}"/>
              </a:ext>
            </a:extLst>
          </p:cNvPr>
          <p:cNvGrpSpPr>
            <a:grpSpLocks/>
          </p:cNvGrpSpPr>
          <p:nvPr/>
        </p:nvGrpSpPr>
        <p:grpSpPr bwMode="auto">
          <a:xfrm>
            <a:off x="153988" y="687388"/>
            <a:ext cx="8313737" cy="1076325"/>
            <a:chOff x="2653803" y="128744"/>
            <a:chExt cx="5609638" cy="1497142"/>
          </a:xfrm>
        </p:grpSpPr>
        <p:sp>
          <p:nvSpPr>
            <p:cNvPr id="3" name="吹き出し: 角を丸めた四角形 2">
              <a:extLst>
                <a:ext uri="{FF2B5EF4-FFF2-40B4-BE49-F238E27FC236}">
                  <a16:creationId xmlns:a16="http://schemas.microsoft.com/office/drawing/2014/main" id="{B42B0BED-056F-2698-5594-A47A4A53F0A7}"/>
                </a:ext>
              </a:extLst>
            </p:cNvPr>
            <p:cNvSpPr/>
            <p:nvPr/>
          </p:nvSpPr>
          <p:spPr bwMode="auto">
            <a:xfrm>
              <a:off x="2653803" y="128744"/>
              <a:ext cx="5528230" cy="953931"/>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0673" name="正方形/長方形 1">
              <a:extLst>
                <a:ext uri="{FF2B5EF4-FFF2-40B4-BE49-F238E27FC236}">
                  <a16:creationId xmlns:a16="http://schemas.microsoft.com/office/drawing/2014/main" id="{53A99F48-5EC8-C81A-599D-206F6507CD1E}"/>
                </a:ext>
              </a:extLst>
            </p:cNvPr>
            <p:cNvSpPr>
              <a:spLocks noChangeArrowheads="1"/>
            </p:cNvSpPr>
            <p:nvPr/>
          </p:nvSpPr>
          <p:spPr bwMode="auto">
            <a:xfrm>
              <a:off x="2807267" y="289965"/>
              <a:ext cx="5456174" cy="133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北朝鮮が主張する「拉致問題は解決済み」の問題点は？</a:t>
              </a:r>
            </a:p>
          </p:txBody>
        </p:sp>
      </p:grpSp>
      <p:grpSp>
        <p:nvGrpSpPr>
          <p:cNvPr id="15" name="グループ化 14">
            <a:extLst>
              <a:ext uri="{FF2B5EF4-FFF2-40B4-BE49-F238E27FC236}">
                <a16:creationId xmlns:a16="http://schemas.microsoft.com/office/drawing/2014/main" id="{B270F0B9-FF34-2AA1-931E-1A2CF4251EC8}"/>
              </a:ext>
            </a:extLst>
          </p:cNvPr>
          <p:cNvGrpSpPr>
            <a:grpSpLocks/>
          </p:cNvGrpSpPr>
          <p:nvPr/>
        </p:nvGrpSpPr>
        <p:grpSpPr bwMode="auto">
          <a:xfrm>
            <a:off x="333375" y="2614613"/>
            <a:ext cx="8593138" cy="1004887"/>
            <a:chOff x="31293" y="2623357"/>
            <a:chExt cx="8978530" cy="1005733"/>
          </a:xfrm>
        </p:grpSpPr>
        <p:grpSp>
          <p:nvGrpSpPr>
            <p:cNvPr id="70668" name="グループ化 10">
              <a:extLst>
                <a:ext uri="{FF2B5EF4-FFF2-40B4-BE49-F238E27FC236}">
                  <a16:creationId xmlns:a16="http://schemas.microsoft.com/office/drawing/2014/main" id="{A330D0C3-6F6F-5DFB-A0B2-D37D8DBC2858}"/>
                </a:ext>
              </a:extLst>
            </p:cNvPr>
            <p:cNvGrpSpPr>
              <a:grpSpLocks/>
            </p:cNvGrpSpPr>
            <p:nvPr/>
          </p:nvGrpSpPr>
          <p:grpSpPr bwMode="auto">
            <a:xfrm>
              <a:off x="134495" y="2623357"/>
              <a:ext cx="8875328" cy="1005733"/>
              <a:chOff x="134495" y="2623357"/>
              <a:chExt cx="8875328" cy="1005733"/>
            </a:xfrm>
          </p:grpSpPr>
          <p:sp>
            <p:nvSpPr>
              <p:cNvPr id="10" name="吹き出し: 角を丸めた四角形 9">
                <a:extLst>
                  <a:ext uri="{FF2B5EF4-FFF2-40B4-BE49-F238E27FC236}">
                    <a16:creationId xmlns:a16="http://schemas.microsoft.com/office/drawing/2014/main" id="{874BA600-9CA5-DBD7-ED41-DE149BA20EC5}"/>
                  </a:ext>
                </a:extLst>
              </p:cNvPr>
              <p:cNvSpPr/>
              <p:nvPr/>
            </p:nvSpPr>
            <p:spPr bwMode="auto">
              <a:xfrm>
                <a:off x="134132" y="2623357"/>
                <a:ext cx="8875691" cy="988256"/>
              </a:xfrm>
              <a:prstGeom prst="wedgeRoundRectCallout">
                <a:avLst>
                  <a:gd name="adj1" fmla="val -35651"/>
                  <a:gd name="adj2" fmla="val 3686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0671" name="正方形/長方形 8">
                <a:extLst>
                  <a:ext uri="{FF2B5EF4-FFF2-40B4-BE49-F238E27FC236}">
                    <a16:creationId xmlns:a16="http://schemas.microsoft.com/office/drawing/2014/main" id="{665B7599-FC6F-045F-DEDC-6C9DF6C070E7}"/>
                  </a:ext>
                </a:extLst>
              </p:cNvPr>
              <p:cNvSpPr>
                <a:spLocks noChangeArrowheads="1"/>
              </p:cNvSpPr>
              <p:nvPr/>
            </p:nvSpPr>
            <p:spPr bwMode="auto">
              <a:xfrm>
                <a:off x="863937" y="2859649"/>
                <a:ext cx="79338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８名の「死因」には </a:t>
                </a:r>
                <a:r>
                  <a:rPr kumimoji="0" lang="ja-JP" altLang="en-US" sz="4400" b="1">
                    <a:solidFill>
                      <a:srgbClr val="C00000"/>
                    </a:solidFill>
                    <a:latin typeface="メイリオ" panose="020B0604030504040204" pitchFamily="50" charset="-128"/>
                    <a:ea typeface="メイリオ" panose="020B0604030504040204" pitchFamily="50" charset="-128"/>
                  </a:rPr>
                  <a:t>不自然死</a:t>
                </a:r>
                <a:r>
                  <a:rPr kumimoji="0" lang="ja-JP" altLang="en-US" sz="4000" b="1">
                    <a:solidFill>
                      <a:srgbClr val="C00000"/>
                    </a:solidFill>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が極端に多い</a:t>
                </a:r>
                <a:endParaRPr kumimoji="0" lang="ja-JP" altLang="en-US" sz="3200" b="1">
                  <a:latin typeface="メイリオ" panose="020B0604030504040204" pitchFamily="50" charset="-128"/>
                  <a:ea typeface="メイリオ" panose="020B0604030504040204" pitchFamily="50" charset="-128"/>
                </a:endParaRPr>
              </a:p>
            </p:txBody>
          </p:sp>
        </p:grpSp>
        <p:sp>
          <p:nvSpPr>
            <p:cNvPr id="70669" name="正方形/長方形 8">
              <a:extLst>
                <a:ext uri="{FF2B5EF4-FFF2-40B4-BE49-F238E27FC236}">
                  <a16:creationId xmlns:a16="http://schemas.microsoft.com/office/drawing/2014/main" id="{5BA2CE41-4707-0D35-EC5C-644F567112AC}"/>
                </a:ext>
              </a:extLst>
            </p:cNvPr>
            <p:cNvSpPr>
              <a:spLocks noChangeArrowheads="1"/>
            </p:cNvSpPr>
            <p:nvPr/>
          </p:nvSpPr>
          <p:spPr bwMode="auto">
            <a:xfrm>
              <a:off x="31293" y="2674705"/>
              <a:ext cx="1665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b="1">
                  <a:latin typeface="メイリオ" panose="020B0604030504040204" pitchFamily="50" charset="-128"/>
                  <a:ea typeface="メイリオ" panose="020B0604030504040204" pitchFamily="50" charset="-128"/>
                </a:rPr>
                <a:t>【</a:t>
              </a:r>
              <a:r>
                <a:rPr kumimoji="0" lang="ja-JP" altLang="en-US" sz="1800" b="1">
                  <a:latin typeface="メイリオ" panose="020B0604030504040204" pitchFamily="50" charset="-128"/>
                  <a:ea typeface="メイリオ" panose="020B0604030504040204" pitchFamily="50" charset="-128"/>
                </a:rPr>
                <a:t>問題点①</a:t>
              </a:r>
              <a:r>
                <a:rPr kumimoji="0" lang="en-US" altLang="ja-JP" sz="1800" b="1">
                  <a:latin typeface="メイリオ" panose="020B0604030504040204" pitchFamily="50" charset="-128"/>
                  <a:ea typeface="メイリオ" panose="020B0604030504040204" pitchFamily="50" charset="-128"/>
                </a:rPr>
                <a:t>】</a:t>
              </a:r>
              <a:endParaRPr kumimoji="0" lang="ja-JP" altLang="en-US" sz="1800" b="1">
                <a:latin typeface="メイリオ" panose="020B0604030504040204" pitchFamily="50" charset="-128"/>
                <a:ea typeface="メイリオ" panose="020B0604030504040204" pitchFamily="50" charset="-128"/>
              </a:endParaRPr>
            </a:p>
          </p:txBody>
        </p:sp>
      </p:grpSp>
      <p:sp>
        <p:nvSpPr>
          <p:cNvPr id="12" name="正方形/長方形 11">
            <a:extLst>
              <a:ext uri="{FF2B5EF4-FFF2-40B4-BE49-F238E27FC236}">
                <a16:creationId xmlns:a16="http://schemas.microsoft.com/office/drawing/2014/main" id="{B01908D7-B2FF-2988-1896-A5E966103AFC}"/>
              </a:ext>
            </a:extLst>
          </p:cNvPr>
          <p:cNvSpPr/>
          <p:nvPr/>
        </p:nvSpPr>
        <p:spPr>
          <a:xfrm>
            <a:off x="3176845" y="4343400"/>
            <a:ext cx="1304925" cy="188912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5" name="正方形/長方形 24">
            <a:extLst>
              <a:ext uri="{FF2B5EF4-FFF2-40B4-BE49-F238E27FC236}">
                <a16:creationId xmlns:a16="http://schemas.microsoft.com/office/drawing/2014/main" id="{B9ACC5B3-2192-52E6-A73C-7AF18124FA44}"/>
              </a:ext>
            </a:extLst>
          </p:cNvPr>
          <p:cNvSpPr/>
          <p:nvPr/>
        </p:nvSpPr>
        <p:spPr>
          <a:xfrm>
            <a:off x="7029450" y="4340225"/>
            <a:ext cx="1304925" cy="188912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正方形/長方形 20">
            <a:extLst>
              <a:ext uri="{FF2B5EF4-FFF2-40B4-BE49-F238E27FC236}">
                <a16:creationId xmlns:a16="http://schemas.microsoft.com/office/drawing/2014/main" id="{3ABEA333-9877-6D63-670B-111D0B55B1D0}"/>
              </a:ext>
            </a:extLst>
          </p:cNvPr>
          <p:cNvSpPr/>
          <p:nvPr/>
        </p:nvSpPr>
        <p:spPr>
          <a:xfrm>
            <a:off x="531813" y="6573838"/>
            <a:ext cx="8729662" cy="254000"/>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出典：「すべての拉致被害者の帰国をめざして －北朝鮮側主張の問題点－」</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https://www.rachi.go.jp/jp/shisei/keihatsu/mondaiten_jpH29.pdf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ー 3">
            <a:extLst>
              <a:ext uri="{FF2B5EF4-FFF2-40B4-BE49-F238E27FC236}">
                <a16:creationId xmlns:a16="http://schemas.microsoft.com/office/drawing/2014/main" id="{F563579F-7318-4031-0F35-DB00A1F8B8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78150A0-F664-4F9F-BC52-F309CA556FD6}"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a:t>
            </a:fld>
            <a:endParaRPr kumimoji="0" lang="ja-JP" altLang="en-US" sz="1200">
              <a:solidFill>
                <a:srgbClr val="898989"/>
              </a:solidFill>
              <a:latin typeface="Trebuchet MS" panose="020B0603020202020204" pitchFamily="34" charset="0"/>
            </a:endParaRPr>
          </a:p>
        </p:txBody>
      </p:sp>
      <p:sp>
        <p:nvSpPr>
          <p:cNvPr id="2" name="正方形/長方形 1">
            <a:extLst>
              <a:ext uri="{FF2B5EF4-FFF2-40B4-BE49-F238E27FC236}">
                <a16:creationId xmlns:a16="http://schemas.microsoft.com/office/drawing/2014/main" id="{F9B73F59-8B4E-F3E9-0DCE-C5082B5E0BC3}"/>
              </a:ext>
            </a:extLst>
          </p:cNvPr>
          <p:cNvSpPr/>
          <p:nvPr/>
        </p:nvSpPr>
        <p:spPr>
          <a:xfrm>
            <a:off x="5729288" y="115888"/>
            <a:ext cx="3436937" cy="392112"/>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YouTube</a:t>
            </a:r>
            <a:r>
              <a:rPr lang="ja-JP" altLang="en-US" sz="1050" dirty="0">
                <a:latin typeface="メイリオ" panose="020B0604030504040204" pitchFamily="50" charset="-128"/>
                <a:ea typeface="メイリオ" panose="020B0604030504040204" pitchFamily="50" charset="-128"/>
              </a:rPr>
              <a:t>拉致問題対策本部公式動画チャンネル</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https://www.youtube.com/@rachitaichannel/videos</a:t>
            </a:r>
            <a:r>
              <a:rPr lang="ja-JP" altLang="en-US" sz="900" dirty="0">
                <a:latin typeface="メイリオ" panose="020B0604030504040204" pitchFamily="50" charset="-128"/>
                <a:ea typeface="メイリオ" panose="020B0604030504040204" pitchFamily="50" charset="-128"/>
              </a:rPr>
              <a:t>）</a:t>
            </a:r>
          </a:p>
        </p:txBody>
      </p:sp>
      <p:pic>
        <p:nvPicPr>
          <p:cNvPr id="35844" name="図 6">
            <a:extLst>
              <a:ext uri="{FF2B5EF4-FFF2-40B4-BE49-F238E27FC236}">
                <a16:creationId xmlns:a16="http://schemas.microsoft.com/office/drawing/2014/main" id="{277FA437-F56C-D67B-3D07-8C752859F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04788"/>
            <a:ext cx="57070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図 8">
            <a:hlinkClick r:id="rId4"/>
            <a:extLst>
              <a:ext uri="{FF2B5EF4-FFF2-40B4-BE49-F238E27FC236}">
                <a16:creationId xmlns:a16="http://schemas.microsoft.com/office/drawing/2014/main" id="{45808C2D-6E02-7354-1A2E-F16F7D2E6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9475"/>
            <a:ext cx="9144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テキスト ボックス 29">
            <a:extLst>
              <a:ext uri="{FF2B5EF4-FFF2-40B4-BE49-F238E27FC236}">
                <a16:creationId xmlns:a16="http://schemas.microsoft.com/office/drawing/2014/main" id="{C16C0F22-5992-5072-2247-6E02B77219D5}"/>
              </a:ext>
            </a:extLst>
          </p:cNvPr>
          <p:cNvSpPr txBox="1">
            <a:spLocks noChangeArrowheads="1"/>
          </p:cNvSpPr>
          <p:nvPr/>
        </p:nvSpPr>
        <p:spPr bwMode="auto">
          <a:xfrm>
            <a:off x="0" y="-15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latin typeface="メイリオ" panose="020B0604030504040204" pitchFamily="50" charset="-128"/>
                <a:ea typeface="メイリオ" panose="020B0604030504040204" pitchFamily="50" charset="-128"/>
              </a:rPr>
              <a:t>Ⅲ</a:t>
            </a:r>
            <a:r>
              <a:rPr lang="ja-JP" altLang="en-US" sz="3200" b="1">
                <a:latin typeface="メイリオ" panose="020B0604030504040204" pitchFamily="50" charset="-128"/>
                <a:ea typeface="メイリオ" panose="020B0604030504040204" pitchFamily="50" charset="-128"/>
              </a:rPr>
              <a:t> 拉致問題Ｑ＆Ａ</a:t>
            </a:r>
          </a:p>
        </p:txBody>
      </p:sp>
      <p:sp>
        <p:nvSpPr>
          <p:cNvPr id="10" name="吹き出し: 角を丸めた四角形 9">
            <a:extLst>
              <a:ext uri="{FF2B5EF4-FFF2-40B4-BE49-F238E27FC236}">
                <a16:creationId xmlns:a16="http://schemas.microsoft.com/office/drawing/2014/main" id="{E5617C2D-05FB-A0E5-CC8E-3BF02437777E}"/>
              </a:ext>
            </a:extLst>
          </p:cNvPr>
          <p:cNvSpPr/>
          <p:nvPr/>
        </p:nvSpPr>
        <p:spPr bwMode="auto">
          <a:xfrm>
            <a:off x="814388" y="2600325"/>
            <a:ext cx="7977187" cy="1012825"/>
          </a:xfrm>
          <a:prstGeom prst="wedgeRoundRectCallout">
            <a:avLst>
              <a:gd name="adj1" fmla="val -36269"/>
              <a:gd name="adj2" fmla="val 3821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2708" name="スライド番号プレースホルダー 3">
            <a:extLst>
              <a:ext uri="{FF2B5EF4-FFF2-40B4-BE49-F238E27FC236}">
                <a16:creationId xmlns:a16="http://schemas.microsoft.com/office/drawing/2014/main" id="{9BC350B8-2429-1DF4-8CF0-3CD4C2364B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337AB15-95B9-4AE8-BFE9-021865EA11F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20</a:t>
            </a:fld>
            <a:endParaRPr kumimoji="0" lang="ja-JP" altLang="en-US" sz="1200">
              <a:solidFill>
                <a:srgbClr val="898989"/>
              </a:solidFill>
              <a:latin typeface="Trebuchet MS" panose="020B0603020202020204" pitchFamily="34" charset="0"/>
            </a:endParaRPr>
          </a:p>
        </p:txBody>
      </p:sp>
      <p:sp>
        <p:nvSpPr>
          <p:cNvPr id="68616" name="正方形/長方形 8">
            <a:extLst>
              <a:ext uri="{FF2B5EF4-FFF2-40B4-BE49-F238E27FC236}">
                <a16:creationId xmlns:a16="http://schemas.microsoft.com/office/drawing/2014/main" id="{0D6E91C9-52FF-7AF7-54F3-BD2047AA6188}"/>
              </a:ext>
            </a:extLst>
          </p:cNvPr>
          <p:cNvSpPr>
            <a:spLocks noChangeArrowheads="1"/>
          </p:cNvSpPr>
          <p:nvPr/>
        </p:nvSpPr>
        <p:spPr bwMode="auto">
          <a:xfrm>
            <a:off x="1795463" y="2906713"/>
            <a:ext cx="66087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400" b="1">
                <a:solidFill>
                  <a:srgbClr val="C00000"/>
                </a:solidFill>
                <a:latin typeface="メイリオ" panose="020B0604030504040204" pitchFamily="50" charset="-128"/>
                <a:ea typeface="メイリオ" panose="020B0604030504040204" pitchFamily="50" charset="-128"/>
              </a:rPr>
              <a:t>客観的な証拠</a:t>
            </a:r>
            <a:r>
              <a:rPr kumimoji="0" lang="ja-JP" altLang="en-US" sz="4000" b="1">
                <a:solidFill>
                  <a:srgbClr val="C00000"/>
                </a:solidFill>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が提示されていない</a:t>
            </a:r>
            <a:endParaRPr kumimoji="0" lang="ja-JP" altLang="en-US" sz="3200" b="1">
              <a:latin typeface="メイリオ" panose="020B0604030504040204" pitchFamily="50" charset="-128"/>
              <a:ea typeface="メイリオ" panose="020B0604030504040204" pitchFamily="50" charset="-128"/>
            </a:endParaRPr>
          </a:p>
        </p:txBody>
      </p:sp>
      <p:sp>
        <p:nvSpPr>
          <p:cNvPr id="68620" name="正方形/長方形 6">
            <a:extLst>
              <a:ext uri="{FF2B5EF4-FFF2-40B4-BE49-F238E27FC236}">
                <a16:creationId xmlns:a16="http://schemas.microsoft.com/office/drawing/2014/main" id="{42D99FA1-CB74-E955-84EB-669BD388F4B7}"/>
              </a:ext>
            </a:extLst>
          </p:cNvPr>
          <p:cNvSpPr>
            <a:spLocks noChangeArrowheads="1"/>
          </p:cNvSpPr>
          <p:nvPr/>
        </p:nvSpPr>
        <p:spPr bwMode="auto">
          <a:xfrm>
            <a:off x="1555750" y="3702050"/>
            <a:ext cx="5108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　</a:t>
            </a:r>
            <a:r>
              <a:rPr kumimoji="0" lang="ja-JP" altLang="en-US" sz="2400" b="1">
                <a:solidFill>
                  <a:srgbClr val="C00000"/>
                </a:solidFill>
                <a:latin typeface="メイリオ" panose="020B0604030504040204" pitchFamily="50" charset="-128"/>
                <a:ea typeface="メイリオ" panose="020B0604030504040204" pitchFamily="50" charset="-128"/>
              </a:rPr>
              <a:t>被害者の遺骸が一切存在しない</a:t>
            </a:r>
          </a:p>
        </p:txBody>
      </p:sp>
      <p:pic>
        <p:nvPicPr>
          <p:cNvPr id="68621" name="図 14">
            <a:extLst>
              <a:ext uri="{FF2B5EF4-FFF2-40B4-BE49-F238E27FC236}">
                <a16:creationId xmlns:a16="http://schemas.microsoft.com/office/drawing/2014/main" id="{59D3C2BA-65FC-9203-F329-D75A68DDA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50"/>
          <a:stretch>
            <a:fillRect/>
          </a:stretch>
        </p:blipFill>
        <p:spPr bwMode="auto">
          <a:xfrm>
            <a:off x="2322513" y="4357688"/>
            <a:ext cx="1044575" cy="129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22" name="正方形/長方形 15">
            <a:extLst>
              <a:ext uri="{FF2B5EF4-FFF2-40B4-BE49-F238E27FC236}">
                <a16:creationId xmlns:a16="http://schemas.microsoft.com/office/drawing/2014/main" id="{6EACDDF4-1C60-8D46-8ED9-4687BB5B0959}"/>
              </a:ext>
            </a:extLst>
          </p:cNvPr>
          <p:cNvSpPr>
            <a:spLocks noChangeArrowheads="1"/>
          </p:cNvSpPr>
          <p:nvPr/>
        </p:nvSpPr>
        <p:spPr bwMode="auto">
          <a:xfrm>
            <a:off x="1347788" y="5764213"/>
            <a:ext cx="2955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提供を受けた遺骨は</a:t>
            </a:r>
            <a:endParaRPr kumimoji="0" lang="en-US" altLang="ja-JP" sz="2400" b="1">
              <a:solidFill>
                <a:srgbClr val="00B05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別人のもの</a:t>
            </a:r>
          </a:p>
        </p:txBody>
      </p:sp>
      <p:pic>
        <p:nvPicPr>
          <p:cNvPr id="68623" name="図 16">
            <a:extLst>
              <a:ext uri="{FF2B5EF4-FFF2-40B4-BE49-F238E27FC236}">
                <a16:creationId xmlns:a16="http://schemas.microsoft.com/office/drawing/2014/main" id="{54A40E99-EA83-660B-B72D-D644B3B01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75" y="4357688"/>
            <a:ext cx="1052513" cy="129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8624" name="図 17">
            <a:extLst>
              <a:ext uri="{FF2B5EF4-FFF2-40B4-BE49-F238E27FC236}">
                <a16:creationId xmlns:a16="http://schemas.microsoft.com/office/drawing/2014/main" id="{BC261BF5-9CFC-91F3-FE4D-B644A3984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50"/>
          <a:stretch>
            <a:fillRect/>
          </a:stretch>
        </p:blipFill>
        <p:spPr bwMode="auto">
          <a:xfrm>
            <a:off x="5973763" y="4357688"/>
            <a:ext cx="1044575" cy="129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25" name="正方形/長方形 18">
            <a:extLst>
              <a:ext uri="{FF2B5EF4-FFF2-40B4-BE49-F238E27FC236}">
                <a16:creationId xmlns:a16="http://schemas.microsoft.com/office/drawing/2014/main" id="{5DAC58EE-8CE6-F084-3303-56E4B3B48967}"/>
              </a:ext>
            </a:extLst>
          </p:cNvPr>
          <p:cNvSpPr>
            <a:spLocks noChangeArrowheads="1"/>
          </p:cNvSpPr>
          <p:nvPr/>
        </p:nvSpPr>
        <p:spPr bwMode="auto">
          <a:xfrm>
            <a:off x="5527675" y="5764213"/>
            <a:ext cx="3263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提供を受けた遺骨から</a:t>
            </a:r>
            <a:endParaRPr kumimoji="0" lang="en-US" altLang="ja-JP" sz="2400" b="1">
              <a:solidFill>
                <a:srgbClr val="00B050"/>
              </a:solidFill>
              <a:latin typeface="メイリオ" panose="020B0604030504040204" pitchFamily="50" charset="-128"/>
              <a:ea typeface="メイリオ" panose="020B0604030504040204" pitchFamily="50" charset="-128"/>
            </a:endParaRPr>
          </a:p>
          <a:p>
            <a:pPr algn="ctr">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別人の</a:t>
            </a:r>
            <a:r>
              <a:rPr kumimoji="0" lang="en-US" altLang="ja-JP" sz="2400" b="1">
                <a:solidFill>
                  <a:srgbClr val="00B050"/>
                </a:solidFill>
                <a:latin typeface="メイリオ" panose="020B0604030504040204" pitchFamily="50" charset="-128"/>
                <a:ea typeface="メイリオ" panose="020B0604030504040204" pitchFamily="50" charset="-128"/>
              </a:rPr>
              <a:t>DNA</a:t>
            </a:r>
            <a:endParaRPr kumimoji="0" lang="ja-JP" altLang="en-US" sz="2400" b="1">
              <a:solidFill>
                <a:srgbClr val="00B050"/>
              </a:solidFill>
              <a:latin typeface="メイリオ" panose="020B0604030504040204" pitchFamily="50" charset="-128"/>
              <a:ea typeface="メイリオ" panose="020B0604030504040204" pitchFamily="50" charset="-128"/>
            </a:endParaRPr>
          </a:p>
        </p:txBody>
      </p:sp>
      <p:sp>
        <p:nvSpPr>
          <p:cNvPr id="68626" name="正方形/長方形 1">
            <a:extLst>
              <a:ext uri="{FF2B5EF4-FFF2-40B4-BE49-F238E27FC236}">
                <a16:creationId xmlns:a16="http://schemas.microsoft.com/office/drawing/2014/main" id="{4DAEADF8-FDFB-27A3-76A5-7954D2EFE327}"/>
              </a:ext>
            </a:extLst>
          </p:cNvPr>
          <p:cNvSpPr>
            <a:spLocks noChangeArrowheads="1"/>
          </p:cNvSpPr>
          <p:nvPr/>
        </p:nvSpPr>
        <p:spPr bwMode="auto">
          <a:xfrm>
            <a:off x="209550" y="4348163"/>
            <a:ext cx="157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b="1">
                <a:latin typeface="メイリオ" panose="020B0604030504040204" pitchFamily="50" charset="-128"/>
                <a:ea typeface="メイリオ" panose="020B0604030504040204" pitchFamily="50" charset="-128"/>
              </a:rPr>
              <a:t>2002</a:t>
            </a:r>
            <a:r>
              <a:rPr kumimoji="0" lang="ja-JP" altLang="en-US" b="1">
                <a:latin typeface="メイリオ" panose="020B0604030504040204" pitchFamily="50" charset="-128"/>
                <a:ea typeface="メイリオ" panose="020B0604030504040204" pitchFamily="50" charset="-128"/>
              </a:rPr>
              <a:t>年</a:t>
            </a:r>
          </a:p>
        </p:txBody>
      </p:sp>
      <p:sp>
        <p:nvSpPr>
          <p:cNvPr id="34" name="正方形/長方形 8">
            <a:extLst>
              <a:ext uri="{FF2B5EF4-FFF2-40B4-BE49-F238E27FC236}">
                <a16:creationId xmlns:a16="http://schemas.microsoft.com/office/drawing/2014/main" id="{C9775E4F-4DA8-DFA0-1143-80B42A4E9D92}"/>
              </a:ext>
            </a:extLst>
          </p:cNvPr>
          <p:cNvSpPr>
            <a:spLocks noChangeArrowheads="1"/>
          </p:cNvSpPr>
          <p:nvPr/>
        </p:nvSpPr>
        <p:spPr bwMode="auto">
          <a:xfrm>
            <a:off x="723900" y="2641600"/>
            <a:ext cx="1665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b="1">
                <a:latin typeface="メイリオ" panose="020B0604030504040204" pitchFamily="50" charset="-128"/>
                <a:ea typeface="メイリオ" panose="020B0604030504040204" pitchFamily="50" charset="-128"/>
              </a:rPr>
              <a:t>【</a:t>
            </a:r>
            <a:r>
              <a:rPr kumimoji="0" lang="ja-JP" altLang="en-US" sz="1800" b="1">
                <a:latin typeface="メイリオ" panose="020B0604030504040204" pitchFamily="50" charset="-128"/>
                <a:ea typeface="メイリオ" panose="020B0604030504040204" pitchFamily="50" charset="-128"/>
              </a:rPr>
              <a:t>問題点②</a:t>
            </a:r>
            <a:r>
              <a:rPr kumimoji="0" lang="en-US" altLang="ja-JP" sz="1800" b="1">
                <a:latin typeface="メイリオ" panose="020B0604030504040204" pitchFamily="50" charset="-128"/>
                <a:ea typeface="メイリオ" panose="020B0604030504040204" pitchFamily="50" charset="-128"/>
              </a:rPr>
              <a:t>】</a:t>
            </a:r>
            <a:endParaRPr kumimoji="0" lang="ja-JP" altLang="en-US" sz="1800" b="1">
              <a:latin typeface="メイリオ" panose="020B0604030504040204" pitchFamily="50" charset="-128"/>
              <a:ea typeface="メイリオ" panose="020B0604030504040204" pitchFamily="50" charset="-128"/>
            </a:endParaRPr>
          </a:p>
        </p:txBody>
      </p:sp>
      <p:sp>
        <p:nvSpPr>
          <p:cNvPr id="38" name="正方形/長方形 1">
            <a:extLst>
              <a:ext uri="{FF2B5EF4-FFF2-40B4-BE49-F238E27FC236}">
                <a16:creationId xmlns:a16="http://schemas.microsoft.com/office/drawing/2014/main" id="{4597EC6E-D2C7-138F-4ABB-B26877A49FE4}"/>
              </a:ext>
            </a:extLst>
          </p:cNvPr>
          <p:cNvSpPr>
            <a:spLocks noChangeArrowheads="1"/>
          </p:cNvSpPr>
          <p:nvPr/>
        </p:nvSpPr>
        <p:spPr bwMode="auto">
          <a:xfrm>
            <a:off x="4391025" y="4341813"/>
            <a:ext cx="195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b="1">
                <a:latin typeface="メイリオ" panose="020B0604030504040204" pitchFamily="50" charset="-128"/>
                <a:ea typeface="メイリオ" panose="020B0604030504040204" pitchFamily="50" charset="-128"/>
              </a:rPr>
              <a:t>2004</a:t>
            </a:r>
            <a:r>
              <a:rPr kumimoji="0" lang="ja-JP" altLang="en-US" b="1">
                <a:latin typeface="メイリオ" panose="020B0604030504040204" pitchFamily="50" charset="-128"/>
                <a:ea typeface="メイリオ" panose="020B0604030504040204" pitchFamily="50" charset="-128"/>
              </a:rPr>
              <a:t>年</a:t>
            </a:r>
          </a:p>
        </p:txBody>
      </p:sp>
      <p:sp>
        <p:nvSpPr>
          <p:cNvPr id="27" name="正方形/長方形 26">
            <a:extLst>
              <a:ext uri="{FF2B5EF4-FFF2-40B4-BE49-F238E27FC236}">
                <a16:creationId xmlns:a16="http://schemas.microsoft.com/office/drawing/2014/main" id="{0D26E2D6-5CBC-C516-ADE5-4D1FB98A94EE}"/>
              </a:ext>
            </a:extLst>
          </p:cNvPr>
          <p:cNvSpPr/>
          <p:nvPr/>
        </p:nvSpPr>
        <p:spPr>
          <a:xfrm>
            <a:off x="546100" y="6640513"/>
            <a:ext cx="8729663" cy="254000"/>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出典：「すべての拉致被害者の帰国をめざして －北朝鮮側主張の問題点－」</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https://www.rachi.go.jp/jp/shisei/keihatsu/mondaiten_jpH29.pdf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pic>
        <p:nvPicPr>
          <p:cNvPr id="72720" name="Picture 4" descr="朝鮮民主主義人民共和国">
            <a:extLst>
              <a:ext uri="{FF2B5EF4-FFF2-40B4-BE49-F238E27FC236}">
                <a16:creationId xmlns:a16="http://schemas.microsoft.com/office/drawing/2014/main" id="{FB6D9B23-FF20-4655-2D71-A5B8FB7E90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1489075"/>
            <a:ext cx="1252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21" name="グループ化 38">
            <a:extLst>
              <a:ext uri="{FF2B5EF4-FFF2-40B4-BE49-F238E27FC236}">
                <a16:creationId xmlns:a16="http://schemas.microsoft.com/office/drawing/2014/main" id="{022E44DD-AD05-AE2C-E213-338449A3B4C1}"/>
              </a:ext>
            </a:extLst>
          </p:cNvPr>
          <p:cNvGrpSpPr>
            <a:grpSpLocks/>
          </p:cNvGrpSpPr>
          <p:nvPr/>
        </p:nvGrpSpPr>
        <p:grpSpPr bwMode="auto">
          <a:xfrm>
            <a:off x="1782763" y="1490663"/>
            <a:ext cx="7008812" cy="946150"/>
            <a:chOff x="1784542" y="1209693"/>
            <a:chExt cx="7224712" cy="945852"/>
          </a:xfrm>
        </p:grpSpPr>
        <p:sp>
          <p:nvSpPr>
            <p:cNvPr id="40" name="吹き出し: 角を丸めた四角形 39">
              <a:extLst>
                <a:ext uri="{FF2B5EF4-FFF2-40B4-BE49-F238E27FC236}">
                  <a16:creationId xmlns:a16="http://schemas.microsoft.com/office/drawing/2014/main" id="{8A257B0D-A541-EB69-F38E-60E011D199C0}"/>
                </a:ext>
              </a:extLst>
            </p:cNvPr>
            <p:cNvSpPr/>
            <p:nvPr/>
          </p:nvSpPr>
          <p:spPr>
            <a:xfrm>
              <a:off x="1784542" y="1209693"/>
              <a:ext cx="7224712" cy="945852"/>
            </a:xfrm>
            <a:prstGeom prst="wedgeRoundRectCallout">
              <a:avLst>
                <a:gd name="adj1" fmla="val -53444"/>
                <a:gd name="adj2" fmla="val 1367"/>
                <a:gd name="adj3" fmla="val 16667"/>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2726" name="正方形/長方形 5">
              <a:extLst>
                <a:ext uri="{FF2B5EF4-FFF2-40B4-BE49-F238E27FC236}">
                  <a16:creationId xmlns:a16="http://schemas.microsoft.com/office/drawing/2014/main" id="{213F26DC-7064-8F02-6768-C3AE83720CD2}"/>
                </a:ext>
              </a:extLst>
            </p:cNvPr>
            <p:cNvSpPr>
              <a:spLocks noChangeArrowheads="1"/>
            </p:cNvSpPr>
            <p:nvPr/>
          </p:nvSpPr>
          <p:spPr bwMode="auto">
            <a:xfrm>
              <a:off x="1784542" y="1330304"/>
              <a:ext cx="7008812" cy="8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600">
                  <a:latin typeface="メイリオ" panose="020B0604030504040204" pitchFamily="50" charset="-128"/>
                  <a:ea typeface="メイリオ" panose="020B0604030504040204" pitchFamily="50" charset="-128"/>
                </a:rPr>
                <a:t>　安否不明の拉致被害者</a:t>
              </a:r>
              <a:r>
                <a:rPr kumimoji="0" lang="en-US" altLang="ja-JP" sz="1600">
                  <a:latin typeface="メイリオ" panose="020B0604030504040204" pitchFamily="50" charset="-128"/>
                  <a:ea typeface="メイリオ" panose="020B0604030504040204" pitchFamily="50" charset="-128"/>
                </a:rPr>
                <a:t>12</a:t>
              </a:r>
              <a:r>
                <a:rPr kumimoji="0" lang="ja-JP" altLang="en-US" sz="1600">
                  <a:latin typeface="メイリオ" panose="020B0604030504040204" pitchFamily="50" charset="-128"/>
                  <a:ea typeface="メイリオ" panose="020B0604030504040204" pitchFamily="50" charset="-128"/>
                </a:rPr>
                <a:t>名のうち、</a:t>
              </a:r>
              <a:endParaRPr kumimoji="0" lang="en-US" altLang="ja-JP" sz="16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600" b="1">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８名は死亡</a:t>
              </a:r>
              <a:r>
                <a:rPr kumimoji="0" lang="ja-JP" altLang="en-US" sz="2400">
                  <a:latin typeface="メイリオ" panose="020B0604030504040204" pitchFamily="50" charset="-128"/>
                  <a:ea typeface="メイリオ" panose="020B0604030504040204" pitchFamily="50" charset="-128"/>
                </a:rPr>
                <a:t>、</a:t>
              </a:r>
              <a:r>
                <a:rPr kumimoji="0" lang="ja-JP" altLang="en-US" sz="2400" b="1">
                  <a:latin typeface="メイリオ" panose="020B0604030504040204" pitchFamily="50" charset="-128"/>
                  <a:ea typeface="メイリオ" panose="020B0604030504040204" pitchFamily="50" charset="-128"/>
                </a:rPr>
                <a:t>４名は北朝鮮に入っていない</a:t>
              </a:r>
              <a:endParaRPr kumimoji="0" lang="ja-JP" altLang="en-US" sz="1600" b="1">
                <a:latin typeface="メイリオ" panose="020B0604030504040204" pitchFamily="50" charset="-128"/>
                <a:ea typeface="メイリオ" panose="020B0604030504040204" pitchFamily="50" charset="-128"/>
              </a:endParaRPr>
            </a:p>
          </p:txBody>
        </p:sp>
      </p:grpSp>
      <p:grpSp>
        <p:nvGrpSpPr>
          <p:cNvPr id="72722" name="グループ化 41">
            <a:extLst>
              <a:ext uri="{FF2B5EF4-FFF2-40B4-BE49-F238E27FC236}">
                <a16:creationId xmlns:a16="http://schemas.microsoft.com/office/drawing/2014/main" id="{03B78A2D-CFAC-1F32-34A0-6FBE26147120}"/>
              </a:ext>
            </a:extLst>
          </p:cNvPr>
          <p:cNvGrpSpPr>
            <a:grpSpLocks/>
          </p:cNvGrpSpPr>
          <p:nvPr/>
        </p:nvGrpSpPr>
        <p:grpSpPr bwMode="auto">
          <a:xfrm>
            <a:off x="153988" y="717550"/>
            <a:ext cx="8008937" cy="685800"/>
            <a:chOff x="2653804" y="128744"/>
            <a:chExt cx="5550769" cy="954087"/>
          </a:xfrm>
        </p:grpSpPr>
        <p:sp>
          <p:nvSpPr>
            <p:cNvPr id="43" name="吹き出し: 角を丸めた四角形 42">
              <a:extLst>
                <a:ext uri="{FF2B5EF4-FFF2-40B4-BE49-F238E27FC236}">
                  <a16:creationId xmlns:a16="http://schemas.microsoft.com/office/drawing/2014/main" id="{D463AAF1-3353-F57A-9313-9B67CF59F484}"/>
                </a:ext>
              </a:extLst>
            </p:cNvPr>
            <p:cNvSpPr/>
            <p:nvPr/>
          </p:nvSpPr>
          <p:spPr bwMode="auto">
            <a:xfrm>
              <a:off x="2653804" y="128744"/>
              <a:ext cx="5528764" cy="954087"/>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72724" name="正方形/長方形 1">
              <a:extLst>
                <a:ext uri="{FF2B5EF4-FFF2-40B4-BE49-F238E27FC236}">
                  <a16:creationId xmlns:a16="http://schemas.microsoft.com/office/drawing/2014/main" id="{2054A934-6EAB-EB0C-47F4-AA83EF1A359B}"/>
                </a:ext>
              </a:extLst>
            </p:cNvPr>
            <p:cNvSpPr>
              <a:spLocks noChangeArrowheads="1"/>
            </p:cNvSpPr>
            <p:nvPr/>
          </p:nvSpPr>
          <p:spPr bwMode="auto">
            <a:xfrm>
              <a:off x="2748399" y="303015"/>
              <a:ext cx="545617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北朝鮮が主張する「拉致問題は解決済み」の問題点は？</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テキスト ボックス 41">
            <a:extLst>
              <a:ext uri="{FF2B5EF4-FFF2-40B4-BE49-F238E27FC236}">
                <a16:creationId xmlns:a16="http://schemas.microsoft.com/office/drawing/2014/main" id="{A0B52BE4-5727-6AE3-471E-16AE84D4D6DD}"/>
              </a:ext>
            </a:extLst>
          </p:cNvPr>
          <p:cNvSpPr txBox="1">
            <a:spLocks noChangeArrowheads="1"/>
          </p:cNvSpPr>
          <p:nvPr/>
        </p:nvSpPr>
        <p:spPr bwMode="auto">
          <a:xfrm>
            <a:off x="0" y="-15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latin typeface="メイリオ" panose="020B0604030504040204" pitchFamily="50" charset="-128"/>
                <a:ea typeface="メイリオ" panose="020B0604030504040204" pitchFamily="50" charset="-128"/>
              </a:rPr>
              <a:t>Ⅲ</a:t>
            </a:r>
            <a:r>
              <a:rPr lang="ja-JP" altLang="en-US" sz="3200" b="1">
                <a:latin typeface="メイリオ" panose="020B0604030504040204" pitchFamily="50" charset="-128"/>
                <a:ea typeface="メイリオ" panose="020B0604030504040204" pitchFamily="50" charset="-128"/>
              </a:rPr>
              <a:t> 拉致問題Ｑ＆Ａ</a:t>
            </a:r>
          </a:p>
        </p:txBody>
      </p:sp>
      <p:sp>
        <p:nvSpPr>
          <p:cNvPr id="74755" name="スライド番号プレースホルダー 3">
            <a:extLst>
              <a:ext uri="{FF2B5EF4-FFF2-40B4-BE49-F238E27FC236}">
                <a16:creationId xmlns:a16="http://schemas.microsoft.com/office/drawing/2014/main" id="{4F840965-ADC1-759C-412C-84A06D59B0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C0091E8-D208-4442-998F-057FE36495E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21</a:t>
            </a:fld>
            <a:endParaRPr kumimoji="0" lang="ja-JP" altLang="en-US" sz="1200">
              <a:solidFill>
                <a:srgbClr val="898989"/>
              </a:solidFill>
              <a:latin typeface="Trebuchet MS" panose="020B0603020202020204" pitchFamily="34" charset="0"/>
            </a:endParaRPr>
          </a:p>
        </p:txBody>
      </p:sp>
      <p:sp>
        <p:nvSpPr>
          <p:cNvPr id="70659" name="正方形/長方形 6">
            <a:extLst>
              <a:ext uri="{FF2B5EF4-FFF2-40B4-BE49-F238E27FC236}">
                <a16:creationId xmlns:a16="http://schemas.microsoft.com/office/drawing/2014/main" id="{8D60FD4B-4877-8A71-C824-0F1986114AC2}"/>
              </a:ext>
            </a:extLst>
          </p:cNvPr>
          <p:cNvSpPr>
            <a:spLocks noChangeArrowheads="1"/>
          </p:cNvSpPr>
          <p:nvPr/>
        </p:nvSpPr>
        <p:spPr bwMode="auto">
          <a:xfrm>
            <a:off x="1547813" y="3652838"/>
            <a:ext cx="574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000" b="1">
                <a:latin typeface="メイリオ" panose="020B0604030504040204" pitchFamily="50" charset="-128"/>
                <a:ea typeface="メイリオ" panose="020B0604030504040204" pitchFamily="50" charset="-128"/>
              </a:rPr>
              <a:t>➡ </a:t>
            </a:r>
            <a:r>
              <a:rPr kumimoji="0" lang="ja-JP" altLang="en-US" sz="2000" b="1">
                <a:solidFill>
                  <a:srgbClr val="C00000"/>
                </a:solidFill>
                <a:latin typeface="メイリオ" panose="020B0604030504040204" pitchFamily="50" charset="-128"/>
                <a:ea typeface="メイリオ" panose="020B0604030504040204" pitchFamily="50" charset="-128"/>
              </a:rPr>
              <a:t>死亡を証明する真正な書類が一切存在しない </a:t>
            </a:r>
          </a:p>
        </p:txBody>
      </p:sp>
      <p:pic>
        <p:nvPicPr>
          <p:cNvPr id="70660" name="図 19">
            <a:extLst>
              <a:ext uri="{FF2B5EF4-FFF2-40B4-BE49-F238E27FC236}">
                <a16:creationId xmlns:a16="http://schemas.microsoft.com/office/drawing/2014/main" id="{C41EB04D-C575-CADD-8FA9-F84595AA4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47" b="59647"/>
          <a:stretch>
            <a:fillRect/>
          </a:stretch>
        </p:blipFill>
        <p:spPr bwMode="auto">
          <a:xfrm>
            <a:off x="284163" y="4037013"/>
            <a:ext cx="857567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図 20">
            <a:extLst>
              <a:ext uri="{FF2B5EF4-FFF2-40B4-BE49-F238E27FC236}">
                <a16:creationId xmlns:a16="http://schemas.microsoft.com/office/drawing/2014/main" id="{5299B3BA-1FD7-AF1D-55A8-605EFC5CA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6629" b="2795"/>
          <a:stretch>
            <a:fillRect/>
          </a:stretch>
        </p:blipFill>
        <p:spPr bwMode="auto">
          <a:xfrm>
            <a:off x="284163" y="5170488"/>
            <a:ext cx="857567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a:extLst>
              <a:ext uri="{FF2B5EF4-FFF2-40B4-BE49-F238E27FC236}">
                <a16:creationId xmlns:a16="http://schemas.microsoft.com/office/drawing/2014/main" id="{15D2C9D7-5DEE-2D3E-3FCE-46FF9DEF7B88}"/>
              </a:ext>
            </a:extLst>
          </p:cNvPr>
          <p:cNvSpPr/>
          <p:nvPr/>
        </p:nvSpPr>
        <p:spPr>
          <a:xfrm>
            <a:off x="546100" y="6640513"/>
            <a:ext cx="8729663" cy="254000"/>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出典：「すべての拉致被害者の帰国をめざして －北朝鮮側主張の問題点－」</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https://www.rachi.go.jp/jp/shisei/keihatsu/mondaiten_jpH29.pdf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
        <p:nvSpPr>
          <p:cNvPr id="24" name="吹き出し: 角を丸めた四角形 23">
            <a:extLst>
              <a:ext uri="{FF2B5EF4-FFF2-40B4-BE49-F238E27FC236}">
                <a16:creationId xmlns:a16="http://schemas.microsoft.com/office/drawing/2014/main" id="{AAB5A350-9C4A-25B6-E462-344844CCB1CA}"/>
              </a:ext>
            </a:extLst>
          </p:cNvPr>
          <p:cNvSpPr/>
          <p:nvPr/>
        </p:nvSpPr>
        <p:spPr bwMode="auto">
          <a:xfrm>
            <a:off x="1008063" y="2600325"/>
            <a:ext cx="7750175" cy="1012825"/>
          </a:xfrm>
          <a:prstGeom prst="wedgeRoundRectCallout">
            <a:avLst>
              <a:gd name="adj1" fmla="val -36269"/>
              <a:gd name="adj2" fmla="val 38213"/>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4761" name="正方形/長方形 8">
            <a:extLst>
              <a:ext uri="{FF2B5EF4-FFF2-40B4-BE49-F238E27FC236}">
                <a16:creationId xmlns:a16="http://schemas.microsoft.com/office/drawing/2014/main" id="{F524BF68-0A67-0247-59DD-CFE3A63F9559}"/>
              </a:ext>
            </a:extLst>
          </p:cNvPr>
          <p:cNvSpPr>
            <a:spLocks noChangeArrowheads="1"/>
          </p:cNvSpPr>
          <p:nvPr/>
        </p:nvSpPr>
        <p:spPr bwMode="auto">
          <a:xfrm>
            <a:off x="1928813" y="2898775"/>
            <a:ext cx="6586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400" b="1">
                <a:solidFill>
                  <a:srgbClr val="C00000"/>
                </a:solidFill>
                <a:latin typeface="メイリオ" panose="020B0604030504040204" pitchFamily="50" charset="-128"/>
                <a:ea typeface="メイリオ" panose="020B0604030504040204" pitchFamily="50" charset="-128"/>
              </a:rPr>
              <a:t>客観的な証拠</a:t>
            </a:r>
            <a:r>
              <a:rPr kumimoji="0" lang="ja-JP" altLang="en-US" sz="3200" b="1">
                <a:solidFill>
                  <a:srgbClr val="C00000"/>
                </a:solidFill>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が提示されていない</a:t>
            </a:r>
            <a:endParaRPr kumimoji="0" lang="ja-JP" altLang="en-US" sz="3200" b="1">
              <a:latin typeface="メイリオ" panose="020B0604030504040204" pitchFamily="50" charset="-128"/>
              <a:ea typeface="メイリオ" panose="020B0604030504040204" pitchFamily="50" charset="-128"/>
            </a:endParaRPr>
          </a:p>
        </p:txBody>
      </p:sp>
      <p:sp>
        <p:nvSpPr>
          <p:cNvPr id="74762" name="正方形/長方形 8">
            <a:extLst>
              <a:ext uri="{FF2B5EF4-FFF2-40B4-BE49-F238E27FC236}">
                <a16:creationId xmlns:a16="http://schemas.microsoft.com/office/drawing/2014/main" id="{7080D8A5-521E-58B6-239F-D7BFD35E7ADD}"/>
              </a:ext>
            </a:extLst>
          </p:cNvPr>
          <p:cNvSpPr>
            <a:spLocks noChangeArrowheads="1"/>
          </p:cNvSpPr>
          <p:nvPr/>
        </p:nvSpPr>
        <p:spPr bwMode="auto">
          <a:xfrm>
            <a:off x="915988" y="2620963"/>
            <a:ext cx="166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800" b="1">
                <a:latin typeface="メイリオ" panose="020B0604030504040204" pitchFamily="50" charset="-128"/>
                <a:ea typeface="メイリオ" panose="020B0604030504040204" pitchFamily="50" charset="-128"/>
              </a:rPr>
              <a:t>【</a:t>
            </a:r>
            <a:r>
              <a:rPr kumimoji="0" lang="ja-JP" altLang="en-US" sz="1800" b="1">
                <a:latin typeface="メイリオ" panose="020B0604030504040204" pitchFamily="50" charset="-128"/>
                <a:ea typeface="メイリオ" panose="020B0604030504040204" pitchFamily="50" charset="-128"/>
              </a:rPr>
              <a:t>問題点②</a:t>
            </a:r>
            <a:r>
              <a:rPr kumimoji="0" lang="en-US" altLang="ja-JP" sz="1800" b="1">
                <a:latin typeface="メイリオ" panose="020B0604030504040204" pitchFamily="50" charset="-128"/>
                <a:ea typeface="メイリオ" panose="020B0604030504040204" pitchFamily="50" charset="-128"/>
              </a:rPr>
              <a:t>】</a:t>
            </a:r>
            <a:endParaRPr kumimoji="0" lang="ja-JP" altLang="en-US" sz="1800" b="1">
              <a:latin typeface="メイリオ" panose="020B0604030504040204" pitchFamily="50" charset="-128"/>
              <a:ea typeface="メイリオ" panose="020B0604030504040204" pitchFamily="50" charset="-128"/>
            </a:endParaRPr>
          </a:p>
        </p:txBody>
      </p:sp>
      <p:pic>
        <p:nvPicPr>
          <p:cNvPr id="74763" name="Picture 4" descr="朝鮮民主主義人民共和国">
            <a:extLst>
              <a:ext uri="{FF2B5EF4-FFF2-40B4-BE49-F238E27FC236}">
                <a16:creationId xmlns:a16="http://schemas.microsoft.com/office/drawing/2014/main" id="{3D4E6BD5-4C59-2B91-E02F-A05D82016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489075"/>
            <a:ext cx="1252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64" name="グループ化 32">
            <a:extLst>
              <a:ext uri="{FF2B5EF4-FFF2-40B4-BE49-F238E27FC236}">
                <a16:creationId xmlns:a16="http://schemas.microsoft.com/office/drawing/2014/main" id="{B83E4C42-B2F4-4E13-C552-DE7F96EC510E}"/>
              </a:ext>
            </a:extLst>
          </p:cNvPr>
          <p:cNvGrpSpPr>
            <a:grpSpLocks/>
          </p:cNvGrpSpPr>
          <p:nvPr/>
        </p:nvGrpSpPr>
        <p:grpSpPr bwMode="auto">
          <a:xfrm>
            <a:off x="1782763" y="1490663"/>
            <a:ext cx="6975475" cy="946150"/>
            <a:chOff x="1784542" y="1209693"/>
            <a:chExt cx="7224712" cy="945852"/>
          </a:xfrm>
        </p:grpSpPr>
        <p:sp>
          <p:nvSpPr>
            <p:cNvPr id="34" name="吹き出し: 角を丸めた四角形 33">
              <a:extLst>
                <a:ext uri="{FF2B5EF4-FFF2-40B4-BE49-F238E27FC236}">
                  <a16:creationId xmlns:a16="http://schemas.microsoft.com/office/drawing/2014/main" id="{F63F297D-78C0-3243-1B35-362326E0E009}"/>
                </a:ext>
              </a:extLst>
            </p:cNvPr>
            <p:cNvSpPr/>
            <p:nvPr/>
          </p:nvSpPr>
          <p:spPr>
            <a:xfrm>
              <a:off x="1784542" y="1209693"/>
              <a:ext cx="7224712" cy="945852"/>
            </a:xfrm>
            <a:prstGeom prst="wedgeRoundRectCallout">
              <a:avLst>
                <a:gd name="adj1" fmla="val -53444"/>
                <a:gd name="adj2" fmla="val 1367"/>
                <a:gd name="adj3" fmla="val 16667"/>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74769" name="正方形/長方形 5">
              <a:extLst>
                <a:ext uri="{FF2B5EF4-FFF2-40B4-BE49-F238E27FC236}">
                  <a16:creationId xmlns:a16="http://schemas.microsoft.com/office/drawing/2014/main" id="{5F6ED5A7-D21A-0E3E-B24D-2B2EB71B017B}"/>
                </a:ext>
              </a:extLst>
            </p:cNvPr>
            <p:cNvSpPr>
              <a:spLocks noChangeArrowheads="1"/>
            </p:cNvSpPr>
            <p:nvPr/>
          </p:nvSpPr>
          <p:spPr bwMode="auto">
            <a:xfrm>
              <a:off x="1788648" y="1333748"/>
              <a:ext cx="7111231" cy="81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600">
                  <a:latin typeface="メイリオ" panose="020B0604030504040204" pitchFamily="50" charset="-128"/>
                  <a:ea typeface="メイリオ" panose="020B0604030504040204" pitchFamily="50" charset="-128"/>
                </a:rPr>
                <a:t>　安否不明の拉致被害者</a:t>
              </a:r>
              <a:r>
                <a:rPr kumimoji="0" lang="en-US" altLang="ja-JP" sz="1600">
                  <a:latin typeface="メイリオ" panose="020B0604030504040204" pitchFamily="50" charset="-128"/>
                  <a:ea typeface="メイリオ" panose="020B0604030504040204" pitchFamily="50" charset="-128"/>
                </a:rPr>
                <a:t>12</a:t>
              </a:r>
              <a:r>
                <a:rPr kumimoji="0" lang="ja-JP" altLang="en-US" sz="1600">
                  <a:latin typeface="メイリオ" panose="020B0604030504040204" pitchFamily="50" charset="-128"/>
                  <a:ea typeface="メイリオ" panose="020B0604030504040204" pitchFamily="50" charset="-128"/>
                </a:rPr>
                <a:t>名のうち、</a:t>
              </a:r>
              <a:endParaRPr kumimoji="0" lang="en-US" altLang="ja-JP" sz="16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600" b="1">
                  <a:latin typeface="メイリオ" panose="020B0604030504040204" pitchFamily="50" charset="-128"/>
                  <a:ea typeface="メイリオ" panose="020B0604030504040204" pitchFamily="50" charset="-128"/>
                </a:rPr>
                <a:t>　　　　</a:t>
              </a:r>
              <a:r>
                <a:rPr kumimoji="0" lang="ja-JP" altLang="en-US" sz="2400" b="1">
                  <a:latin typeface="メイリオ" panose="020B0604030504040204" pitchFamily="50" charset="-128"/>
                  <a:ea typeface="メイリオ" panose="020B0604030504040204" pitchFamily="50" charset="-128"/>
                </a:rPr>
                <a:t>８名は死亡</a:t>
              </a:r>
              <a:r>
                <a:rPr kumimoji="0" lang="ja-JP" altLang="en-US" sz="2400">
                  <a:latin typeface="メイリオ" panose="020B0604030504040204" pitchFamily="50" charset="-128"/>
                  <a:ea typeface="メイリオ" panose="020B0604030504040204" pitchFamily="50" charset="-128"/>
                </a:rPr>
                <a:t>、</a:t>
              </a:r>
              <a:r>
                <a:rPr kumimoji="0" lang="ja-JP" altLang="en-US" sz="2400" b="1">
                  <a:latin typeface="メイリオ" panose="020B0604030504040204" pitchFamily="50" charset="-128"/>
                  <a:ea typeface="メイリオ" panose="020B0604030504040204" pitchFamily="50" charset="-128"/>
                </a:rPr>
                <a:t>４名は北朝鮮に入っていない</a:t>
              </a:r>
              <a:endParaRPr kumimoji="0" lang="ja-JP" altLang="en-US" sz="1600" b="1">
                <a:latin typeface="メイリオ" panose="020B0604030504040204" pitchFamily="50" charset="-128"/>
                <a:ea typeface="メイリオ" panose="020B0604030504040204" pitchFamily="50" charset="-128"/>
              </a:endParaRPr>
            </a:p>
          </p:txBody>
        </p:sp>
      </p:grpSp>
      <p:grpSp>
        <p:nvGrpSpPr>
          <p:cNvPr id="74765" name="グループ化 35">
            <a:extLst>
              <a:ext uri="{FF2B5EF4-FFF2-40B4-BE49-F238E27FC236}">
                <a16:creationId xmlns:a16="http://schemas.microsoft.com/office/drawing/2014/main" id="{84DD0C6D-564C-59E1-220A-668AA91DA66D}"/>
              </a:ext>
            </a:extLst>
          </p:cNvPr>
          <p:cNvGrpSpPr>
            <a:grpSpLocks/>
          </p:cNvGrpSpPr>
          <p:nvPr/>
        </p:nvGrpSpPr>
        <p:grpSpPr bwMode="auto">
          <a:xfrm>
            <a:off x="153988" y="717550"/>
            <a:ext cx="8008937" cy="685800"/>
            <a:chOff x="2653804" y="128744"/>
            <a:chExt cx="5550769" cy="954087"/>
          </a:xfrm>
        </p:grpSpPr>
        <p:sp>
          <p:nvSpPr>
            <p:cNvPr id="37" name="吹き出し: 角を丸めた四角形 36">
              <a:extLst>
                <a:ext uri="{FF2B5EF4-FFF2-40B4-BE49-F238E27FC236}">
                  <a16:creationId xmlns:a16="http://schemas.microsoft.com/office/drawing/2014/main" id="{E5F6E897-8F9D-6D3F-87BD-BDAC7383C09A}"/>
                </a:ext>
              </a:extLst>
            </p:cNvPr>
            <p:cNvSpPr/>
            <p:nvPr/>
          </p:nvSpPr>
          <p:spPr bwMode="auto">
            <a:xfrm>
              <a:off x="2653804" y="128744"/>
              <a:ext cx="5528764" cy="954087"/>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74767" name="正方形/長方形 1">
              <a:extLst>
                <a:ext uri="{FF2B5EF4-FFF2-40B4-BE49-F238E27FC236}">
                  <a16:creationId xmlns:a16="http://schemas.microsoft.com/office/drawing/2014/main" id="{8535344F-DD26-D48B-F078-CD5DAB8542B3}"/>
                </a:ext>
              </a:extLst>
            </p:cNvPr>
            <p:cNvSpPr>
              <a:spLocks noChangeArrowheads="1"/>
            </p:cNvSpPr>
            <p:nvPr/>
          </p:nvSpPr>
          <p:spPr bwMode="auto">
            <a:xfrm>
              <a:off x="2748399" y="303015"/>
              <a:ext cx="545617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北朝鮮が主張する「拉致問題は解決済み」の問題点は？</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テキスト ボックス 18">
            <a:extLst>
              <a:ext uri="{FF2B5EF4-FFF2-40B4-BE49-F238E27FC236}">
                <a16:creationId xmlns:a16="http://schemas.microsoft.com/office/drawing/2014/main" id="{1B819469-EBD9-D34A-5ACF-F62ADA69846A}"/>
              </a:ext>
            </a:extLst>
          </p:cNvPr>
          <p:cNvSpPr txBox="1">
            <a:spLocks noChangeArrowheads="1"/>
          </p:cNvSpPr>
          <p:nvPr/>
        </p:nvSpPr>
        <p:spPr bwMode="auto">
          <a:xfrm>
            <a:off x="0" y="-1588"/>
            <a:ext cx="9144000" cy="6588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latin typeface="メイリオ" panose="020B0604030504040204" pitchFamily="50" charset="-128"/>
                <a:ea typeface="メイリオ" panose="020B0604030504040204" pitchFamily="50" charset="-128"/>
              </a:rPr>
              <a:t>Ⅲ</a:t>
            </a:r>
            <a:r>
              <a:rPr lang="ja-JP" altLang="en-US" sz="3200" b="1">
                <a:latin typeface="メイリオ" panose="020B0604030504040204" pitchFamily="50" charset="-128"/>
                <a:ea typeface="メイリオ" panose="020B0604030504040204" pitchFamily="50" charset="-128"/>
              </a:rPr>
              <a:t> 拉致問題Ｑ＆Ａ</a:t>
            </a:r>
          </a:p>
        </p:txBody>
      </p:sp>
      <p:grpSp>
        <p:nvGrpSpPr>
          <p:cNvPr id="76803" name="グループ化 4">
            <a:extLst>
              <a:ext uri="{FF2B5EF4-FFF2-40B4-BE49-F238E27FC236}">
                <a16:creationId xmlns:a16="http://schemas.microsoft.com/office/drawing/2014/main" id="{6E69E520-3DC2-0C6C-97C6-8619D29692B6}"/>
              </a:ext>
            </a:extLst>
          </p:cNvPr>
          <p:cNvGrpSpPr>
            <a:grpSpLocks/>
          </p:cNvGrpSpPr>
          <p:nvPr/>
        </p:nvGrpSpPr>
        <p:grpSpPr bwMode="auto">
          <a:xfrm>
            <a:off x="82550" y="715963"/>
            <a:ext cx="7369175" cy="598487"/>
            <a:chOff x="83041" y="689736"/>
            <a:chExt cx="8545515" cy="597325"/>
          </a:xfrm>
        </p:grpSpPr>
        <p:sp>
          <p:nvSpPr>
            <p:cNvPr id="22" name="吹き出し: 角を丸めた四角形 21">
              <a:extLst>
                <a:ext uri="{FF2B5EF4-FFF2-40B4-BE49-F238E27FC236}">
                  <a16:creationId xmlns:a16="http://schemas.microsoft.com/office/drawing/2014/main" id="{A8461185-721F-66CE-60FB-A8E3211D73AB}"/>
                </a:ext>
              </a:extLst>
            </p:cNvPr>
            <p:cNvSpPr/>
            <p:nvPr/>
          </p:nvSpPr>
          <p:spPr bwMode="auto">
            <a:xfrm>
              <a:off x="83041" y="689736"/>
              <a:ext cx="8545515" cy="597325"/>
            </a:xfrm>
            <a:prstGeom prst="wedgeRoundRectCallout">
              <a:avLst>
                <a:gd name="adj1" fmla="val 47938"/>
                <a:gd name="adj2" fmla="val -26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chemeClr val="tx1"/>
                </a:solidFill>
              </a:endParaRPr>
            </a:p>
          </p:txBody>
        </p:sp>
        <p:sp>
          <p:nvSpPr>
            <p:cNvPr id="76818" name="正方形/長方形 1">
              <a:extLst>
                <a:ext uri="{FF2B5EF4-FFF2-40B4-BE49-F238E27FC236}">
                  <a16:creationId xmlns:a16="http://schemas.microsoft.com/office/drawing/2014/main" id="{521CC384-C23D-C7DF-C3C8-26C6CFFBC972}"/>
                </a:ext>
              </a:extLst>
            </p:cNvPr>
            <p:cNvSpPr>
              <a:spLocks noChangeArrowheads="1"/>
            </p:cNvSpPr>
            <p:nvPr/>
          </p:nvSpPr>
          <p:spPr bwMode="auto">
            <a:xfrm>
              <a:off x="108446" y="722974"/>
              <a:ext cx="8433236" cy="51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どうなれば、「拉致問題が解決した」と言えるの？</a:t>
              </a:r>
            </a:p>
          </p:txBody>
        </p:sp>
      </p:grpSp>
      <p:sp>
        <p:nvSpPr>
          <p:cNvPr id="76804" name="スライド番号プレースホルダー 3">
            <a:extLst>
              <a:ext uri="{FF2B5EF4-FFF2-40B4-BE49-F238E27FC236}">
                <a16:creationId xmlns:a16="http://schemas.microsoft.com/office/drawing/2014/main" id="{AC584DB5-ABA7-72F0-F575-38602B53C9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051ADB2-DB9B-4457-82CF-123259C759A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22</a:t>
            </a:fld>
            <a:endParaRPr kumimoji="0" lang="ja-JP" altLang="en-US" sz="1200">
              <a:solidFill>
                <a:srgbClr val="898989"/>
              </a:solidFill>
              <a:latin typeface="Trebuchet MS" panose="020B0603020202020204" pitchFamily="34" charset="0"/>
            </a:endParaRPr>
          </a:p>
        </p:txBody>
      </p:sp>
      <p:grpSp>
        <p:nvGrpSpPr>
          <p:cNvPr id="70661" name="グループ化 5">
            <a:extLst>
              <a:ext uri="{FF2B5EF4-FFF2-40B4-BE49-F238E27FC236}">
                <a16:creationId xmlns:a16="http://schemas.microsoft.com/office/drawing/2014/main" id="{8C414176-3CCC-3BFC-FC71-F7C0B675D8FF}"/>
              </a:ext>
            </a:extLst>
          </p:cNvPr>
          <p:cNvGrpSpPr>
            <a:grpSpLocks/>
          </p:cNvGrpSpPr>
          <p:nvPr/>
        </p:nvGrpSpPr>
        <p:grpSpPr bwMode="auto">
          <a:xfrm>
            <a:off x="882650" y="1414463"/>
            <a:ext cx="7369175" cy="1284287"/>
            <a:chOff x="207908" y="1489709"/>
            <a:chExt cx="5971122" cy="1284432"/>
          </a:xfrm>
        </p:grpSpPr>
        <p:sp>
          <p:nvSpPr>
            <p:cNvPr id="10" name="吹き出し: 角を丸めた四角形 9">
              <a:extLst>
                <a:ext uri="{FF2B5EF4-FFF2-40B4-BE49-F238E27FC236}">
                  <a16:creationId xmlns:a16="http://schemas.microsoft.com/office/drawing/2014/main" id="{34DE29E4-CE93-FD92-A5CF-3F249AC9E877}"/>
                </a:ext>
              </a:extLst>
            </p:cNvPr>
            <p:cNvSpPr/>
            <p:nvPr/>
          </p:nvSpPr>
          <p:spPr>
            <a:xfrm>
              <a:off x="207908" y="1489709"/>
              <a:ext cx="5971122" cy="1198697"/>
            </a:xfrm>
            <a:prstGeom prst="wedgeRoundRectCallout">
              <a:avLst>
                <a:gd name="adj1" fmla="val -31978"/>
                <a:gd name="adj2" fmla="val 35240"/>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6" name="正方形/長方形 8">
              <a:extLst>
                <a:ext uri="{FF2B5EF4-FFF2-40B4-BE49-F238E27FC236}">
                  <a16:creationId xmlns:a16="http://schemas.microsoft.com/office/drawing/2014/main" id="{025C73DF-28AE-4A78-C687-E9C5476593BC}"/>
                </a:ext>
              </a:extLst>
            </p:cNvPr>
            <p:cNvSpPr>
              <a:spLocks noChangeArrowheads="1"/>
            </p:cNvSpPr>
            <p:nvPr/>
          </p:nvSpPr>
          <p:spPr bwMode="auto">
            <a:xfrm>
              <a:off x="333731" y="1530724"/>
              <a:ext cx="5726925"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拉致問題の解決には、</a:t>
              </a:r>
              <a:endParaRPr kumimoji="0" lang="en-US" altLang="ja-JP" sz="24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2400" b="1">
                  <a:latin typeface="メイリオ" panose="020B0604030504040204" pitchFamily="50" charset="-128"/>
                  <a:ea typeface="メイリオ" panose="020B0604030504040204" pitchFamily="50" charset="-128"/>
                </a:rPr>
                <a:t>　以下の</a:t>
              </a:r>
              <a:r>
                <a:rPr kumimoji="0" lang="ja-JP" altLang="en-US" sz="4000" b="1">
                  <a:solidFill>
                    <a:srgbClr val="00B050"/>
                  </a:solidFill>
                  <a:latin typeface="メイリオ" panose="020B0604030504040204" pitchFamily="50" charset="-128"/>
                  <a:ea typeface="メイリオ" panose="020B0604030504040204" pitchFamily="50" charset="-128"/>
                </a:rPr>
                <a:t>３つを実現</a:t>
              </a:r>
              <a:r>
                <a:rPr kumimoji="0" lang="ja-JP" altLang="en-US" sz="2400" b="1">
                  <a:latin typeface="メイリオ" panose="020B0604030504040204" pitchFamily="50" charset="-128"/>
                  <a:ea typeface="メイリオ" panose="020B0604030504040204" pitchFamily="50" charset="-128"/>
                </a:rPr>
                <a:t>する必要があります。</a:t>
              </a:r>
            </a:p>
          </p:txBody>
        </p:sp>
      </p:grpSp>
      <p:grpSp>
        <p:nvGrpSpPr>
          <p:cNvPr id="8" name="グループ化 7">
            <a:extLst>
              <a:ext uri="{FF2B5EF4-FFF2-40B4-BE49-F238E27FC236}">
                <a16:creationId xmlns:a16="http://schemas.microsoft.com/office/drawing/2014/main" id="{F67E4CED-72E5-7D50-6DD7-649DBE1955EF}"/>
              </a:ext>
            </a:extLst>
          </p:cNvPr>
          <p:cNvGrpSpPr>
            <a:grpSpLocks/>
          </p:cNvGrpSpPr>
          <p:nvPr/>
        </p:nvGrpSpPr>
        <p:grpSpPr bwMode="auto">
          <a:xfrm>
            <a:off x="61913" y="2959100"/>
            <a:ext cx="3078162" cy="3327400"/>
            <a:chOff x="39019" y="2841852"/>
            <a:chExt cx="3078843" cy="3733972"/>
          </a:xfrm>
        </p:grpSpPr>
        <p:sp>
          <p:nvSpPr>
            <p:cNvPr id="2" name="四角形: 角を丸くする 1">
              <a:extLst>
                <a:ext uri="{FF2B5EF4-FFF2-40B4-BE49-F238E27FC236}">
                  <a16:creationId xmlns:a16="http://schemas.microsoft.com/office/drawing/2014/main" id="{F6DE2324-E79A-D76D-E6FD-D594957C9D43}"/>
                </a:ext>
              </a:extLst>
            </p:cNvPr>
            <p:cNvSpPr/>
            <p:nvPr/>
          </p:nvSpPr>
          <p:spPr>
            <a:xfrm>
              <a:off x="108884" y="2841852"/>
              <a:ext cx="2883538" cy="373397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4" name="正方形/長方形 8">
              <a:extLst>
                <a:ext uri="{FF2B5EF4-FFF2-40B4-BE49-F238E27FC236}">
                  <a16:creationId xmlns:a16="http://schemas.microsoft.com/office/drawing/2014/main" id="{D7BD7285-695C-A2AB-B5C7-3F40F9A422C1}"/>
                </a:ext>
              </a:extLst>
            </p:cNvPr>
            <p:cNvSpPr>
              <a:spLocks noChangeArrowheads="1"/>
            </p:cNvSpPr>
            <p:nvPr/>
          </p:nvSpPr>
          <p:spPr bwMode="auto">
            <a:xfrm>
              <a:off x="39019" y="2841852"/>
              <a:ext cx="3078843" cy="317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①</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 </a:t>
              </a:r>
              <a:r>
                <a:rPr kumimoji="0" lang="ja-JP" altLang="en-US" b="1">
                  <a:solidFill>
                    <a:srgbClr val="0070C0"/>
                  </a:solidFill>
                  <a:latin typeface="メイリオ" panose="020B0604030504040204" pitchFamily="50" charset="-128"/>
                  <a:ea typeface="メイリオ" panose="020B0604030504040204" pitchFamily="50" charset="-128"/>
                </a:rPr>
                <a:t>全ての</a:t>
              </a:r>
              <a:endParaRPr kumimoji="0" lang="en-US" altLang="ja-JP" b="1">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a:solidFill>
                    <a:srgbClr val="0070C0"/>
                  </a:solidFill>
                  <a:latin typeface="メイリオ" panose="020B0604030504040204" pitchFamily="50" charset="-128"/>
                  <a:ea typeface="メイリオ" panose="020B0604030504040204" pitchFamily="50" charset="-128"/>
                </a:rPr>
                <a:t>拉致被害者の</a:t>
              </a:r>
              <a:endParaRPr kumimoji="0" lang="en-US" altLang="ja-JP" b="1">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安全を確保し、</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すぐに</a:t>
              </a:r>
              <a:r>
                <a:rPr kumimoji="0" lang="ja-JP" altLang="en-US" b="1">
                  <a:solidFill>
                    <a:srgbClr val="0070C0"/>
                  </a:solidFill>
                  <a:latin typeface="メイリオ" panose="020B0604030504040204" pitchFamily="50" charset="-128"/>
                  <a:ea typeface="メイリオ" panose="020B0604030504040204" pitchFamily="50" charset="-128"/>
                </a:rPr>
                <a:t>帰国</a:t>
              </a:r>
              <a:endParaRPr kumimoji="0" lang="en-US" altLang="ja-JP" b="1">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させること</a:t>
              </a:r>
              <a:endParaRPr kumimoji="0" lang="ja-JP" altLang="en-US" sz="3600" b="1">
                <a:latin typeface="メイリオ" panose="020B0604030504040204" pitchFamily="50" charset="-128"/>
                <a:ea typeface="メイリオ" panose="020B0604030504040204" pitchFamily="50" charset="-128"/>
              </a:endParaRPr>
            </a:p>
          </p:txBody>
        </p:sp>
      </p:grpSp>
      <p:grpSp>
        <p:nvGrpSpPr>
          <p:cNvPr id="9" name="グループ化 8">
            <a:extLst>
              <a:ext uri="{FF2B5EF4-FFF2-40B4-BE49-F238E27FC236}">
                <a16:creationId xmlns:a16="http://schemas.microsoft.com/office/drawing/2014/main" id="{35D204AB-14A9-A008-2A7D-A6FA4EF547C6}"/>
              </a:ext>
            </a:extLst>
          </p:cNvPr>
          <p:cNvGrpSpPr>
            <a:grpSpLocks/>
          </p:cNvGrpSpPr>
          <p:nvPr/>
        </p:nvGrpSpPr>
        <p:grpSpPr bwMode="auto">
          <a:xfrm>
            <a:off x="3114675" y="2943225"/>
            <a:ext cx="2914650" cy="3327400"/>
            <a:chOff x="3092694" y="2825975"/>
            <a:chExt cx="2914397" cy="3733972"/>
          </a:xfrm>
        </p:grpSpPr>
        <p:sp>
          <p:nvSpPr>
            <p:cNvPr id="29" name="四角形: 角を丸くする 28">
              <a:extLst>
                <a:ext uri="{FF2B5EF4-FFF2-40B4-BE49-F238E27FC236}">
                  <a16:creationId xmlns:a16="http://schemas.microsoft.com/office/drawing/2014/main" id="{CECA24DE-E174-78E0-CD92-55D448695D3C}"/>
                </a:ext>
              </a:extLst>
            </p:cNvPr>
            <p:cNvSpPr/>
            <p:nvPr/>
          </p:nvSpPr>
          <p:spPr>
            <a:xfrm>
              <a:off x="3092694" y="2825975"/>
              <a:ext cx="2884238" cy="373397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2" name="正方形/長方形 8">
              <a:extLst>
                <a:ext uri="{FF2B5EF4-FFF2-40B4-BE49-F238E27FC236}">
                  <a16:creationId xmlns:a16="http://schemas.microsoft.com/office/drawing/2014/main" id="{0D7E05DF-AC98-BFC9-0939-D58B9BBB9C07}"/>
                </a:ext>
              </a:extLst>
            </p:cNvPr>
            <p:cNvSpPr>
              <a:spLocks noChangeArrowheads="1"/>
            </p:cNvSpPr>
            <p:nvPr/>
          </p:nvSpPr>
          <p:spPr bwMode="auto">
            <a:xfrm>
              <a:off x="3122741" y="2853370"/>
              <a:ext cx="2884350" cy="26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②</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latin typeface="メイリオ" panose="020B0604030504040204" pitchFamily="50" charset="-128"/>
                  <a:ea typeface="メイリオ" panose="020B0604030504040204" pitchFamily="50" charset="-128"/>
                </a:rPr>
                <a:t>北朝鮮が、</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solidFill>
                    <a:srgbClr val="0070C0"/>
                  </a:solidFill>
                  <a:latin typeface="メイリオ" panose="020B0604030504040204" pitchFamily="50" charset="-128"/>
                  <a:ea typeface="メイリオ" panose="020B0604030504040204" pitchFamily="50" charset="-128"/>
                </a:rPr>
                <a:t>拉致被害の</a:t>
              </a:r>
              <a:endParaRPr kumimoji="0" lang="en-US" altLang="ja-JP" b="1">
                <a:solidFill>
                  <a:srgbClr val="0070C0"/>
                </a:solidFill>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solidFill>
                    <a:srgbClr val="0070C0"/>
                  </a:solidFill>
                  <a:latin typeface="メイリオ" panose="020B0604030504040204" pitchFamily="50" charset="-128"/>
                  <a:ea typeface="メイリオ" panose="020B0604030504040204" pitchFamily="50" charset="-128"/>
                </a:rPr>
                <a:t>真相を明らかにする</a:t>
              </a:r>
              <a:r>
                <a:rPr kumimoji="0" lang="ja-JP" altLang="en-US" b="1">
                  <a:latin typeface="メイリオ" panose="020B0604030504040204" pitchFamily="50" charset="-128"/>
                  <a:ea typeface="メイリオ" panose="020B0604030504040204" pitchFamily="50" charset="-128"/>
                </a:rPr>
                <a:t>こと</a:t>
              </a:r>
              <a:endParaRPr kumimoji="0" lang="ja-JP" altLang="en-US" sz="3600" b="1">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5EF2D2A4-AB1E-32D7-BB29-B591AD979527}"/>
              </a:ext>
            </a:extLst>
          </p:cNvPr>
          <p:cNvGrpSpPr>
            <a:grpSpLocks/>
          </p:cNvGrpSpPr>
          <p:nvPr/>
        </p:nvGrpSpPr>
        <p:grpSpPr bwMode="auto">
          <a:xfrm>
            <a:off x="6108700" y="2943225"/>
            <a:ext cx="2884488" cy="3327400"/>
            <a:chOff x="6086738" y="2825975"/>
            <a:chExt cx="2884350" cy="3733972"/>
          </a:xfrm>
        </p:grpSpPr>
        <p:sp>
          <p:nvSpPr>
            <p:cNvPr id="30" name="四角形: 角を丸くする 29">
              <a:extLst>
                <a:ext uri="{FF2B5EF4-FFF2-40B4-BE49-F238E27FC236}">
                  <a16:creationId xmlns:a16="http://schemas.microsoft.com/office/drawing/2014/main" id="{A89E9D08-50FC-4BD4-1BD7-863B015806A3}"/>
                </a:ext>
              </a:extLst>
            </p:cNvPr>
            <p:cNvSpPr/>
            <p:nvPr/>
          </p:nvSpPr>
          <p:spPr>
            <a:xfrm>
              <a:off x="6086738" y="2825975"/>
              <a:ext cx="2884350" cy="373397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p>
          </p:txBody>
        </p:sp>
        <p:sp>
          <p:nvSpPr>
            <p:cNvPr id="76810" name="正方形/長方形 8">
              <a:extLst>
                <a:ext uri="{FF2B5EF4-FFF2-40B4-BE49-F238E27FC236}">
                  <a16:creationId xmlns:a16="http://schemas.microsoft.com/office/drawing/2014/main" id="{3C6E468F-4544-AB59-3550-C6ABA0A823CC}"/>
                </a:ext>
              </a:extLst>
            </p:cNvPr>
            <p:cNvSpPr>
              <a:spLocks noChangeArrowheads="1"/>
            </p:cNvSpPr>
            <p:nvPr/>
          </p:nvSpPr>
          <p:spPr bwMode="auto">
            <a:xfrm>
              <a:off x="6210782" y="2853370"/>
              <a:ext cx="2677828" cy="26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20000"/>
                </a:lnSpc>
                <a:spcBef>
                  <a:spcPct val="0"/>
                </a:spcBef>
                <a:buFontTx/>
                <a:buNone/>
              </a:pPr>
              <a:r>
                <a:rPr kumimoji="0" lang="ja-JP" altLang="en-US" b="1">
                  <a:latin typeface="メイリオ" panose="020B0604030504040204" pitchFamily="50" charset="-128"/>
                  <a:ea typeface="メイリオ" panose="020B0604030504040204" pitchFamily="50" charset="-128"/>
                </a:rPr>
                <a:t>③</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latin typeface="メイリオ" panose="020B0604030504040204" pitchFamily="50" charset="-128"/>
                  <a:ea typeface="メイリオ" panose="020B0604030504040204" pitchFamily="50" charset="-128"/>
                </a:rPr>
                <a:t>北朝鮮が、</a:t>
              </a:r>
              <a:endParaRPr kumimoji="0" lang="en-US" altLang="ja-JP" b="1">
                <a:latin typeface="メイリオ" panose="020B0604030504040204" pitchFamily="50" charset="-128"/>
                <a:ea typeface="メイリオ" panose="020B0604030504040204" pitchFamily="50" charset="-128"/>
              </a:endParaRPr>
            </a:p>
            <a:p>
              <a:pPr algn="ctr">
                <a:lnSpc>
                  <a:spcPct val="120000"/>
                </a:lnSpc>
                <a:spcBef>
                  <a:spcPct val="0"/>
                </a:spcBef>
                <a:buFont typeface="Arial" panose="020B0604020202020204" pitchFamily="34" charset="0"/>
                <a:buNone/>
              </a:pPr>
              <a:r>
                <a:rPr kumimoji="0" lang="ja-JP" altLang="en-US" b="1">
                  <a:solidFill>
                    <a:srgbClr val="0070C0"/>
                  </a:solidFill>
                  <a:latin typeface="メイリオ" panose="020B0604030504040204" pitchFamily="50" charset="-128"/>
                  <a:ea typeface="メイリオ" panose="020B0604030504040204" pitchFamily="50" charset="-128"/>
                </a:rPr>
                <a:t>拉致を実行した者を日本に引き渡す</a:t>
              </a:r>
              <a:r>
                <a:rPr kumimoji="0" lang="ja-JP" altLang="en-US" b="1">
                  <a:latin typeface="メイリオ" panose="020B0604030504040204" pitchFamily="50" charset="-128"/>
                  <a:ea typeface="メイリオ" panose="020B0604030504040204" pitchFamily="50" charset="-128"/>
                </a:rPr>
                <a:t>こと</a:t>
              </a:r>
              <a:endParaRPr kumimoji="0" lang="ja-JP" altLang="en-US" sz="3600" b="1">
                <a:latin typeface="メイリオ" panose="020B0604030504040204" pitchFamily="50" charset="-128"/>
                <a:ea typeface="メイリオ" panose="020B0604030504040204" pitchFamily="50" charset="-128"/>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78850" name="スライド番号プレースホルダー 3">
            <a:extLst>
              <a:ext uri="{FF2B5EF4-FFF2-40B4-BE49-F238E27FC236}">
                <a16:creationId xmlns:a16="http://schemas.microsoft.com/office/drawing/2014/main" id="{E221070B-3FA9-3DBD-E7A1-1DE8AF901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E01CA03-26B0-4E17-A545-940718DE81BA}"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23</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81C9EEFD-FAE7-6D4F-4C3E-933CD31D8060}"/>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3600" b="1" dirty="0">
                <a:solidFill>
                  <a:schemeClr val="tx1"/>
                </a:solidFill>
                <a:latin typeface="メイリオ" panose="020B0604030504040204" pitchFamily="50" charset="-128"/>
                <a:ea typeface="メイリオ" panose="020B0604030504040204" pitchFamily="50" charset="-128"/>
              </a:rPr>
              <a:t>Ⅳ </a:t>
            </a:r>
            <a:r>
              <a:rPr lang="ja-JP" altLang="en-US" sz="3600" b="1" dirty="0">
                <a:solidFill>
                  <a:schemeClr val="tx1"/>
                </a:solidFill>
                <a:latin typeface="メイリオ" panose="020B0604030504040204" pitchFamily="50" charset="-128"/>
                <a:ea typeface="メイリオ" panose="020B0604030504040204" pitchFamily="50" charset="-128"/>
              </a:rPr>
              <a:t>国際社会における取組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テキスト ボックス 29">
            <a:extLst>
              <a:ext uri="{FF2B5EF4-FFF2-40B4-BE49-F238E27FC236}">
                <a16:creationId xmlns:a16="http://schemas.microsoft.com/office/drawing/2014/main" id="{C92045E6-368E-C83D-1C6B-BCCFDEB52F10}"/>
              </a:ext>
            </a:extLst>
          </p:cNvPr>
          <p:cNvSpPr txBox="1">
            <a:spLocks noChangeArrowheads="1"/>
          </p:cNvSpPr>
          <p:nvPr/>
        </p:nvSpPr>
        <p:spPr bwMode="auto">
          <a:xfrm>
            <a:off x="0" y="-396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Ⅳ</a:t>
            </a:r>
            <a:r>
              <a:rPr lang="ja-JP" altLang="en-US" sz="3200" b="1" dirty="0">
                <a:latin typeface="メイリオ" panose="020B0604030504040204" pitchFamily="50" charset="-128"/>
                <a:ea typeface="メイリオ" panose="020B0604030504040204" pitchFamily="50" charset="-128"/>
              </a:rPr>
              <a:t> 国際社会における取組</a:t>
            </a:r>
          </a:p>
        </p:txBody>
      </p:sp>
      <p:sp>
        <p:nvSpPr>
          <p:cNvPr id="80899" name="スライド番号プレースホルダー 3">
            <a:extLst>
              <a:ext uri="{FF2B5EF4-FFF2-40B4-BE49-F238E27FC236}">
                <a16:creationId xmlns:a16="http://schemas.microsoft.com/office/drawing/2014/main" id="{3939683F-02E4-CAD3-F05B-79E6AD4E6E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7F906AE-0B2E-4AE5-A0C1-E22C0C6F587D}"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24</a:t>
            </a:fld>
            <a:endParaRPr kumimoji="0" lang="ja-JP" altLang="en-US" sz="1200">
              <a:solidFill>
                <a:srgbClr val="898989"/>
              </a:solidFill>
              <a:latin typeface="Trebuchet MS" panose="020B0603020202020204" pitchFamily="34" charset="0"/>
            </a:endParaRPr>
          </a:p>
        </p:txBody>
      </p:sp>
      <p:sp>
        <p:nvSpPr>
          <p:cNvPr id="6" name="正方形/長方形 8">
            <a:extLst>
              <a:ext uri="{FF2B5EF4-FFF2-40B4-BE49-F238E27FC236}">
                <a16:creationId xmlns:a16="http://schemas.microsoft.com/office/drawing/2014/main" id="{2AD35905-2D65-0577-3A7E-29DF84946148}"/>
              </a:ext>
            </a:extLst>
          </p:cNvPr>
          <p:cNvSpPr>
            <a:spLocks noChangeArrowheads="1"/>
          </p:cNvSpPr>
          <p:nvPr/>
        </p:nvSpPr>
        <p:spPr bwMode="auto">
          <a:xfrm>
            <a:off x="587375" y="874713"/>
            <a:ext cx="2151063"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dirty="0">
                <a:solidFill>
                  <a:schemeClr val="accent3">
                    <a:lumMod val="60000"/>
                    <a:lumOff val="40000"/>
                  </a:schemeClr>
                </a:solidFill>
                <a:latin typeface="メイリオ" panose="020B0604030504040204" pitchFamily="50" charset="-128"/>
                <a:ea typeface="メイリオ" panose="020B0604030504040204" pitchFamily="50" charset="-128"/>
              </a:rPr>
              <a:t>国際連合</a:t>
            </a:r>
            <a:endParaRPr kumimoji="0" lang="en-US" altLang="ja-JP" sz="2000" b="1" dirty="0">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2CE90B07-F5AE-AA15-5E3E-C0F54D32E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376363"/>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8">
            <a:extLst>
              <a:ext uri="{FF2B5EF4-FFF2-40B4-BE49-F238E27FC236}">
                <a16:creationId xmlns:a16="http://schemas.microsoft.com/office/drawing/2014/main" id="{45EBFFCC-997B-C508-9DC4-51619CBE543E}"/>
              </a:ext>
            </a:extLst>
          </p:cNvPr>
          <p:cNvSpPr>
            <a:spLocks noChangeArrowheads="1"/>
          </p:cNvSpPr>
          <p:nvPr/>
        </p:nvSpPr>
        <p:spPr bwMode="auto">
          <a:xfrm>
            <a:off x="3495675" y="874713"/>
            <a:ext cx="2152650"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六者会合</a:t>
            </a:r>
            <a:endPar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CA7BD72-3BFB-4710-DF27-3E0A25100594}"/>
              </a:ext>
            </a:extLst>
          </p:cNvPr>
          <p:cNvSpPr>
            <a:spLocks noChangeArrowheads="1"/>
          </p:cNvSpPr>
          <p:nvPr/>
        </p:nvSpPr>
        <p:spPr bwMode="auto">
          <a:xfrm>
            <a:off x="2887663" y="1284288"/>
            <a:ext cx="3011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アメリカ　北朝鮮　韓国　中国　ロシア　日本</a:t>
            </a:r>
          </a:p>
        </p:txBody>
      </p:sp>
      <p:pic>
        <p:nvPicPr>
          <p:cNvPr id="13" name="図 12">
            <a:extLst>
              <a:ext uri="{FF2B5EF4-FFF2-40B4-BE49-F238E27FC236}">
                <a16:creationId xmlns:a16="http://schemas.microsoft.com/office/drawing/2014/main" id="{53CA2825-456B-5E90-0DA2-2A50DC46A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85900"/>
            <a:ext cx="23733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E48BD0E1-6FF4-A8FF-C2A4-5865BD2D9D1F}"/>
              </a:ext>
            </a:extLst>
          </p:cNvPr>
          <p:cNvSpPr>
            <a:spLocks noChangeArrowheads="1"/>
          </p:cNvSpPr>
          <p:nvPr/>
        </p:nvSpPr>
        <p:spPr bwMode="auto">
          <a:xfrm>
            <a:off x="6100763" y="828675"/>
            <a:ext cx="2646362" cy="5842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Ｇ７サミット</a:t>
            </a:r>
          </a:p>
        </p:txBody>
      </p:sp>
      <p:pic>
        <p:nvPicPr>
          <p:cNvPr id="15" name="図 14">
            <a:extLst>
              <a:ext uri="{FF2B5EF4-FFF2-40B4-BE49-F238E27FC236}">
                <a16:creationId xmlns:a16="http://schemas.microsoft.com/office/drawing/2014/main" id="{1701127E-635F-0BD9-6DBB-B1C753495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2674"/>
          <a:stretch>
            <a:fillRect/>
          </a:stretch>
        </p:blipFill>
        <p:spPr bwMode="auto">
          <a:xfrm>
            <a:off x="6170613" y="1668463"/>
            <a:ext cx="2501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DABC997D-E22C-85DF-A923-6343D7A5B8C6}"/>
              </a:ext>
            </a:extLst>
          </p:cNvPr>
          <p:cNvSpPr>
            <a:spLocks noChangeArrowheads="1"/>
          </p:cNvSpPr>
          <p:nvPr/>
        </p:nvSpPr>
        <p:spPr bwMode="auto">
          <a:xfrm>
            <a:off x="6396038" y="1285875"/>
            <a:ext cx="2351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アメリカ　イギリス　フランス</a:t>
            </a:r>
            <a:endParaRPr kumimoji="0" lang="en-US" altLang="ja-JP" sz="10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ドイツ　イタリア　日本　カナダ</a:t>
            </a:r>
          </a:p>
        </p:txBody>
      </p:sp>
      <p:sp>
        <p:nvSpPr>
          <p:cNvPr id="17" name="正方形/長方形 8">
            <a:extLst>
              <a:ext uri="{FF2B5EF4-FFF2-40B4-BE49-F238E27FC236}">
                <a16:creationId xmlns:a16="http://schemas.microsoft.com/office/drawing/2014/main" id="{F709EA0A-F813-D502-CF5C-94752E41805B}"/>
              </a:ext>
            </a:extLst>
          </p:cNvPr>
          <p:cNvSpPr>
            <a:spLocks noChangeArrowheads="1"/>
          </p:cNvSpPr>
          <p:nvPr/>
        </p:nvSpPr>
        <p:spPr bwMode="auto">
          <a:xfrm>
            <a:off x="157163" y="3695700"/>
            <a:ext cx="2730500"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rPr>
              <a:t>ASEAN</a:t>
            </a:r>
            <a:r>
              <a:rPr kumimoji="0" lang="ja-JP" altLang="en-US" sz="2000" b="1">
                <a:solidFill>
                  <a:schemeClr val="accent3">
                    <a:lumMod val="60000"/>
                    <a:lumOff val="40000"/>
                  </a:schemeClr>
                </a:solidFill>
                <a:latin typeface="メイリオ" panose="020B0604030504040204" pitchFamily="50" charset="-128"/>
                <a:ea typeface="メイリオ" panose="020B0604030504040204" pitchFamily="50" charset="-128"/>
              </a:rPr>
              <a:t>関連首脳会議</a:t>
            </a:r>
            <a:endParaRPr kumimoji="0" lang="en-US" altLang="ja-JP" sz="14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A7515D37-F43C-781E-F196-29D535D8D3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4078288"/>
            <a:ext cx="259873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8">
            <a:extLst>
              <a:ext uri="{FF2B5EF4-FFF2-40B4-BE49-F238E27FC236}">
                <a16:creationId xmlns:a16="http://schemas.microsoft.com/office/drawing/2014/main" id="{01974203-3A7F-67D7-2E93-863967B311EE}"/>
              </a:ext>
            </a:extLst>
          </p:cNvPr>
          <p:cNvSpPr>
            <a:spLocks noChangeArrowheads="1"/>
          </p:cNvSpPr>
          <p:nvPr/>
        </p:nvSpPr>
        <p:spPr bwMode="auto">
          <a:xfrm>
            <a:off x="6310313" y="3559175"/>
            <a:ext cx="2352675" cy="5842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二国間協議</a:t>
            </a:r>
            <a:endPar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EC86D01A-11A9-E1F3-4A19-C6A5369E3D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14203" b="-986"/>
          <a:stretch>
            <a:fillRect/>
          </a:stretch>
        </p:blipFill>
        <p:spPr bwMode="auto">
          <a:xfrm>
            <a:off x="6248400" y="4192588"/>
            <a:ext cx="237331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a:extLst>
              <a:ext uri="{FF2B5EF4-FFF2-40B4-BE49-F238E27FC236}">
                <a16:creationId xmlns:a16="http://schemas.microsoft.com/office/drawing/2014/main" id="{FA0A42CC-F540-EEB4-78FA-917D5C954954}"/>
              </a:ext>
            </a:extLst>
          </p:cNvPr>
          <p:cNvSpPr>
            <a:spLocks noChangeArrowheads="1"/>
          </p:cNvSpPr>
          <p:nvPr/>
        </p:nvSpPr>
        <p:spPr bwMode="auto">
          <a:xfrm>
            <a:off x="6543675" y="3971925"/>
            <a:ext cx="2057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000">
                <a:latin typeface="メイリオ" panose="020B0604030504040204" pitchFamily="50" charset="-128"/>
                <a:ea typeface="メイリオ" panose="020B0604030504040204" pitchFamily="50" charset="-128"/>
              </a:rPr>
              <a:t>アメリカ　勧告　中国　など</a:t>
            </a:r>
          </a:p>
        </p:txBody>
      </p:sp>
      <p:sp>
        <p:nvSpPr>
          <p:cNvPr id="22" name="正方形/長方形 21">
            <a:extLst>
              <a:ext uri="{FF2B5EF4-FFF2-40B4-BE49-F238E27FC236}">
                <a16:creationId xmlns:a16="http://schemas.microsoft.com/office/drawing/2014/main" id="{E9C2406C-A188-35C1-03B3-DC54EC773E66}"/>
              </a:ext>
            </a:extLst>
          </p:cNvPr>
          <p:cNvSpPr>
            <a:spLocks noChangeArrowheads="1"/>
          </p:cNvSpPr>
          <p:nvPr/>
        </p:nvSpPr>
        <p:spPr bwMode="auto">
          <a:xfrm>
            <a:off x="6226175" y="5965825"/>
            <a:ext cx="237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900">
                <a:latin typeface="メイリオ" panose="020B0604030504040204" pitchFamily="50" charset="-128"/>
                <a:ea typeface="メイリオ" panose="020B0604030504040204" pitchFamily="50" charset="-128"/>
              </a:rPr>
              <a:t>バイデン大統領と拉致被害者御家族の面会</a:t>
            </a:r>
            <a:endParaRPr kumimoji="0" lang="en-US" altLang="ja-JP" sz="900">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900">
                <a:latin typeface="メイリオ" panose="020B0604030504040204" pitchFamily="50" charset="-128"/>
                <a:ea typeface="メイリオ" panose="020B0604030504040204" pitchFamily="50" charset="-128"/>
              </a:rPr>
              <a:t>（</a:t>
            </a:r>
            <a:r>
              <a:rPr kumimoji="0" lang="en-US" altLang="ja-JP" sz="900">
                <a:latin typeface="メイリオ" panose="020B0604030504040204" pitchFamily="50" charset="-128"/>
                <a:ea typeface="メイリオ" panose="020B0604030504040204" pitchFamily="50" charset="-128"/>
              </a:rPr>
              <a:t>2022</a:t>
            </a:r>
            <a:r>
              <a:rPr kumimoji="0" lang="ja-JP" altLang="en-US" sz="900">
                <a:latin typeface="メイリオ" panose="020B0604030504040204" pitchFamily="50" charset="-128"/>
                <a:ea typeface="メイリオ" panose="020B0604030504040204" pitchFamily="50" charset="-128"/>
              </a:rPr>
              <a:t>年 </a:t>
            </a:r>
            <a:r>
              <a:rPr kumimoji="0" lang="en-US" altLang="ja-JP" sz="900">
                <a:latin typeface="メイリオ" panose="020B0604030504040204" pitchFamily="50" charset="-128"/>
                <a:ea typeface="メイリオ" panose="020B0604030504040204" pitchFamily="50" charset="-128"/>
              </a:rPr>
              <a:t>5</a:t>
            </a:r>
            <a:r>
              <a:rPr kumimoji="0" lang="ja-JP" altLang="en-US" sz="900">
                <a:latin typeface="メイリオ" panose="020B0604030504040204" pitchFamily="50" charset="-128"/>
                <a:ea typeface="メイリオ" panose="020B0604030504040204" pitchFamily="50" charset="-128"/>
              </a:rPr>
              <a:t>月）</a:t>
            </a:r>
          </a:p>
        </p:txBody>
      </p:sp>
      <p:sp>
        <p:nvSpPr>
          <p:cNvPr id="23" name="正方形/長方形 22">
            <a:extLst>
              <a:ext uri="{FF2B5EF4-FFF2-40B4-BE49-F238E27FC236}">
                <a16:creationId xmlns:a16="http://schemas.microsoft.com/office/drawing/2014/main" id="{25D1B9CC-B79E-CDD3-849E-52A2368F0C5A}"/>
              </a:ext>
            </a:extLst>
          </p:cNvPr>
          <p:cNvSpPr>
            <a:spLocks noChangeArrowheads="1"/>
          </p:cNvSpPr>
          <p:nvPr/>
        </p:nvSpPr>
        <p:spPr bwMode="auto">
          <a:xfrm>
            <a:off x="193675" y="5891213"/>
            <a:ext cx="249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zh-TW" altLang="en-US" sz="900">
                <a:latin typeface="メイリオ" panose="020B0604030504040204" pitchFamily="50" charset="-128"/>
                <a:ea typeface="メイリオ" panose="020B0604030504040204" pitchFamily="50" charset="-128"/>
              </a:rPr>
              <a:t>日本 </a:t>
            </a:r>
            <a:r>
              <a:rPr kumimoji="0" lang="en-US" altLang="zh-TW" sz="900">
                <a:latin typeface="メイリオ" panose="020B0604030504040204" pitchFamily="50" charset="-128"/>
                <a:ea typeface="メイリオ" panose="020B0604030504040204" pitchFamily="50" charset="-128"/>
              </a:rPr>
              <a:t>ASEAN </a:t>
            </a:r>
            <a:r>
              <a:rPr kumimoji="0" lang="zh-TW" altLang="en-US" sz="900">
                <a:latin typeface="メイリオ" panose="020B0604030504040204" pitchFamily="50" charset="-128"/>
                <a:ea typeface="メイリオ" panose="020B0604030504040204" pitchFamily="50" charset="-128"/>
              </a:rPr>
              <a:t>友好協力 </a:t>
            </a:r>
            <a:r>
              <a:rPr kumimoji="0" lang="en-US" altLang="zh-TW" sz="900">
                <a:latin typeface="メイリオ" panose="020B0604030504040204" pitchFamily="50" charset="-128"/>
                <a:ea typeface="メイリオ" panose="020B0604030504040204" pitchFamily="50" charset="-128"/>
              </a:rPr>
              <a:t>50 </a:t>
            </a:r>
            <a:r>
              <a:rPr kumimoji="0" lang="zh-TW" altLang="en-US" sz="900">
                <a:latin typeface="メイリオ" panose="020B0604030504040204" pitchFamily="50" charset="-128"/>
                <a:ea typeface="メイリオ" panose="020B0604030504040204" pitchFamily="50" charset="-128"/>
              </a:rPr>
              <a:t>周年特別首脳会議</a:t>
            </a:r>
            <a:endParaRPr kumimoji="0" lang="en-US" altLang="zh-TW" sz="900">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zh-TW" altLang="en-US" sz="900">
                <a:latin typeface="メイリオ" panose="020B0604030504040204" pitchFamily="50" charset="-128"/>
                <a:ea typeface="メイリオ" panose="020B0604030504040204" pitchFamily="50" charset="-128"/>
              </a:rPr>
              <a:t>（</a:t>
            </a:r>
            <a:r>
              <a:rPr kumimoji="0" lang="en-US" altLang="zh-TW" sz="900">
                <a:latin typeface="メイリオ" panose="020B0604030504040204" pitchFamily="50" charset="-128"/>
                <a:ea typeface="メイリオ" panose="020B0604030504040204" pitchFamily="50" charset="-128"/>
              </a:rPr>
              <a:t>2023 </a:t>
            </a:r>
            <a:r>
              <a:rPr kumimoji="0" lang="zh-TW" altLang="en-US" sz="900">
                <a:latin typeface="メイリオ" panose="020B0604030504040204" pitchFamily="50" charset="-128"/>
                <a:ea typeface="メイリオ" panose="020B0604030504040204" pitchFamily="50" charset="-128"/>
              </a:rPr>
              <a:t>年 </a:t>
            </a:r>
            <a:r>
              <a:rPr kumimoji="0" lang="en-US" altLang="zh-TW" sz="900">
                <a:latin typeface="メイリオ" panose="020B0604030504040204" pitchFamily="50" charset="-128"/>
                <a:ea typeface="メイリオ" panose="020B0604030504040204" pitchFamily="50" charset="-128"/>
              </a:rPr>
              <a:t>12 </a:t>
            </a:r>
            <a:r>
              <a:rPr kumimoji="0" lang="zh-TW" altLang="en-US" sz="900">
                <a:latin typeface="メイリオ" panose="020B0604030504040204" pitchFamily="50" charset="-128"/>
                <a:ea typeface="メイリオ" panose="020B0604030504040204" pitchFamily="50" charset="-128"/>
              </a:rPr>
              <a:t>月）</a:t>
            </a:r>
            <a:endParaRPr kumimoji="0" lang="ja-JP" altLang="en-US" sz="900">
              <a:latin typeface="メイリオ" panose="020B0604030504040204" pitchFamily="50" charset="-128"/>
              <a:ea typeface="メイリオ" panose="020B0604030504040204" pitchFamily="50" charset="-128"/>
            </a:endParaRPr>
          </a:p>
        </p:txBody>
      </p:sp>
      <p:sp>
        <p:nvSpPr>
          <p:cNvPr id="24" name="正方形/長方形 8">
            <a:extLst>
              <a:ext uri="{FF2B5EF4-FFF2-40B4-BE49-F238E27FC236}">
                <a16:creationId xmlns:a16="http://schemas.microsoft.com/office/drawing/2014/main" id="{700F9D28-071D-F5F0-8AE7-6D8C7DD44221}"/>
              </a:ext>
            </a:extLst>
          </p:cNvPr>
          <p:cNvSpPr>
            <a:spLocks noChangeArrowheads="1"/>
          </p:cNvSpPr>
          <p:nvPr/>
        </p:nvSpPr>
        <p:spPr bwMode="auto">
          <a:xfrm>
            <a:off x="3030538" y="3602038"/>
            <a:ext cx="3078162" cy="5857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3200" b="1">
                <a:solidFill>
                  <a:schemeClr val="accent3">
                    <a:lumMod val="60000"/>
                    <a:lumOff val="40000"/>
                  </a:schemeClr>
                </a:solidFill>
                <a:latin typeface="メイリオ" panose="020B0604030504040204" pitchFamily="50" charset="-128"/>
                <a:ea typeface="メイリオ" panose="020B0604030504040204" pitchFamily="50" charset="-128"/>
              </a:rPr>
              <a:t>日米韓首脳会合</a:t>
            </a:r>
            <a:endParaRPr kumimoji="0" lang="en-US" altLang="ja-JP" sz="2000" b="1">
              <a:solidFill>
                <a:schemeClr val="accent3">
                  <a:lumMod val="60000"/>
                  <a:lumOff val="40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551D3D92-2294-5CDD-C9AD-608AF66422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1350" y="4175125"/>
            <a:ext cx="26003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25">
            <a:extLst>
              <a:ext uri="{FF2B5EF4-FFF2-40B4-BE49-F238E27FC236}">
                <a16:creationId xmlns:a16="http://schemas.microsoft.com/office/drawing/2014/main" id="{1D462DB9-4115-15D8-7E40-14385CBEDFB8}"/>
              </a:ext>
            </a:extLst>
          </p:cNvPr>
          <p:cNvSpPr/>
          <p:nvPr/>
        </p:nvSpPr>
        <p:spPr>
          <a:xfrm>
            <a:off x="3495675" y="6005513"/>
            <a:ext cx="2181225" cy="254000"/>
          </a:xfrm>
          <a:prstGeom prst="rect">
            <a:avLst/>
          </a:prstGeom>
        </p:spPr>
        <p:txBody>
          <a:bodyPr wrap="none">
            <a:spAutoFit/>
          </a:bodyPr>
          <a:lstStyle/>
          <a:p>
            <a:pPr>
              <a:defRPr/>
            </a:pPr>
            <a:r>
              <a:rPr lang="ja-JP" altLang="en-US" sz="1050" dirty="0">
                <a:latin typeface="メイリオ" panose="020B0604030504040204" pitchFamily="50" charset="-128"/>
                <a:ea typeface="メイリオ" panose="020B0604030504040204" pitchFamily="50" charset="-128"/>
              </a:rPr>
              <a:t>日米韓首脳会合（</a:t>
            </a:r>
            <a:r>
              <a:rPr lang="en-US" altLang="ja-JP" sz="1050" dirty="0">
                <a:latin typeface="メイリオ" panose="020B0604030504040204" pitchFamily="50" charset="-128"/>
                <a:ea typeface="メイリオ" panose="020B0604030504040204" pitchFamily="50" charset="-128"/>
              </a:rPr>
              <a:t>2023 </a:t>
            </a:r>
            <a:r>
              <a:rPr lang="ja-JP" altLang="en-US" sz="1050" dirty="0">
                <a:latin typeface="メイリオ" panose="020B0604030504040204" pitchFamily="50" charset="-128"/>
                <a:ea typeface="メイリオ" panose="020B0604030504040204" pitchFamily="50" charset="-128"/>
              </a:rPr>
              <a:t>年８月）</a:t>
            </a:r>
          </a:p>
        </p:txBody>
      </p:sp>
      <p:sp>
        <p:nvSpPr>
          <p:cNvPr id="27" name="正方形/長方形 26">
            <a:extLst>
              <a:ext uri="{FF2B5EF4-FFF2-40B4-BE49-F238E27FC236}">
                <a16:creationId xmlns:a16="http://schemas.microsoft.com/office/drawing/2014/main" id="{222A98D1-E804-65C6-5AFE-4AD784A81731}"/>
              </a:ext>
            </a:extLst>
          </p:cNvPr>
          <p:cNvSpPr>
            <a:spLocks noChangeArrowheads="1"/>
          </p:cNvSpPr>
          <p:nvPr/>
        </p:nvSpPr>
        <p:spPr bwMode="auto">
          <a:xfrm>
            <a:off x="3544888" y="3238500"/>
            <a:ext cx="1697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zh-CN" altLang="en-US" sz="1000">
                <a:latin typeface="メイリオ" panose="020B0604030504040204" pitchFamily="50" charset="-128"/>
                <a:ea typeface="メイリオ" panose="020B0604030504040204" pitchFamily="50" charset="-128"/>
              </a:rPr>
              <a:t>六者会合（</a:t>
            </a:r>
            <a:r>
              <a:rPr kumimoji="0" lang="en-US" altLang="zh-CN" sz="1000">
                <a:latin typeface="メイリオ" panose="020B0604030504040204" pitchFamily="50" charset="-128"/>
                <a:ea typeface="メイリオ" panose="020B0604030504040204" pitchFamily="50" charset="-128"/>
              </a:rPr>
              <a:t>2007</a:t>
            </a:r>
            <a:r>
              <a:rPr kumimoji="0" lang="zh-CN" altLang="en-US" sz="1000">
                <a:latin typeface="メイリオ" panose="020B0604030504040204" pitchFamily="50" charset="-128"/>
                <a:ea typeface="メイリオ" panose="020B0604030504040204" pitchFamily="50" charset="-128"/>
              </a:rPr>
              <a:t>年 </a:t>
            </a:r>
            <a:r>
              <a:rPr kumimoji="0" lang="en-US" altLang="zh-CN" sz="1000">
                <a:latin typeface="メイリオ" panose="020B0604030504040204" pitchFamily="50" charset="-128"/>
                <a:ea typeface="メイリオ" panose="020B0604030504040204" pitchFamily="50" charset="-128"/>
              </a:rPr>
              <a:t>9 </a:t>
            </a:r>
            <a:r>
              <a:rPr kumimoji="0" lang="zh-CN" altLang="en-US" sz="1000">
                <a:latin typeface="メイリオ" panose="020B0604030504040204" pitchFamily="50" charset="-128"/>
                <a:ea typeface="メイリオ" panose="020B0604030504040204" pitchFamily="50" charset="-128"/>
              </a:rPr>
              <a:t>月）</a:t>
            </a:r>
            <a:endParaRPr kumimoji="0" lang="ja-JP" altLang="en-US" sz="100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BCBF1A70-F2DD-A6BD-7E6B-2BE89F54AE81}"/>
              </a:ext>
            </a:extLst>
          </p:cNvPr>
          <p:cNvSpPr>
            <a:spLocks noChangeArrowheads="1"/>
          </p:cNvSpPr>
          <p:nvPr/>
        </p:nvSpPr>
        <p:spPr bwMode="auto">
          <a:xfrm>
            <a:off x="6453188" y="3167063"/>
            <a:ext cx="2219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1000">
                <a:latin typeface="メイリオ" panose="020B0604030504040204" pitchFamily="50" charset="-128"/>
                <a:ea typeface="メイリオ" panose="020B0604030504040204" pitchFamily="50" charset="-128"/>
              </a:rPr>
              <a:t>G 7 </a:t>
            </a:r>
            <a:r>
              <a:rPr kumimoji="0" lang="ja-JP" altLang="en-US" sz="1000">
                <a:latin typeface="メイリオ" panose="020B0604030504040204" pitchFamily="50" charset="-128"/>
                <a:ea typeface="メイリオ" panose="020B0604030504040204" pitchFamily="50" charset="-128"/>
              </a:rPr>
              <a:t>広島サミット（</a:t>
            </a:r>
            <a:r>
              <a:rPr kumimoji="0" lang="en-US" altLang="ja-JP" sz="1000">
                <a:latin typeface="メイリオ" panose="020B0604030504040204" pitchFamily="50" charset="-128"/>
                <a:ea typeface="メイリオ" panose="020B0604030504040204" pitchFamily="50" charset="-128"/>
              </a:rPr>
              <a:t>2023 </a:t>
            </a:r>
            <a:r>
              <a:rPr kumimoji="0" lang="ja-JP" altLang="en-US" sz="1000">
                <a:latin typeface="メイリオ" panose="020B0604030504040204" pitchFamily="50" charset="-128"/>
                <a:ea typeface="メイリオ" panose="020B0604030504040204" pitchFamily="50" charset="-128"/>
              </a:rPr>
              <a:t>年５月）</a:t>
            </a:r>
          </a:p>
        </p:txBody>
      </p:sp>
      <p:sp>
        <p:nvSpPr>
          <p:cNvPr id="29" name="正方形/長方形 8">
            <a:extLst>
              <a:ext uri="{FF2B5EF4-FFF2-40B4-BE49-F238E27FC236}">
                <a16:creationId xmlns:a16="http://schemas.microsoft.com/office/drawing/2014/main" id="{C8582F54-DBEC-AB11-FA87-89C8017B1182}"/>
              </a:ext>
            </a:extLst>
          </p:cNvPr>
          <p:cNvSpPr>
            <a:spLocks noChangeArrowheads="1"/>
          </p:cNvSpPr>
          <p:nvPr/>
        </p:nvSpPr>
        <p:spPr bwMode="auto">
          <a:xfrm>
            <a:off x="188913" y="6430963"/>
            <a:ext cx="898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dist">
              <a:lnSpc>
                <a:spcPct val="100000"/>
              </a:lnSpc>
              <a:spcBef>
                <a:spcPct val="0"/>
              </a:spcBef>
              <a:buFontTx/>
              <a:buNone/>
            </a:pPr>
            <a:r>
              <a:rPr kumimoji="0" lang="ja-JP" altLang="en-US" sz="2400" b="1">
                <a:solidFill>
                  <a:srgbClr val="00B050"/>
                </a:solidFill>
                <a:latin typeface="メイリオ" panose="020B0604030504040204" pitchFamily="50" charset="-128"/>
                <a:ea typeface="メイリオ" panose="020B0604030504040204" pitchFamily="50" charset="-128"/>
              </a:rPr>
              <a:t>日本政府は各国に対し、理解と協力を求めています。</a:t>
            </a:r>
            <a:endParaRPr kumimoji="0" lang="en-US" altLang="ja-JP" sz="1600" b="1">
              <a:solidFill>
                <a:srgbClr val="00B050"/>
              </a:solidFill>
              <a:latin typeface="メイリオ" panose="020B0604030504040204" pitchFamily="50" charset="-128"/>
              <a:ea typeface="メイリオ" panose="020B0604030504040204" pitchFamily="50" charset="-128"/>
            </a:endParaRPr>
          </a:p>
        </p:txBody>
      </p:sp>
      <p:sp>
        <p:nvSpPr>
          <p:cNvPr id="80921" name="正方形/長方形 29">
            <a:extLst>
              <a:ext uri="{FF2B5EF4-FFF2-40B4-BE49-F238E27FC236}">
                <a16:creationId xmlns:a16="http://schemas.microsoft.com/office/drawing/2014/main" id="{A9B7C541-A2D8-CD40-2B5F-6D9C3BC98596}"/>
              </a:ext>
            </a:extLst>
          </p:cNvPr>
          <p:cNvSpPr>
            <a:spLocks noChangeArrowheads="1"/>
          </p:cNvSpPr>
          <p:nvPr/>
        </p:nvSpPr>
        <p:spPr bwMode="auto">
          <a:xfrm>
            <a:off x="5499593" y="98630"/>
            <a:ext cx="3617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dirty="0">
                <a:latin typeface="メイリオ" panose="020B0604030504040204" pitchFamily="50" charset="-128"/>
                <a:ea typeface="メイリオ" panose="020B0604030504040204" pitchFamily="50" charset="-128"/>
              </a:rPr>
              <a:t>出典：「北朝鮮による日本人拉致問題</a:t>
            </a:r>
            <a:r>
              <a:rPr kumimoji="0" lang="en-US" altLang="ja-JP" sz="800" dirty="0">
                <a:latin typeface="メイリオ" panose="020B0604030504040204" pitchFamily="50" charset="-128"/>
                <a:ea typeface="メイリオ" panose="020B0604030504040204" pitchFamily="50" charset="-128"/>
              </a:rPr>
              <a:t>‐</a:t>
            </a:r>
            <a:r>
              <a:rPr kumimoji="0" lang="ja-JP" altLang="en-US" sz="800" dirty="0">
                <a:latin typeface="メイリオ" panose="020B0604030504040204" pitchFamily="50" charset="-128"/>
                <a:ea typeface="メイリオ" panose="020B0604030504040204" pitchFamily="50" charset="-128"/>
              </a:rPr>
              <a:t>一日も早い帰国実現に向けて！</a:t>
            </a:r>
            <a:r>
              <a:rPr kumimoji="0" lang="en-US" altLang="ja-JP" sz="800" dirty="0">
                <a:latin typeface="メイリオ" panose="020B0604030504040204" pitchFamily="50" charset="-128"/>
                <a:ea typeface="メイリオ" panose="020B0604030504040204" pitchFamily="50" charset="-128"/>
              </a:rPr>
              <a:t>‐</a:t>
            </a:r>
            <a:r>
              <a:rPr kumimoji="0" lang="ja-JP" altLang="en-US" sz="800" dirty="0">
                <a:latin typeface="メイリオ" panose="020B0604030504040204" pitchFamily="50" charset="-128"/>
                <a:ea typeface="メイリオ" panose="020B0604030504040204" pitchFamily="50" charset="-128"/>
              </a:rPr>
              <a:t>」</a:t>
            </a:r>
            <a:endParaRPr kumimoji="0" lang="en-US" altLang="ja-JP" sz="800" u="sng" dirty="0">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600" dirty="0">
                <a:latin typeface="メイリオ" panose="020B0604030504040204" pitchFamily="50" charset="-128"/>
                <a:ea typeface="メイリオ" panose="020B0604030504040204" pitchFamily="50" charset="-128"/>
              </a:rPr>
              <a:t>（</a:t>
            </a:r>
            <a:r>
              <a:rPr kumimoji="0" lang="en-US" altLang="ja-JP" sz="600" dirty="0">
                <a:latin typeface="メイリオ" panose="020B0604030504040204" pitchFamily="50" charset="-128"/>
                <a:ea typeface="メイリオ" panose="020B0604030504040204" pitchFamily="50" charset="-128"/>
              </a:rPr>
              <a:t>https://www.rachi.go.jp/jp/shisei/keihatsu/pdf/202401pamphlet_jp.pdf</a:t>
            </a:r>
            <a:r>
              <a:rPr kumimoji="0" lang="ja-JP" altLang="en-US" sz="600" dirty="0">
                <a:latin typeface="メイリオ" panose="020B0604030504040204" pitchFamily="50" charset="-128"/>
                <a:ea typeface="メイリオ" panose="020B0604030504040204" pitchFamily="50" charset="-128"/>
              </a:rPr>
              <a:t>）</a:t>
            </a:r>
            <a:endParaRPr kumimoji="0" lang="en-US" altLang="ja-JP" sz="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9">
            <a:extLst>
              <a:ext uri="{FF2B5EF4-FFF2-40B4-BE49-F238E27FC236}">
                <a16:creationId xmlns:a16="http://schemas.microsoft.com/office/drawing/2014/main" id="{B998DF63-1552-5DB5-049B-BBCA374F09EE}"/>
              </a:ext>
            </a:extLst>
          </p:cNvPr>
          <p:cNvSpPr txBox="1">
            <a:spLocks noChangeArrowheads="1"/>
          </p:cNvSpPr>
          <p:nvPr/>
        </p:nvSpPr>
        <p:spPr bwMode="auto">
          <a:xfrm>
            <a:off x="0" y="-396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Ⅳ</a:t>
            </a:r>
            <a:r>
              <a:rPr lang="ja-JP" altLang="en-US" sz="3200" b="1" dirty="0">
                <a:latin typeface="メイリオ" panose="020B0604030504040204" pitchFamily="50" charset="-128"/>
                <a:ea typeface="メイリオ" panose="020B0604030504040204" pitchFamily="50" charset="-128"/>
              </a:rPr>
              <a:t> 国際社会における取組</a:t>
            </a:r>
          </a:p>
        </p:txBody>
      </p:sp>
      <p:pic>
        <p:nvPicPr>
          <p:cNvPr id="82946" name="図 19">
            <a:extLst>
              <a:ext uri="{FF2B5EF4-FFF2-40B4-BE49-F238E27FC236}">
                <a16:creationId xmlns:a16="http://schemas.microsoft.com/office/drawing/2014/main" id="{3653CC03-D3BF-26B3-0F75-482DEA2A7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8"/>
          <a:stretch>
            <a:fillRect/>
          </a:stretch>
        </p:blipFill>
        <p:spPr bwMode="auto">
          <a:xfrm>
            <a:off x="0" y="1025525"/>
            <a:ext cx="9144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スライド番号プレースホルダー 3">
            <a:extLst>
              <a:ext uri="{FF2B5EF4-FFF2-40B4-BE49-F238E27FC236}">
                <a16:creationId xmlns:a16="http://schemas.microsoft.com/office/drawing/2014/main" id="{61C095F8-6D46-AA3A-DEAA-FB300468C7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7A47F30-733A-4B3F-A12F-FF61A24B9DE0}"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25</a:t>
            </a:fld>
            <a:endParaRPr kumimoji="0" lang="ja-JP" altLang="en-US" sz="1200">
              <a:solidFill>
                <a:srgbClr val="898989"/>
              </a:solidFill>
              <a:latin typeface="Trebuchet MS" panose="020B0603020202020204" pitchFamily="34" charset="0"/>
            </a:endParaRPr>
          </a:p>
        </p:txBody>
      </p:sp>
      <p:pic>
        <p:nvPicPr>
          <p:cNvPr id="74757" name="Picture 5" descr="大韓民国">
            <a:extLst>
              <a:ext uri="{FF2B5EF4-FFF2-40B4-BE49-F238E27FC236}">
                <a16:creationId xmlns:a16="http://schemas.microsoft.com/office/drawing/2014/main" id="{71ACA1D4-A2BF-5394-4D0C-DD47BA485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54" t="11336" r="11815" b="11234"/>
          <a:stretch>
            <a:fillRect/>
          </a:stretch>
        </p:blipFill>
        <p:spPr bwMode="auto">
          <a:xfrm>
            <a:off x="4206875" y="1693863"/>
            <a:ext cx="12207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レバノン共和国">
            <a:extLst>
              <a:ext uri="{FF2B5EF4-FFF2-40B4-BE49-F238E27FC236}">
                <a16:creationId xmlns:a16="http://schemas.microsoft.com/office/drawing/2014/main" id="{F5A2DF7C-3F29-421E-D376-FA3FA3830D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762" t="11655" r="11807" b="9862"/>
          <a:stretch>
            <a:fillRect/>
          </a:stretch>
        </p:blipFill>
        <p:spPr bwMode="auto">
          <a:xfrm>
            <a:off x="1455737" y="3274219"/>
            <a:ext cx="11684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9" descr="タイ王国">
            <a:extLst>
              <a:ext uri="{FF2B5EF4-FFF2-40B4-BE49-F238E27FC236}">
                <a16:creationId xmlns:a16="http://schemas.microsoft.com/office/drawing/2014/main" id="{DB950AF0-B010-EB63-ACB6-1D09458B68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741" t="11053" r="11829" b="10464"/>
          <a:stretch>
            <a:fillRect/>
          </a:stretch>
        </p:blipFill>
        <p:spPr bwMode="auto">
          <a:xfrm>
            <a:off x="2342356" y="4160837"/>
            <a:ext cx="11684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1" descr="マレーシア">
            <a:extLst>
              <a:ext uri="{FF2B5EF4-FFF2-40B4-BE49-F238E27FC236}">
                <a16:creationId xmlns:a16="http://schemas.microsoft.com/office/drawing/2014/main" id="{2A6C8E7C-0287-0B44-7755-87F36FB040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732" t="11336" r="12012" b="11234"/>
          <a:stretch>
            <a:fillRect/>
          </a:stretch>
        </p:blipFill>
        <p:spPr bwMode="auto">
          <a:xfrm>
            <a:off x="5200650" y="3703638"/>
            <a:ext cx="11652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13" descr="シンガポール共和国">
            <a:extLst>
              <a:ext uri="{FF2B5EF4-FFF2-40B4-BE49-F238E27FC236}">
                <a16:creationId xmlns:a16="http://schemas.microsoft.com/office/drawing/2014/main" id="{7C9B0995-6334-7063-AC8C-A6AA153123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2079" t="11673" r="10362" b="10768"/>
          <a:stretch>
            <a:fillRect/>
          </a:stretch>
        </p:blipFill>
        <p:spPr bwMode="auto">
          <a:xfrm>
            <a:off x="3647281" y="5028345"/>
            <a:ext cx="11191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Picture 15" descr="ルーマニア">
            <a:extLst>
              <a:ext uri="{FF2B5EF4-FFF2-40B4-BE49-F238E27FC236}">
                <a16:creationId xmlns:a16="http://schemas.microsoft.com/office/drawing/2014/main" id="{6D33D3F6-447A-1328-1FA8-BDB6017DBB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0773" t="11369" r="11668" b="11070"/>
          <a:stretch>
            <a:fillRect/>
          </a:stretch>
        </p:blipFill>
        <p:spPr bwMode="auto">
          <a:xfrm>
            <a:off x="1558925" y="1384300"/>
            <a:ext cx="11652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Picture 17" descr="フランス共和国">
            <a:extLst>
              <a:ext uri="{FF2B5EF4-FFF2-40B4-BE49-F238E27FC236}">
                <a16:creationId xmlns:a16="http://schemas.microsoft.com/office/drawing/2014/main" id="{25DC44B0-6151-EE33-B591-3FD6E08264C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0664" t="11336" r="11905" b="11234"/>
          <a:stretch>
            <a:fillRect/>
          </a:stretch>
        </p:blipFill>
        <p:spPr bwMode="auto">
          <a:xfrm>
            <a:off x="50800" y="3551238"/>
            <a:ext cx="11652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1" name="Picture 19" descr="イタリア共和国">
            <a:extLst>
              <a:ext uri="{FF2B5EF4-FFF2-40B4-BE49-F238E27FC236}">
                <a16:creationId xmlns:a16="http://schemas.microsoft.com/office/drawing/2014/main" id="{6C112BFF-86B0-39F5-F41A-D2DD0D0E16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8263" t="11549" r="9767" b="9714"/>
          <a:stretch>
            <a:fillRect/>
          </a:stretch>
        </p:blipFill>
        <p:spPr bwMode="auto">
          <a:xfrm>
            <a:off x="655638" y="4438650"/>
            <a:ext cx="1165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3" name="Picture 21" descr="オランダ王国">
            <a:extLst>
              <a:ext uri="{FF2B5EF4-FFF2-40B4-BE49-F238E27FC236}">
                <a16:creationId xmlns:a16="http://schemas.microsoft.com/office/drawing/2014/main" id="{EE1F4EB5-36EB-375E-D9EC-3EDF048C29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9172" t="11401" r="8859" b="8015"/>
          <a:stretch>
            <a:fillRect/>
          </a:stretch>
        </p:blipFill>
        <p:spPr bwMode="auto">
          <a:xfrm>
            <a:off x="198438" y="1250950"/>
            <a:ext cx="11303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5" name="Picture 23" descr="中華人民共和国">
            <a:extLst>
              <a:ext uri="{FF2B5EF4-FFF2-40B4-BE49-F238E27FC236}">
                <a16:creationId xmlns:a16="http://schemas.microsoft.com/office/drawing/2014/main" id="{1F0E99C6-0B7B-34D7-5EA2-1931DBB630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1423" t="11176" r="10753" b="11000"/>
          <a:stretch>
            <a:fillRect/>
          </a:stretch>
        </p:blipFill>
        <p:spPr bwMode="auto">
          <a:xfrm>
            <a:off x="2897188" y="1920875"/>
            <a:ext cx="12207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Picture 25" descr="日本国">
            <a:extLst>
              <a:ext uri="{FF2B5EF4-FFF2-40B4-BE49-F238E27FC236}">
                <a16:creationId xmlns:a16="http://schemas.microsoft.com/office/drawing/2014/main" id="{BEB71E75-EE2D-1487-AE72-59E24F4721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8647" r="11366" b="8859"/>
          <a:stretch>
            <a:fillRect/>
          </a:stretch>
        </p:blipFill>
        <p:spPr bwMode="auto">
          <a:xfrm>
            <a:off x="5302250" y="2689225"/>
            <a:ext cx="11191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9" name="Picture 27" descr="アメリカ合衆国">
            <a:extLst>
              <a:ext uri="{FF2B5EF4-FFF2-40B4-BE49-F238E27FC236}">
                <a16:creationId xmlns:a16="http://schemas.microsoft.com/office/drawing/2014/main" id="{5173E13A-EE2F-1FCE-E061-BC5B81709BA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2161" t="13739" r="11365" b="10258"/>
          <a:stretch>
            <a:fillRect/>
          </a:stretch>
        </p:blipFill>
        <p:spPr bwMode="auto">
          <a:xfrm>
            <a:off x="7662863" y="1728788"/>
            <a:ext cx="11191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9" name="正方形/長方形 6">
            <a:extLst>
              <a:ext uri="{FF2B5EF4-FFF2-40B4-BE49-F238E27FC236}">
                <a16:creationId xmlns:a16="http://schemas.microsoft.com/office/drawing/2014/main" id="{76B6E824-D92F-E02F-1996-F2F4B5F50D0B}"/>
              </a:ext>
            </a:extLst>
          </p:cNvPr>
          <p:cNvSpPr>
            <a:spLocks noChangeArrowheads="1"/>
          </p:cNvSpPr>
          <p:nvPr/>
        </p:nvSpPr>
        <p:spPr bwMode="auto">
          <a:xfrm>
            <a:off x="109538" y="6259513"/>
            <a:ext cx="889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dist">
              <a:lnSpc>
                <a:spcPct val="100000"/>
              </a:lnSpc>
              <a:spcBef>
                <a:spcPct val="0"/>
              </a:spcBef>
              <a:buFontTx/>
              <a:buNone/>
            </a:pPr>
            <a:r>
              <a:rPr kumimoji="0" lang="ja-JP" altLang="en-US" b="1">
                <a:solidFill>
                  <a:srgbClr val="00B050"/>
                </a:solidFill>
                <a:latin typeface="メイリオ" panose="020B0604030504040204" pitchFamily="50" charset="-128"/>
                <a:ea typeface="メイリオ" panose="020B0604030504040204" pitchFamily="50" charset="-128"/>
              </a:rPr>
              <a:t>「基本的人権の侵害」という国際社会の普遍的問題</a:t>
            </a:r>
          </a:p>
        </p:txBody>
      </p:sp>
      <p:grpSp>
        <p:nvGrpSpPr>
          <p:cNvPr id="82962" name="グループ化 21">
            <a:extLst>
              <a:ext uri="{FF2B5EF4-FFF2-40B4-BE49-F238E27FC236}">
                <a16:creationId xmlns:a16="http://schemas.microsoft.com/office/drawing/2014/main" id="{05C40BD5-555D-ADF9-211A-59C86B1C0740}"/>
              </a:ext>
            </a:extLst>
          </p:cNvPr>
          <p:cNvGrpSpPr>
            <a:grpSpLocks/>
          </p:cNvGrpSpPr>
          <p:nvPr/>
        </p:nvGrpSpPr>
        <p:grpSpPr bwMode="auto">
          <a:xfrm>
            <a:off x="2782888" y="773705"/>
            <a:ext cx="4068762" cy="568325"/>
            <a:chOff x="6460714" y="1121886"/>
            <a:chExt cx="2583857" cy="1150886"/>
          </a:xfrm>
        </p:grpSpPr>
        <p:sp>
          <p:nvSpPr>
            <p:cNvPr id="23" name="四角形: 角を丸くする 22">
              <a:extLst>
                <a:ext uri="{FF2B5EF4-FFF2-40B4-BE49-F238E27FC236}">
                  <a16:creationId xmlns:a16="http://schemas.microsoft.com/office/drawing/2014/main" id="{E39C1DCF-02BD-6DDC-5262-450CB25DEFBB}"/>
                </a:ext>
              </a:extLst>
            </p:cNvPr>
            <p:cNvSpPr/>
            <p:nvPr/>
          </p:nvSpPr>
          <p:spPr>
            <a:xfrm>
              <a:off x="6460714" y="1121886"/>
              <a:ext cx="2392311" cy="11508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2964" name="正方形/長方形 23">
              <a:extLst>
                <a:ext uri="{FF2B5EF4-FFF2-40B4-BE49-F238E27FC236}">
                  <a16:creationId xmlns:a16="http://schemas.microsoft.com/office/drawing/2014/main" id="{FF2BE4D3-0E12-82A7-5F16-7E5FA95FBDB8}"/>
                </a:ext>
              </a:extLst>
            </p:cNvPr>
            <p:cNvSpPr>
              <a:spLocks noChangeArrowheads="1"/>
            </p:cNvSpPr>
            <p:nvPr/>
          </p:nvSpPr>
          <p:spPr bwMode="auto">
            <a:xfrm>
              <a:off x="6460715" y="1312081"/>
              <a:ext cx="2583856" cy="81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000" b="1">
                  <a:latin typeface="メイリオ" panose="020B0604030504040204" pitchFamily="50" charset="-128"/>
                  <a:ea typeface="メイリオ" panose="020B0604030504040204" pitchFamily="50" charset="-128"/>
                </a:rPr>
                <a:t>世界各国はどう思っているの？</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84994" name="スライド番号プレースホルダー 3">
            <a:extLst>
              <a:ext uri="{FF2B5EF4-FFF2-40B4-BE49-F238E27FC236}">
                <a16:creationId xmlns:a16="http://schemas.microsoft.com/office/drawing/2014/main" id="{DD5DB675-4E84-2DAF-5088-FD4B11F56E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3D28FB5-8ED2-4005-8397-35B3460BFB7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26</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9FBD663A-13C3-D3F7-1CAF-1D1AE565AE8A}"/>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3600" b="1" dirty="0">
                <a:solidFill>
                  <a:schemeClr val="tx1"/>
                </a:solidFill>
                <a:latin typeface="メイリオ" panose="020B0604030504040204" pitchFamily="50" charset="-128"/>
                <a:ea typeface="メイリオ" panose="020B0604030504040204" pitchFamily="50" charset="-128"/>
              </a:rPr>
              <a:t>Ⅴ </a:t>
            </a:r>
            <a:r>
              <a:rPr lang="ja-JP" altLang="en-US" sz="3600" b="1" dirty="0">
                <a:solidFill>
                  <a:schemeClr val="tx1"/>
                </a:solidFill>
                <a:latin typeface="メイリオ" panose="020B0604030504040204" pitchFamily="50" charset="-128"/>
                <a:ea typeface="メイリオ" panose="020B0604030504040204" pitchFamily="50" charset="-128"/>
              </a:rPr>
              <a:t>国内における取組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テキスト ボックス 11">
            <a:extLst>
              <a:ext uri="{FF2B5EF4-FFF2-40B4-BE49-F238E27FC236}">
                <a16:creationId xmlns:a16="http://schemas.microsoft.com/office/drawing/2014/main" id="{8E06FA64-9F63-2CA6-EE00-CF2934E6E15D}"/>
              </a:ext>
            </a:extLst>
          </p:cNvPr>
          <p:cNvSpPr txBox="1">
            <a:spLocks noChangeArrowheads="1"/>
          </p:cNvSpPr>
          <p:nvPr/>
        </p:nvSpPr>
        <p:spPr bwMode="auto">
          <a:xfrm>
            <a:off x="0" y="-39688"/>
            <a:ext cx="9144000" cy="658813"/>
          </a:xfrm>
          <a:prstGeom prst="rect">
            <a:avLst/>
          </a:prstGeom>
          <a:solidFill>
            <a:schemeClr val="accent2">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Ⅴ</a:t>
            </a:r>
            <a:r>
              <a:rPr lang="ja-JP" altLang="en-US" sz="3200" b="1" dirty="0">
                <a:latin typeface="メイリオ" panose="020B0604030504040204" pitchFamily="50" charset="-128"/>
                <a:ea typeface="メイリオ" panose="020B0604030504040204" pitchFamily="50" charset="-128"/>
              </a:rPr>
              <a:t> 国内における取組</a:t>
            </a:r>
          </a:p>
        </p:txBody>
      </p:sp>
      <p:pic>
        <p:nvPicPr>
          <p:cNvPr id="3" name="図 2">
            <a:extLst>
              <a:ext uri="{FF2B5EF4-FFF2-40B4-BE49-F238E27FC236}">
                <a16:creationId xmlns:a16="http://schemas.microsoft.com/office/drawing/2014/main" id="{C2473F4A-0F1D-01B1-907C-402BCB401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7" b="2800"/>
          <a:stretch>
            <a:fillRect/>
          </a:stretch>
        </p:blipFill>
        <p:spPr bwMode="auto">
          <a:xfrm>
            <a:off x="692150" y="1482725"/>
            <a:ext cx="545941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スライド番号プレースホルダー 3">
            <a:extLst>
              <a:ext uri="{FF2B5EF4-FFF2-40B4-BE49-F238E27FC236}">
                <a16:creationId xmlns:a16="http://schemas.microsoft.com/office/drawing/2014/main" id="{DDB5BEA9-A3BA-586D-BA02-60CA7CEE93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30823A7-3585-4948-AE96-C4BB4C5C9ED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27</a:t>
            </a:fld>
            <a:endParaRPr kumimoji="0" lang="ja-JP" altLang="en-US" sz="1200">
              <a:solidFill>
                <a:srgbClr val="898989"/>
              </a:solidFill>
              <a:latin typeface="Trebuchet MS" panose="020B0603020202020204" pitchFamily="34" charset="0"/>
            </a:endParaRPr>
          </a:p>
        </p:txBody>
      </p:sp>
      <p:sp>
        <p:nvSpPr>
          <p:cNvPr id="2" name="正方形/長方形 1">
            <a:extLst>
              <a:ext uri="{FF2B5EF4-FFF2-40B4-BE49-F238E27FC236}">
                <a16:creationId xmlns:a16="http://schemas.microsoft.com/office/drawing/2014/main" id="{45A50C2F-C389-F3CF-7C82-440EBE5923EB}"/>
              </a:ext>
            </a:extLst>
          </p:cNvPr>
          <p:cNvSpPr>
            <a:spLocks noChangeArrowheads="1"/>
          </p:cNvSpPr>
          <p:nvPr/>
        </p:nvSpPr>
        <p:spPr bwMode="auto">
          <a:xfrm>
            <a:off x="1744663" y="731838"/>
            <a:ext cx="5654675" cy="658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3200" b="1">
                <a:latin typeface="メイリオ" panose="020B0604030504040204" pitchFamily="50" charset="-128"/>
                <a:ea typeface="メイリオ" panose="020B0604030504040204" pitchFamily="50" charset="-128"/>
              </a:rPr>
              <a:t>「拉致問題対策本部」の設置</a:t>
            </a:r>
          </a:p>
        </p:txBody>
      </p:sp>
      <p:pic>
        <p:nvPicPr>
          <p:cNvPr id="6" name="図 5">
            <a:extLst>
              <a:ext uri="{FF2B5EF4-FFF2-40B4-BE49-F238E27FC236}">
                <a16:creationId xmlns:a16="http://schemas.microsoft.com/office/drawing/2014/main" id="{9989B3A8-F657-0EA1-39E6-9CFC4F53B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125" y="1579563"/>
            <a:ext cx="2543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ADE8888E-BF1B-4673-AD0F-331D374672B5}"/>
              </a:ext>
            </a:extLst>
          </p:cNvPr>
          <p:cNvSpPr/>
          <p:nvPr/>
        </p:nvSpPr>
        <p:spPr>
          <a:xfrm>
            <a:off x="6138863" y="3465513"/>
            <a:ext cx="3035300" cy="254000"/>
          </a:xfrm>
          <a:prstGeom prst="rect">
            <a:avLst/>
          </a:prstGeom>
        </p:spPr>
        <p:txBody>
          <a:bodyPr>
            <a:spAutoFit/>
          </a:bodyPr>
          <a:lstStyle/>
          <a:p>
            <a:pPr>
              <a:defRPr/>
            </a:pPr>
            <a:r>
              <a:rPr lang="zh-TW" altLang="en-US" sz="1050" dirty="0">
                <a:latin typeface="メイリオ" panose="020B0604030504040204" pitchFamily="50" charset="-128"/>
                <a:ea typeface="メイリオ" panose="020B0604030504040204" pitchFamily="50" charset="-128"/>
              </a:rPr>
              <a:t>拉致問題対策本部第 </a:t>
            </a:r>
            <a:r>
              <a:rPr lang="en-US" altLang="zh-TW" sz="1050" dirty="0">
                <a:latin typeface="メイリオ" panose="020B0604030504040204" pitchFamily="50" charset="-128"/>
                <a:ea typeface="メイリオ" panose="020B0604030504040204" pitchFamily="50" charset="-128"/>
              </a:rPr>
              <a:t>1 </a:t>
            </a:r>
            <a:r>
              <a:rPr lang="zh-TW" altLang="en-US" sz="1050" dirty="0">
                <a:latin typeface="メイリオ" panose="020B0604030504040204" pitchFamily="50" charset="-128"/>
                <a:ea typeface="メイリオ" panose="020B0604030504040204" pitchFamily="50" charset="-128"/>
              </a:rPr>
              <a:t>回会合（</a:t>
            </a:r>
            <a:r>
              <a:rPr lang="en-US" altLang="zh-TW" sz="1050" dirty="0">
                <a:latin typeface="メイリオ" panose="020B0604030504040204" pitchFamily="50" charset="-128"/>
                <a:ea typeface="メイリオ" panose="020B0604030504040204" pitchFamily="50" charset="-128"/>
              </a:rPr>
              <a:t>2013</a:t>
            </a:r>
            <a:r>
              <a:rPr lang="zh-TW" altLang="en-US" sz="1050" dirty="0">
                <a:latin typeface="メイリオ" panose="020B0604030504040204" pitchFamily="50" charset="-128"/>
                <a:ea typeface="メイリオ" panose="020B0604030504040204" pitchFamily="50" charset="-128"/>
              </a:rPr>
              <a:t>年 </a:t>
            </a:r>
            <a:r>
              <a:rPr lang="en-US" altLang="zh-TW" sz="1050" dirty="0">
                <a:latin typeface="メイリオ" panose="020B0604030504040204" pitchFamily="50" charset="-128"/>
                <a:ea typeface="メイリオ" panose="020B0604030504040204" pitchFamily="50" charset="-128"/>
              </a:rPr>
              <a:t>1 </a:t>
            </a:r>
            <a:r>
              <a:rPr lang="zh-TW" altLang="en-US" sz="1050" dirty="0">
                <a:latin typeface="メイリオ" panose="020B0604030504040204" pitchFamily="50" charset="-128"/>
                <a:ea typeface="メイリオ" panose="020B0604030504040204" pitchFamily="50" charset="-128"/>
              </a:rPr>
              <a:t>月）</a:t>
            </a:r>
            <a:endParaRPr lang="ja-JP" altLang="en-US" sz="1050"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E1F54758-AE98-A0B5-8061-852DC257D76B}"/>
              </a:ext>
            </a:extLst>
          </p:cNvPr>
          <p:cNvSpPr>
            <a:spLocks noChangeArrowheads="1"/>
          </p:cNvSpPr>
          <p:nvPr/>
        </p:nvSpPr>
        <p:spPr bwMode="auto">
          <a:xfrm>
            <a:off x="131763" y="4716463"/>
            <a:ext cx="5403850" cy="623887"/>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ja-JP" altLang="en-US" sz="3000" b="1" dirty="0">
                <a:latin typeface="メイリオ" panose="020B0604030504040204" pitchFamily="50" charset="-128"/>
                <a:ea typeface="メイリオ" panose="020B0604030504040204" pitchFamily="50" charset="-128"/>
              </a:rPr>
              <a:t>① 日本政府による捜査・調査</a:t>
            </a:r>
          </a:p>
        </p:txBody>
      </p:sp>
      <p:sp>
        <p:nvSpPr>
          <p:cNvPr id="9" name="正方形/長方形 8">
            <a:extLst>
              <a:ext uri="{FF2B5EF4-FFF2-40B4-BE49-F238E27FC236}">
                <a16:creationId xmlns:a16="http://schemas.microsoft.com/office/drawing/2014/main" id="{6AAB389A-B439-16CF-B375-1A435C4E4363}"/>
              </a:ext>
            </a:extLst>
          </p:cNvPr>
          <p:cNvSpPr>
            <a:spLocks noChangeArrowheads="1"/>
          </p:cNvSpPr>
          <p:nvPr/>
        </p:nvSpPr>
        <p:spPr bwMode="auto">
          <a:xfrm>
            <a:off x="131763" y="5721350"/>
            <a:ext cx="8953500" cy="622300"/>
          </a:xfrm>
          <a:prstGeom prst="rect">
            <a:avLst/>
          </a:prstGeom>
          <a:solidFill>
            <a:schemeClr val="accent4">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kumimoji="0" lang="ja-JP" altLang="en-US" sz="3000" b="1" dirty="0">
                <a:latin typeface="メイリオ" panose="020B0604030504040204" pitchFamily="50" charset="-128"/>
                <a:ea typeface="メイリオ" panose="020B0604030504040204" pitchFamily="50" charset="-128"/>
              </a:rPr>
              <a:t>② 拉致の可能性を排除できない事案に対する取組</a:t>
            </a:r>
          </a:p>
        </p:txBody>
      </p:sp>
      <p:sp>
        <p:nvSpPr>
          <p:cNvPr id="87050" name="正方形/長方形 9">
            <a:extLst>
              <a:ext uri="{FF2B5EF4-FFF2-40B4-BE49-F238E27FC236}">
                <a16:creationId xmlns:a16="http://schemas.microsoft.com/office/drawing/2014/main" id="{87202070-357E-E2CE-0F1B-E121A703ECBE}"/>
              </a:ext>
            </a:extLst>
          </p:cNvPr>
          <p:cNvSpPr>
            <a:spLocks noChangeArrowheads="1"/>
          </p:cNvSpPr>
          <p:nvPr/>
        </p:nvSpPr>
        <p:spPr bwMode="auto">
          <a:xfrm>
            <a:off x="5535613" y="66675"/>
            <a:ext cx="3617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dirty="0">
                <a:latin typeface="メイリオ" panose="020B0604030504040204" pitchFamily="50" charset="-128"/>
                <a:ea typeface="メイリオ" panose="020B0604030504040204" pitchFamily="50" charset="-128"/>
              </a:rPr>
              <a:t>出典：「北朝鮮による日本人拉致問題</a:t>
            </a:r>
            <a:r>
              <a:rPr kumimoji="0" lang="en-US" altLang="ja-JP" sz="800" dirty="0">
                <a:latin typeface="メイリオ" panose="020B0604030504040204" pitchFamily="50" charset="-128"/>
                <a:ea typeface="メイリオ" panose="020B0604030504040204" pitchFamily="50" charset="-128"/>
              </a:rPr>
              <a:t>‐</a:t>
            </a:r>
            <a:r>
              <a:rPr kumimoji="0" lang="ja-JP" altLang="en-US" sz="800" dirty="0">
                <a:latin typeface="メイリオ" panose="020B0604030504040204" pitchFamily="50" charset="-128"/>
                <a:ea typeface="メイリオ" panose="020B0604030504040204" pitchFamily="50" charset="-128"/>
              </a:rPr>
              <a:t>一日も早い帰国実現に向けて！</a:t>
            </a:r>
            <a:r>
              <a:rPr kumimoji="0" lang="en-US" altLang="ja-JP" sz="800" dirty="0">
                <a:latin typeface="メイリオ" panose="020B0604030504040204" pitchFamily="50" charset="-128"/>
                <a:ea typeface="メイリオ" panose="020B0604030504040204" pitchFamily="50" charset="-128"/>
              </a:rPr>
              <a:t>‐</a:t>
            </a:r>
            <a:r>
              <a:rPr kumimoji="0" lang="ja-JP" altLang="en-US" sz="800" dirty="0">
                <a:latin typeface="メイリオ" panose="020B0604030504040204" pitchFamily="50" charset="-128"/>
                <a:ea typeface="メイリオ" panose="020B0604030504040204" pitchFamily="50" charset="-128"/>
              </a:rPr>
              <a:t>」</a:t>
            </a:r>
            <a:endParaRPr kumimoji="0" lang="en-US" altLang="ja-JP" sz="800" u="sng" dirty="0">
              <a:latin typeface="メイリオ" panose="020B0604030504040204" pitchFamily="50" charset="-128"/>
              <a:ea typeface="メイリオ" panose="020B0604030504040204" pitchFamily="50" charset="-128"/>
            </a:endParaRPr>
          </a:p>
          <a:p>
            <a:pPr algn="r">
              <a:lnSpc>
                <a:spcPct val="100000"/>
              </a:lnSpc>
              <a:spcBef>
                <a:spcPct val="0"/>
              </a:spcBef>
              <a:buFontTx/>
              <a:buNone/>
            </a:pPr>
            <a:r>
              <a:rPr kumimoji="0" lang="ja-JP" altLang="en-US" sz="600" dirty="0">
                <a:latin typeface="メイリオ" panose="020B0604030504040204" pitchFamily="50" charset="-128"/>
                <a:ea typeface="メイリオ" panose="020B0604030504040204" pitchFamily="50" charset="-128"/>
              </a:rPr>
              <a:t>（</a:t>
            </a:r>
            <a:r>
              <a:rPr kumimoji="0" lang="en-US" altLang="ja-JP" sz="600" dirty="0">
                <a:latin typeface="メイリオ" panose="020B0604030504040204" pitchFamily="50" charset="-128"/>
                <a:ea typeface="メイリオ" panose="020B0604030504040204" pitchFamily="50" charset="-128"/>
              </a:rPr>
              <a:t>https://www.rachi.go.jp/jp/shisei/keihatsu/pdf/202401pamphlet_jp.pdf</a:t>
            </a:r>
            <a:r>
              <a:rPr kumimoji="0" lang="ja-JP" altLang="en-US" sz="600" dirty="0">
                <a:latin typeface="メイリオ" panose="020B0604030504040204" pitchFamily="50" charset="-128"/>
                <a:ea typeface="メイリオ" panose="020B0604030504040204" pitchFamily="50" charset="-128"/>
              </a:rPr>
              <a:t>）</a:t>
            </a:r>
            <a:endParaRPr kumimoji="0" lang="en-US" altLang="ja-JP" sz="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1">
            <a:extLst>
              <a:ext uri="{FF2B5EF4-FFF2-40B4-BE49-F238E27FC236}">
                <a16:creationId xmlns:a16="http://schemas.microsoft.com/office/drawing/2014/main" id="{7B5824FF-DE3C-AE71-895E-6C717FE5007B}"/>
              </a:ext>
            </a:extLst>
          </p:cNvPr>
          <p:cNvSpPr txBox="1">
            <a:spLocks noChangeArrowheads="1"/>
          </p:cNvSpPr>
          <p:nvPr/>
        </p:nvSpPr>
        <p:spPr bwMode="auto">
          <a:xfrm>
            <a:off x="0" y="-39688"/>
            <a:ext cx="9144000" cy="658813"/>
          </a:xfrm>
          <a:prstGeom prst="rect">
            <a:avLst/>
          </a:prstGeom>
          <a:solidFill>
            <a:schemeClr val="accent2">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Ⅴ</a:t>
            </a:r>
            <a:r>
              <a:rPr lang="ja-JP" altLang="en-US" sz="3200" b="1" dirty="0">
                <a:latin typeface="メイリオ" panose="020B0604030504040204" pitchFamily="50" charset="-128"/>
                <a:ea typeface="メイリオ" panose="020B0604030504040204" pitchFamily="50" charset="-128"/>
              </a:rPr>
              <a:t> 国内における取組</a:t>
            </a:r>
          </a:p>
        </p:txBody>
      </p:sp>
      <p:sp>
        <p:nvSpPr>
          <p:cNvPr id="89091" name="スライド番号プレースホルダー 3">
            <a:extLst>
              <a:ext uri="{FF2B5EF4-FFF2-40B4-BE49-F238E27FC236}">
                <a16:creationId xmlns:a16="http://schemas.microsoft.com/office/drawing/2014/main" id="{565DE350-1C89-2163-99B7-78D1525DEE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52CC5C6-79E9-48E6-BD1E-DF7B2EFBF39B}"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28</a:t>
            </a:fld>
            <a:endParaRPr kumimoji="0" lang="ja-JP" altLang="en-US" sz="1200">
              <a:solidFill>
                <a:srgbClr val="898989"/>
              </a:solidFill>
              <a:latin typeface="Trebuchet MS" panose="020B0603020202020204" pitchFamily="34" charset="0"/>
            </a:endParaRPr>
          </a:p>
        </p:txBody>
      </p:sp>
      <p:sp>
        <p:nvSpPr>
          <p:cNvPr id="80900" name="正方形/長方形 1">
            <a:extLst>
              <a:ext uri="{FF2B5EF4-FFF2-40B4-BE49-F238E27FC236}">
                <a16:creationId xmlns:a16="http://schemas.microsoft.com/office/drawing/2014/main" id="{961318DA-EC17-C625-304F-6E0A6EA0CCD1}"/>
              </a:ext>
            </a:extLst>
          </p:cNvPr>
          <p:cNvSpPr>
            <a:spLocks noChangeArrowheads="1"/>
          </p:cNvSpPr>
          <p:nvPr/>
        </p:nvSpPr>
        <p:spPr bwMode="auto">
          <a:xfrm>
            <a:off x="0" y="936625"/>
            <a:ext cx="91440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en-US" altLang="ja-JP" sz="3600" b="1">
                <a:latin typeface="メイリオ" panose="020B0604030504040204" pitchFamily="50" charset="-128"/>
                <a:ea typeface="メイリオ" panose="020B0604030504040204" pitchFamily="50" charset="-128"/>
              </a:rPr>
              <a:t>2006</a:t>
            </a:r>
            <a:r>
              <a:rPr kumimoji="0" lang="ja-JP" altLang="en-US" sz="3600" b="1">
                <a:latin typeface="メイリオ" panose="020B0604030504040204" pitchFamily="50" charset="-128"/>
                <a:ea typeface="メイリオ" panose="020B0604030504040204" pitchFamily="50" charset="-128"/>
              </a:rPr>
              <a:t>年</a:t>
            </a:r>
            <a:endParaRPr kumimoji="0" lang="en-US" altLang="ja-JP" sz="36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solidFill>
                  <a:srgbClr val="00B050"/>
                </a:solidFill>
                <a:latin typeface="メイリオ" panose="020B0604030504040204" pitchFamily="50" charset="-128"/>
                <a:ea typeface="メイリオ" panose="020B0604030504040204" pitchFamily="50" charset="-128"/>
              </a:rPr>
              <a:t>　</a:t>
            </a:r>
            <a:r>
              <a:rPr kumimoji="0" lang="ja-JP" altLang="en-US" sz="3600" b="1">
                <a:latin typeface="メイリオ" panose="020B0604030504040204" pitchFamily="50" charset="-128"/>
                <a:ea typeface="メイリオ" panose="020B0604030504040204" pitchFamily="50" charset="-128"/>
              </a:rPr>
              <a:t>「</a:t>
            </a:r>
            <a:r>
              <a:rPr kumimoji="0" lang="ja-JP" altLang="en-US" sz="3600" b="1">
                <a:solidFill>
                  <a:srgbClr val="00B050"/>
                </a:solidFill>
                <a:latin typeface="メイリオ" panose="020B0604030504040204" pitchFamily="50" charset="-128"/>
                <a:ea typeface="メイリオ" panose="020B0604030504040204" pitchFamily="50" charset="-128"/>
              </a:rPr>
              <a:t>拉致問題その他北朝鮮当局による</a:t>
            </a:r>
            <a:endParaRPr kumimoji="0" lang="en-US" altLang="ja-JP" sz="3600" b="1">
              <a:solidFill>
                <a:srgbClr val="00B050"/>
              </a:solidFill>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solidFill>
                  <a:srgbClr val="00B050"/>
                </a:solidFill>
                <a:latin typeface="メイリオ" panose="020B0604030504040204" pitchFamily="50" charset="-128"/>
                <a:ea typeface="メイリオ" panose="020B0604030504040204" pitchFamily="50" charset="-128"/>
              </a:rPr>
              <a:t>　　人権侵害問題への対処に関する法律</a:t>
            </a:r>
            <a:r>
              <a:rPr kumimoji="0" lang="ja-JP" altLang="en-US" sz="3600" b="1">
                <a:latin typeface="メイリオ" panose="020B0604030504040204" pitchFamily="50" charset="-128"/>
                <a:ea typeface="メイリオ" panose="020B0604030504040204" pitchFamily="50" charset="-128"/>
              </a:rPr>
              <a:t>」</a:t>
            </a:r>
            <a:endParaRPr kumimoji="0" lang="en-US" altLang="ja-JP" sz="3600" b="1">
              <a:latin typeface="メイリオ" panose="020B0604030504040204" pitchFamily="50" charset="-128"/>
              <a:ea typeface="メイリオ" panose="020B0604030504040204" pitchFamily="50" charset="-128"/>
            </a:endParaRPr>
          </a:p>
          <a:p>
            <a:pPr algn="r">
              <a:lnSpc>
                <a:spcPct val="120000"/>
              </a:lnSpc>
              <a:spcBef>
                <a:spcPct val="0"/>
              </a:spcBef>
              <a:buFontTx/>
              <a:buNone/>
            </a:pPr>
            <a:r>
              <a:rPr kumimoji="0" lang="ja-JP" altLang="en-US">
                <a:latin typeface="メイリオ" panose="020B0604030504040204" pitchFamily="50" charset="-128"/>
                <a:ea typeface="メイリオ" panose="020B0604030504040204" pitchFamily="50" charset="-128"/>
              </a:rPr>
              <a:t>公布・施行</a:t>
            </a:r>
          </a:p>
        </p:txBody>
      </p:sp>
      <p:sp>
        <p:nvSpPr>
          <p:cNvPr id="29" name="正方形/長方形 1">
            <a:extLst>
              <a:ext uri="{FF2B5EF4-FFF2-40B4-BE49-F238E27FC236}">
                <a16:creationId xmlns:a16="http://schemas.microsoft.com/office/drawing/2014/main" id="{24F60E15-11C0-C8F1-7233-A79A1A68032C}"/>
              </a:ext>
            </a:extLst>
          </p:cNvPr>
          <p:cNvSpPr>
            <a:spLocks noChangeArrowheads="1"/>
          </p:cNvSpPr>
          <p:nvPr/>
        </p:nvSpPr>
        <p:spPr bwMode="auto">
          <a:xfrm>
            <a:off x="71438" y="3695700"/>
            <a:ext cx="900112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en-US" altLang="ja-JP" sz="3600" b="1">
                <a:latin typeface="メイリオ" panose="020B0604030504040204" pitchFamily="50" charset="-128"/>
                <a:ea typeface="メイリオ" panose="020B0604030504040204" pitchFamily="50" charset="-128"/>
              </a:rPr>
              <a:t>2024</a:t>
            </a:r>
            <a:r>
              <a:rPr kumimoji="0" lang="ja-JP" altLang="en-US" sz="3600" b="1">
                <a:latin typeface="メイリオ" panose="020B0604030504040204" pitchFamily="50" charset="-128"/>
                <a:ea typeface="メイリオ" panose="020B0604030504040204" pitchFamily="50" charset="-128"/>
              </a:rPr>
              <a:t>年</a:t>
            </a:r>
            <a:endParaRPr kumimoji="0" lang="en-US" altLang="ja-JP" sz="3600" b="1">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latin typeface="メイリオ" panose="020B0604030504040204" pitchFamily="50" charset="-128"/>
                <a:ea typeface="メイリオ" panose="020B0604030504040204" pitchFamily="50" charset="-128"/>
              </a:rPr>
              <a:t>　「</a:t>
            </a:r>
            <a:r>
              <a:rPr kumimoji="0" lang="ja-JP" altLang="en-US" sz="3600" b="1">
                <a:solidFill>
                  <a:srgbClr val="0070C0"/>
                </a:solidFill>
                <a:latin typeface="メイリオ" panose="020B0604030504040204" pitchFamily="50" charset="-128"/>
                <a:ea typeface="メイリオ" panose="020B0604030504040204" pitchFamily="50" charset="-128"/>
              </a:rPr>
              <a:t>埼玉県拉致問題等の早期解決に</a:t>
            </a:r>
            <a:endParaRPr kumimoji="0" lang="en-US" altLang="ja-JP" sz="3600" b="1">
              <a:solidFill>
                <a:srgbClr val="0070C0"/>
              </a:solidFill>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3600" b="1">
                <a:solidFill>
                  <a:srgbClr val="0070C0"/>
                </a:solidFill>
                <a:latin typeface="メイリオ" panose="020B0604030504040204" pitchFamily="50" charset="-128"/>
                <a:ea typeface="メイリオ" panose="020B0604030504040204" pitchFamily="50" charset="-128"/>
              </a:rPr>
              <a:t>　　向けた施策の推進に関する条例</a:t>
            </a:r>
            <a:r>
              <a:rPr kumimoji="0" lang="ja-JP" altLang="en-US" sz="3600" b="1">
                <a:latin typeface="メイリオ" panose="020B0604030504040204" pitchFamily="50" charset="-128"/>
                <a:ea typeface="メイリオ" panose="020B0604030504040204" pitchFamily="50" charset="-128"/>
              </a:rPr>
              <a:t>」　</a:t>
            </a:r>
            <a:endParaRPr kumimoji="0" lang="en-US" altLang="ja-JP" sz="3600" b="1">
              <a:latin typeface="メイリオ" panose="020B0604030504040204" pitchFamily="50" charset="-128"/>
              <a:ea typeface="メイリオ" panose="020B0604030504040204" pitchFamily="50" charset="-128"/>
            </a:endParaRPr>
          </a:p>
          <a:p>
            <a:pPr algn="r">
              <a:lnSpc>
                <a:spcPct val="120000"/>
              </a:lnSpc>
              <a:spcBef>
                <a:spcPct val="0"/>
              </a:spcBef>
              <a:buFontTx/>
              <a:buNone/>
            </a:pPr>
            <a:r>
              <a:rPr kumimoji="0" lang="ja-JP" altLang="en-US">
                <a:latin typeface="メイリオ" panose="020B0604030504040204" pitchFamily="50" charset="-128"/>
                <a:ea typeface="メイリオ" panose="020B0604030504040204" pitchFamily="50" charset="-128"/>
              </a:rPr>
              <a:t>公布・施行</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1">
            <a:extLst>
              <a:ext uri="{FF2B5EF4-FFF2-40B4-BE49-F238E27FC236}">
                <a16:creationId xmlns:a16="http://schemas.microsoft.com/office/drawing/2014/main" id="{74440B96-5B94-6D3F-26E4-01115B115339}"/>
              </a:ext>
            </a:extLst>
          </p:cNvPr>
          <p:cNvSpPr txBox="1">
            <a:spLocks noChangeArrowheads="1"/>
          </p:cNvSpPr>
          <p:nvPr/>
        </p:nvSpPr>
        <p:spPr bwMode="auto">
          <a:xfrm>
            <a:off x="0" y="-39688"/>
            <a:ext cx="9144000" cy="658813"/>
          </a:xfrm>
          <a:prstGeom prst="rect">
            <a:avLst/>
          </a:prstGeom>
          <a:solidFill>
            <a:schemeClr val="accent2">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Ⅴ</a:t>
            </a:r>
            <a:r>
              <a:rPr lang="ja-JP" altLang="en-US" sz="3200" b="1" dirty="0">
                <a:latin typeface="メイリオ" panose="020B0604030504040204" pitchFamily="50" charset="-128"/>
                <a:ea typeface="メイリオ" panose="020B0604030504040204" pitchFamily="50" charset="-128"/>
              </a:rPr>
              <a:t> 国内における取組</a:t>
            </a:r>
          </a:p>
        </p:txBody>
      </p:sp>
      <p:sp>
        <p:nvSpPr>
          <p:cNvPr id="2" name="正方形/長方形 1">
            <a:extLst>
              <a:ext uri="{FF2B5EF4-FFF2-40B4-BE49-F238E27FC236}">
                <a16:creationId xmlns:a16="http://schemas.microsoft.com/office/drawing/2014/main" id="{966722FB-525C-967B-0F9E-BE3893BC4157}"/>
              </a:ext>
            </a:extLst>
          </p:cNvPr>
          <p:cNvSpPr/>
          <p:nvPr/>
        </p:nvSpPr>
        <p:spPr>
          <a:xfrm>
            <a:off x="158750" y="1042988"/>
            <a:ext cx="8918575" cy="5678487"/>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1140" name="スライド番号プレースホルダー 3">
            <a:extLst>
              <a:ext uri="{FF2B5EF4-FFF2-40B4-BE49-F238E27FC236}">
                <a16:creationId xmlns:a16="http://schemas.microsoft.com/office/drawing/2014/main" id="{8EC2D63A-405D-F11D-E02A-587C55444B3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018A3D0-F51D-4368-B3A3-65E40E3DCC0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29</a:t>
            </a:fld>
            <a:endParaRPr kumimoji="0" lang="ja-JP" altLang="en-US" sz="1200">
              <a:solidFill>
                <a:srgbClr val="898989"/>
              </a:solidFill>
              <a:latin typeface="Trebuchet MS" panose="020B0603020202020204" pitchFamily="34" charset="0"/>
            </a:endParaRPr>
          </a:p>
        </p:txBody>
      </p:sp>
      <p:grpSp>
        <p:nvGrpSpPr>
          <p:cNvPr id="5" name="グループ化 4">
            <a:extLst>
              <a:ext uri="{FF2B5EF4-FFF2-40B4-BE49-F238E27FC236}">
                <a16:creationId xmlns:a16="http://schemas.microsoft.com/office/drawing/2014/main" id="{7E490664-3834-4C65-A2FE-96E15589BA83}"/>
              </a:ext>
            </a:extLst>
          </p:cNvPr>
          <p:cNvGrpSpPr>
            <a:grpSpLocks/>
          </p:cNvGrpSpPr>
          <p:nvPr/>
        </p:nvGrpSpPr>
        <p:grpSpPr bwMode="auto">
          <a:xfrm>
            <a:off x="531813" y="1649413"/>
            <a:ext cx="2181225" cy="3367087"/>
            <a:chOff x="531139" y="1649060"/>
            <a:chExt cx="2181225" cy="3367087"/>
          </a:xfrm>
        </p:grpSpPr>
        <p:pic>
          <p:nvPicPr>
            <p:cNvPr id="91154" name="図 12">
              <a:extLst>
                <a:ext uri="{FF2B5EF4-FFF2-40B4-BE49-F238E27FC236}">
                  <a16:creationId xmlns:a16="http://schemas.microsoft.com/office/drawing/2014/main" id="{B6A7CFC4-6859-618D-B76A-463DB0840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02" y="1649060"/>
              <a:ext cx="1971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5" name="正方形/長方形 13">
              <a:extLst>
                <a:ext uri="{FF2B5EF4-FFF2-40B4-BE49-F238E27FC236}">
                  <a16:creationId xmlns:a16="http://schemas.microsoft.com/office/drawing/2014/main" id="{D5DC0851-CDF1-A5C1-BBC0-05EF7B40490D}"/>
                </a:ext>
              </a:extLst>
            </p:cNvPr>
            <p:cNvSpPr>
              <a:spLocks noChangeArrowheads="1"/>
            </p:cNvSpPr>
            <p:nvPr/>
          </p:nvSpPr>
          <p:spPr bwMode="auto">
            <a:xfrm>
              <a:off x="531139" y="4492272"/>
              <a:ext cx="2181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拉致問題啓発ポスターを</a:t>
              </a:r>
            </a:p>
            <a:p>
              <a:pPr algn="ctr">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全国に配布</a:t>
              </a:r>
            </a:p>
          </p:txBody>
        </p:sp>
      </p:grpSp>
      <p:grpSp>
        <p:nvGrpSpPr>
          <p:cNvPr id="6" name="グループ化 5">
            <a:extLst>
              <a:ext uri="{FF2B5EF4-FFF2-40B4-BE49-F238E27FC236}">
                <a16:creationId xmlns:a16="http://schemas.microsoft.com/office/drawing/2014/main" id="{E4B2D3C2-3E04-3BE2-BC76-C4BED47EFC13}"/>
              </a:ext>
            </a:extLst>
          </p:cNvPr>
          <p:cNvGrpSpPr>
            <a:grpSpLocks/>
          </p:cNvGrpSpPr>
          <p:nvPr/>
        </p:nvGrpSpPr>
        <p:grpSpPr bwMode="auto">
          <a:xfrm>
            <a:off x="3095625" y="1662113"/>
            <a:ext cx="2768600" cy="3189287"/>
            <a:chOff x="3096319" y="1661784"/>
            <a:chExt cx="2768600" cy="3189288"/>
          </a:xfrm>
        </p:grpSpPr>
        <p:pic>
          <p:nvPicPr>
            <p:cNvPr id="91152" name="Picture 2" descr="https://www.rachi.go.jp/jp/common/images/kodomopamphlet.jpg">
              <a:extLst>
                <a:ext uri="{FF2B5EF4-FFF2-40B4-BE49-F238E27FC236}">
                  <a16:creationId xmlns:a16="http://schemas.microsoft.com/office/drawing/2014/main" id="{B3511E72-D103-8C8F-25E8-A9DEFA189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319" y="1661784"/>
              <a:ext cx="2768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正方形/長方形 14">
              <a:extLst>
                <a:ext uri="{FF2B5EF4-FFF2-40B4-BE49-F238E27FC236}">
                  <a16:creationId xmlns:a16="http://schemas.microsoft.com/office/drawing/2014/main" id="{1B232AF7-5B59-F681-A034-88ADDA3001F9}"/>
                </a:ext>
              </a:extLst>
            </p:cNvPr>
            <p:cNvSpPr>
              <a:spLocks noChangeArrowheads="1"/>
            </p:cNvSpPr>
            <p:nvPr/>
          </p:nvSpPr>
          <p:spPr bwMode="auto">
            <a:xfrm>
              <a:off x="3234431" y="4573259"/>
              <a:ext cx="2492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200">
                  <a:latin typeface="メイリオ" panose="020B0604030504040204" pitchFamily="50" charset="-128"/>
                  <a:ea typeface="メイリオ" panose="020B0604030504040204" pitchFamily="50" charset="-128"/>
                </a:rPr>
                <a:t>拉致問題こども向けパンフレット</a:t>
              </a:r>
            </a:p>
          </p:txBody>
        </p:sp>
      </p:grpSp>
      <p:grpSp>
        <p:nvGrpSpPr>
          <p:cNvPr id="8" name="グループ化 7">
            <a:extLst>
              <a:ext uri="{FF2B5EF4-FFF2-40B4-BE49-F238E27FC236}">
                <a16:creationId xmlns:a16="http://schemas.microsoft.com/office/drawing/2014/main" id="{97F17CEA-8FB5-A7F5-F591-F50EFB076980}"/>
              </a:ext>
            </a:extLst>
          </p:cNvPr>
          <p:cNvGrpSpPr>
            <a:grpSpLocks/>
          </p:cNvGrpSpPr>
          <p:nvPr/>
        </p:nvGrpSpPr>
        <p:grpSpPr bwMode="auto">
          <a:xfrm>
            <a:off x="6484938" y="1689100"/>
            <a:ext cx="1990725" cy="3225800"/>
            <a:chOff x="6484361" y="1688426"/>
            <a:chExt cx="1990725" cy="3225800"/>
          </a:xfrm>
        </p:grpSpPr>
        <p:pic>
          <p:nvPicPr>
            <p:cNvPr id="91150" name="図 15">
              <a:extLst>
                <a:ext uri="{FF2B5EF4-FFF2-40B4-BE49-F238E27FC236}">
                  <a16:creationId xmlns:a16="http://schemas.microsoft.com/office/drawing/2014/main" id="{6A5DAB27-7061-B122-31E4-973AC7BDF8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4361" y="1688426"/>
              <a:ext cx="19907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1" name="正方形/長方形 16">
              <a:extLst>
                <a:ext uri="{FF2B5EF4-FFF2-40B4-BE49-F238E27FC236}">
                  <a16:creationId xmlns:a16="http://schemas.microsoft.com/office/drawing/2014/main" id="{7FBBE977-222C-C48D-C0FC-B4A4323C1662}"/>
                </a:ext>
              </a:extLst>
            </p:cNvPr>
            <p:cNvSpPr>
              <a:spLocks noChangeArrowheads="1"/>
            </p:cNvSpPr>
            <p:nvPr/>
          </p:nvSpPr>
          <p:spPr bwMode="auto">
            <a:xfrm>
              <a:off x="6758999" y="4606251"/>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400">
                  <a:latin typeface="メイリオ" panose="020B0604030504040204" pitchFamily="50" charset="-128"/>
                  <a:ea typeface="メイリオ" panose="020B0604030504040204" pitchFamily="50" charset="-128"/>
                </a:rPr>
                <a:t>アニメ　めぐみ</a:t>
              </a:r>
            </a:p>
          </p:txBody>
        </p:sp>
      </p:grpSp>
      <p:sp>
        <p:nvSpPr>
          <p:cNvPr id="27" name="正方形/長方形 26">
            <a:extLst>
              <a:ext uri="{FF2B5EF4-FFF2-40B4-BE49-F238E27FC236}">
                <a16:creationId xmlns:a16="http://schemas.microsoft.com/office/drawing/2014/main" id="{DE7663D2-67F5-4715-4A8F-95FB22B226BD}"/>
              </a:ext>
            </a:extLst>
          </p:cNvPr>
          <p:cNvSpPr/>
          <p:nvPr/>
        </p:nvSpPr>
        <p:spPr>
          <a:xfrm>
            <a:off x="7227888" y="26988"/>
            <a:ext cx="2293937" cy="415925"/>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35" name="四角形: 角を丸くする 34">
            <a:extLst>
              <a:ext uri="{FF2B5EF4-FFF2-40B4-BE49-F238E27FC236}">
                <a16:creationId xmlns:a16="http://schemas.microsoft.com/office/drawing/2014/main" id="{638297BF-0041-C508-88E9-BBDADD8255DB}"/>
              </a:ext>
            </a:extLst>
          </p:cNvPr>
          <p:cNvSpPr/>
          <p:nvPr/>
        </p:nvSpPr>
        <p:spPr>
          <a:xfrm>
            <a:off x="531813" y="788988"/>
            <a:ext cx="8069262" cy="6524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800" b="1" dirty="0">
                <a:solidFill>
                  <a:schemeClr val="tx1"/>
                </a:solidFill>
                <a:latin typeface="メイリオ" panose="020B0604030504040204" pitchFamily="50" charset="-128"/>
                <a:ea typeface="メイリオ" panose="020B0604030504040204" pitchFamily="50" charset="-128"/>
              </a:rPr>
              <a:t>拉致問題に関する主な広報・理解促進活動</a:t>
            </a:r>
          </a:p>
        </p:txBody>
      </p:sp>
      <p:sp>
        <p:nvSpPr>
          <p:cNvPr id="3" name="テキスト ボックス 2">
            <a:extLst>
              <a:ext uri="{FF2B5EF4-FFF2-40B4-BE49-F238E27FC236}">
                <a16:creationId xmlns:a16="http://schemas.microsoft.com/office/drawing/2014/main" id="{63C561E7-3DDE-67D4-FBF6-19B349C840E4}"/>
              </a:ext>
            </a:extLst>
          </p:cNvPr>
          <p:cNvSpPr txBox="1">
            <a:spLocks noChangeArrowheads="1"/>
          </p:cNvSpPr>
          <p:nvPr/>
        </p:nvSpPr>
        <p:spPr bwMode="auto">
          <a:xfrm>
            <a:off x="2279650" y="5037138"/>
            <a:ext cx="66055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青色は</a:t>
            </a:r>
            <a:endParaRPr lang="en-US" altLang="ja-JP" sz="2000">
              <a:latin typeface="メイリオ" panose="020B0604030504040204" pitchFamily="50" charset="-128"/>
              <a:ea typeface="メイリオ" panose="020B0604030504040204" pitchFamily="50" charset="-128"/>
            </a:endParaRPr>
          </a:p>
          <a:p>
            <a:pP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　・日本と北朝鮮を隔てる            </a:t>
            </a:r>
            <a:r>
              <a:rPr lang="ja-JP" altLang="en-US" sz="2000" b="1">
                <a:latin typeface="メイリオ" panose="020B0604030504040204" pitchFamily="50" charset="-128"/>
                <a:ea typeface="メイリオ" panose="020B0604030504040204" pitchFamily="50" charset="-128"/>
              </a:rPr>
              <a:t>「日本海の青」</a:t>
            </a:r>
            <a:endParaRPr lang="en-US" altLang="ja-JP" sz="2000" b="1">
              <a:latin typeface="メイリオ" panose="020B0604030504040204" pitchFamily="50" charset="-128"/>
              <a:ea typeface="メイリオ" panose="020B0604030504040204" pitchFamily="50" charset="-128"/>
            </a:endParaRPr>
          </a:p>
          <a:p>
            <a:pP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　・被害者と御家族を唯一結んでいる　</a:t>
            </a:r>
            <a:r>
              <a:rPr lang="ja-JP" altLang="en-US" sz="2000" b="1">
                <a:latin typeface="メイリオ" panose="020B0604030504040204" pitchFamily="50" charset="-128"/>
                <a:ea typeface="メイリオ" panose="020B0604030504040204" pitchFamily="50" charset="-128"/>
              </a:rPr>
              <a:t>「青い空」</a:t>
            </a:r>
            <a:endParaRPr lang="en-US" altLang="ja-JP" sz="2000" b="1">
              <a:latin typeface="メイリオ" panose="020B0604030504040204" pitchFamily="50" charset="-128"/>
              <a:ea typeface="メイリオ" panose="020B0604030504040204" pitchFamily="50" charset="-128"/>
            </a:endParaRPr>
          </a:p>
          <a:p>
            <a:pPr algn="r">
              <a:lnSpc>
                <a:spcPct val="120000"/>
              </a:lnSpc>
              <a:spcBef>
                <a:spcPct val="0"/>
              </a:spcBef>
              <a:buFontTx/>
              <a:buNone/>
            </a:pPr>
            <a:r>
              <a:rPr lang="ja-JP" altLang="en-US" sz="2000">
                <a:latin typeface="メイリオ" panose="020B0604030504040204" pitchFamily="50" charset="-128"/>
                <a:ea typeface="メイリオ" panose="020B0604030504040204" pitchFamily="50" charset="-128"/>
              </a:rPr>
              <a:t>をイメージ</a:t>
            </a:r>
          </a:p>
        </p:txBody>
      </p:sp>
      <p:grpSp>
        <p:nvGrpSpPr>
          <p:cNvPr id="9" name="グループ化 8">
            <a:extLst>
              <a:ext uri="{FF2B5EF4-FFF2-40B4-BE49-F238E27FC236}">
                <a16:creationId xmlns:a16="http://schemas.microsoft.com/office/drawing/2014/main" id="{965883B8-01AF-E119-D19F-353ED4B16913}"/>
              </a:ext>
            </a:extLst>
          </p:cNvPr>
          <p:cNvGrpSpPr>
            <a:grpSpLocks/>
          </p:cNvGrpSpPr>
          <p:nvPr/>
        </p:nvGrpSpPr>
        <p:grpSpPr bwMode="auto">
          <a:xfrm>
            <a:off x="414338" y="4975225"/>
            <a:ext cx="2452687" cy="1863725"/>
            <a:chOff x="414707" y="4975225"/>
            <a:chExt cx="2452937" cy="1864078"/>
          </a:xfrm>
        </p:grpSpPr>
        <p:sp>
          <p:nvSpPr>
            <p:cNvPr id="26" name="正方形/長方形 25">
              <a:extLst>
                <a:ext uri="{FF2B5EF4-FFF2-40B4-BE49-F238E27FC236}">
                  <a16:creationId xmlns:a16="http://schemas.microsoft.com/office/drawing/2014/main" id="{446B5C9D-88E6-52EA-1483-09FF88B1FF3D}"/>
                </a:ext>
              </a:extLst>
            </p:cNvPr>
            <p:cNvSpPr/>
            <p:nvPr/>
          </p:nvSpPr>
          <p:spPr>
            <a:xfrm>
              <a:off x="414707" y="6250229"/>
              <a:ext cx="2452937" cy="58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ブルーリボン運動</a:t>
              </a:r>
            </a:p>
          </p:txBody>
        </p:sp>
        <p:pic>
          <p:nvPicPr>
            <p:cNvPr id="91149" name="Picture 2" descr="図：ブルーリボン">
              <a:extLst>
                <a:ext uri="{FF2B5EF4-FFF2-40B4-BE49-F238E27FC236}">
                  <a16:creationId xmlns:a16="http://schemas.microsoft.com/office/drawing/2014/main" id="{C95F371A-6524-ED6C-8503-1A68A0DD84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5026" y="4975225"/>
              <a:ext cx="933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5DF14DC5-59A3-6B36-E8C3-5E63F177AE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99C845C-2CE3-4953-AD81-2595FF62211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a:t>
            </a:fld>
            <a:endParaRPr kumimoji="0" lang="ja-JP" altLang="en-US" sz="1200">
              <a:solidFill>
                <a:srgbClr val="898989"/>
              </a:solidFill>
              <a:latin typeface="Trebuchet MS" panose="020B0603020202020204" pitchFamily="34" charset="0"/>
            </a:endParaRPr>
          </a:p>
        </p:txBody>
      </p:sp>
      <p:sp>
        <p:nvSpPr>
          <p:cNvPr id="7" name="正方形/長方形 6">
            <a:extLst>
              <a:ext uri="{FF2B5EF4-FFF2-40B4-BE49-F238E27FC236}">
                <a16:creationId xmlns:a16="http://schemas.microsoft.com/office/drawing/2014/main" id="{801F50E9-4418-BA5B-E938-311AF525403B}"/>
              </a:ext>
            </a:extLst>
          </p:cNvPr>
          <p:cNvSpPr/>
          <p:nvPr/>
        </p:nvSpPr>
        <p:spPr>
          <a:xfrm>
            <a:off x="5729288" y="115888"/>
            <a:ext cx="3436937" cy="392112"/>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YouTube</a:t>
            </a:r>
            <a:r>
              <a:rPr lang="ja-JP" altLang="en-US" sz="1050" dirty="0">
                <a:latin typeface="メイリオ" panose="020B0604030504040204" pitchFamily="50" charset="-128"/>
                <a:ea typeface="メイリオ" panose="020B0604030504040204" pitchFamily="50" charset="-128"/>
              </a:rPr>
              <a:t>拉致問題対策本部公式動画チャンネル</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https://www.youtube.com/@rachitaichannel/videos</a:t>
            </a:r>
            <a:r>
              <a:rPr lang="ja-JP" altLang="en-US" sz="900" dirty="0">
                <a:latin typeface="メイリオ" panose="020B0604030504040204" pitchFamily="50" charset="-128"/>
                <a:ea typeface="メイリオ" panose="020B0604030504040204" pitchFamily="50" charset="-128"/>
              </a:rPr>
              <a:t>）</a:t>
            </a:r>
          </a:p>
        </p:txBody>
      </p:sp>
      <p:pic>
        <p:nvPicPr>
          <p:cNvPr id="37892" name="図 5">
            <a:hlinkClick r:id="rId3"/>
            <a:extLst>
              <a:ext uri="{FF2B5EF4-FFF2-40B4-BE49-F238E27FC236}">
                <a16:creationId xmlns:a16="http://schemas.microsoft.com/office/drawing/2014/main" id="{C507233A-513F-F407-3D70-E401A4B04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60"/>
          <a:stretch>
            <a:fillRect/>
          </a:stretch>
        </p:blipFill>
        <p:spPr bwMode="auto">
          <a:xfrm>
            <a:off x="112713" y="896938"/>
            <a:ext cx="8918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図 8">
            <a:extLst>
              <a:ext uri="{FF2B5EF4-FFF2-40B4-BE49-F238E27FC236}">
                <a16:creationId xmlns:a16="http://schemas.microsoft.com/office/drawing/2014/main" id="{99CFF874-DB0D-E372-6203-06B2AD53E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4938"/>
            <a:ext cx="57673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93186" name="スライド番号プレースホルダー 3">
            <a:extLst>
              <a:ext uri="{FF2B5EF4-FFF2-40B4-BE49-F238E27FC236}">
                <a16:creationId xmlns:a16="http://schemas.microsoft.com/office/drawing/2014/main" id="{12FBA90B-808F-CC3F-06BE-BE947ACBC9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45793D1-9AA0-4C13-9D6F-CA752494E9E8}"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30</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35CEE70A-DD4A-DBC7-BDD6-88357804DD23}"/>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3600" b="1" dirty="0">
                <a:solidFill>
                  <a:schemeClr val="tx1"/>
                </a:solidFill>
                <a:latin typeface="メイリオ" panose="020B0604030504040204" pitchFamily="50" charset="-128"/>
                <a:ea typeface="メイリオ" panose="020B0604030504040204" pitchFamily="50" charset="-128"/>
              </a:rPr>
              <a:t>Ⅵ </a:t>
            </a:r>
            <a:r>
              <a:rPr lang="ja-JP" altLang="en-US" sz="3600" b="1" dirty="0">
                <a:solidFill>
                  <a:schemeClr val="tx1"/>
                </a:solidFill>
                <a:latin typeface="メイリオ" panose="020B0604030504040204" pitchFamily="50" charset="-128"/>
                <a:ea typeface="メイリオ" panose="020B0604030504040204" pitchFamily="50" charset="-128"/>
              </a:rPr>
              <a:t>アニメ「めぐみ」</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テキスト ボックス 9">
            <a:extLst>
              <a:ext uri="{FF2B5EF4-FFF2-40B4-BE49-F238E27FC236}">
                <a16:creationId xmlns:a16="http://schemas.microsoft.com/office/drawing/2014/main" id="{2821D22C-38D1-8F8C-4211-8594496D103C}"/>
              </a:ext>
            </a:extLst>
          </p:cNvPr>
          <p:cNvSpPr txBox="1">
            <a:spLocks noChangeArrowheads="1"/>
          </p:cNvSpPr>
          <p:nvPr/>
        </p:nvSpPr>
        <p:spPr bwMode="auto">
          <a:xfrm>
            <a:off x="6350" y="0"/>
            <a:ext cx="9144000" cy="658813"/>
          </a:xfrm>
          <a:prstGeom prst="rect">
            <a:avLst/>
          </a:prstGeom>
          <a:solidFill>
            <a:srgbClr val="0070C0"/>
          </a:solidFill>
          <a:ln w="9525">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solidFill>
                  <a:schemeClr val="bg1"/>
                </a:solidFill>
                <a:latin typeface="メイリオ" panose="020B0604030504040204" pitchFamily="50" charset="-128"/>
                <a:ea typeface="メイリオ" panose="020B0604030504040204" pitchFamily="50" charset="-128"/>
              </a:rPr>
              <a:t>Ⅵ</a:t>
            </a:r>
            <a:r>
              <a:rPr lang="ja-JP" altLang="en-US" sz="3200" b="1">
                <a:solidFill>
                  <a:schemeClr val="bg1"/>
                </a:solidFill>
                <a:latin typeface="メイリオ" panose="020B0604030504040204" pitchFamily="50" charset="-128"/>
                <a:ea typeface="メイリオ" panose="020B0604030504040204" pitchFamily="50" charset="-128"/>
              </a:rPr>
              <a:t> アニメ「めぐみ」</a:t>
            </a:r>
          </a:p>
        </p:txBody>
      </p:sp>
      <p:sp>
        <p:nvSpPr>
          <p:cNvPr id="95235" name="スライド番号プレースホルダー 3">
            <a:extLst>
              <a:ext uri="{FF2B5EF4-FFF2-40B4-BE49-F238E27FC236}">
                <a16:creationId xmlns:a16="http://schemas.microsoft.com/office/drawing/2014/main" id="{B9C87F26-F4A6-791C-53A3-655357AA77FC}"/>
              </a:ext>
            </a:extLst>
          </p:cNvPr>
          <p:cNvSpPr>
            <a:spLocks noGrp="1" noChangeArrowheads="1"/>
          </p:cNvSpPr>
          <p:nvPr>
            <p:ph type="sldNum" sz="quarter" idx="12"/>
          </p:nvPr>
        </p:nvSpPr>
        <p:spPr bwMode="auto">
          <a:xfrm>
            <a:off x="6551613" y="64484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C4FE4A4-1BAE-4D1F-B530-FCBC27F38728}"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31</a:t>
            </a:fld>
            <a:endParaRPr kumimoji="0" lang="ja-JP" altLang="en-US" sz="1200">
              <a:solidFill>
                <a:srgbClr val="898989"/>
              </a:solidFill>
              <a:latin typeface="Trebuchet MS" panose="020B0603020202020204" pitchFamily="34" charset="0"/>
            </a:endParaRPr>
          </a:p>
        </p:txBody>
      </p:sp>
      <p:sp>
        <p:nvSpPr>
          <p:cNvPr id="9" name="正方形/長方形 8">
            <a:extLst>
              <a:ext uri="{FF2B5EF4-FFF2-40B4-BE49-F238E27FC236}">
                <a16:creationId xmlns:a16="http://schemas.microsoft.com/office/drawing/2014/main" id="{2A27150F-CEA5-085C-43FD-66DE3C7477BC}"/>
              </a:ext>
            </a:extLst>
          </p:cNvPr>
          <p:cNvSpPr/>
          <p:nvPr/>
        </p:nvSpPr>
        <p:spPr>
          <a:xfrm>
            <a:off x="5157788" y="163513"/>
            <a:ext cx="4076700" cy="392112"/>
          </a:xfrm>
          <a:prstGeom prst="rect">
            <a:avLst/>
          </a:prstGeom>
        </p:spPr>
        <p:txBody>
          <a:bodyPr>
            <a:spAutoFit/>
          </a:bodyPr>
          <a:lstStyle/>
          <a:p>
            <a:pPr>
              <a:defRPr/>
            </a:pPr>
            <a:r>
              <a:rPr lang="ja-JP" altLang="en-US" sz="1050" dirty="0">
                <a:solidFill>
                  <a:schemeClr val="bg1"/>
                </a:solidFill>
                <a:latin typeface="メイリオ" panose="020B0604030504040204" pitchFamily="50" charset="-128"/>
                <a:ea typeface="メイリオ" panose="020B0604030504040204" pitchFamily="50" charset="-128"/>
              </a:rPr>
              <a:t>出典：政府広報オンライン</a:t>
            </a:r>
            <a:endParaRPr lang="en-US" altLang="ja-JP" sz="1050" dirty="0">
              <a:solidFill>
                <a:schemeClr val="bg1"/>
              </a:solidFill>
              <a:latin typeface="メイリオ" panose="020B0604030504040204" pitchFamily="50" charset="-128"/>
              <a:ea typeface="メイリオ" panose="020B0604030504040204" pitchFamily="50" charset="-128"/>
            </a:endParaRPr>
          </a:p>
          <a:p>
            <a:pPr algn="r">
              <a:defRPr/>
            </a:pPr>
            <a:r>
              <a:rPr lang="ja-JP" altLang="en-US" sz="900" dirty="0">
                <a:solidFill>
                  <a:schemeClr val="bg1"/>
                </a:solidFill>
                <a:latin typeface="メイリオ" panose="020B0604030504040204" pitchFamily="50" charset="-128"/>
                <a:ea typeface="メイリオ" panose="020B0604030504040204" pitchFamily="50" charset="-128"/>
              </a:rPr>
              <a:t>（</a:t>
            </a:r>
            <a:r>
              <a:rPr lang="en-US" altLang="ja-JP" sz="900" dirty="0">
                <a:solidFill>
                  <a:schemeClr val="bg1"/>
                </a:solidFill>
                <a:latin typeface="メイリオ" panose="020B0604030504040204" pitchFamily="50" charset="-128"/>
                <a:ea typeface="メイリオ" panose="020B0604030504040204" pitchFamily="50" charset="-128"/>
              </a:rPr>
              <a:t>https://www.gov-online.go.jp/tokusyu/abduction/</a:t>
            </a:r>
            <a:r>
              <a:rPr lang="ja-JP" altLang="en-US" sz="900" dirty="0">
                <a:solidFill>
                  <a:schemeClr val="bg1"/>
                </a:solidFill>
                <a:latin typeface="メイリオ" panose="020B0604030504040204" pitchFamily="50" charset="-128"/>
                <a:ea typeface="メイリオ" panose="020B0604030504040204" pitchFamily="50" charset="-128"/>
              </a:rPr>
              <a:t>）</a:t>
            </a:r>
            <a:endParaRPr lang="en-US" altLang="ja-JP" sz="900" dirty="0">
              <a:solidFill>
                <a:schemeClr val="bg1"/>
              </a:solidFill>
              <a:latin typeface="メイリオ" panose="020B0604030504040204" pitchFamily="50" charset="-128"/>
              <a:ea typeface="メイリオ" panose="020B0604030504040204" pitchFamily="50" charset="-128"/>
            </a:endParaRPr>
          </a:p>
        </p:txBody>
      </p:sp>
      <p:pic>
        <p:nvPicPr>
          <p:cNvPr id="95237" name="Picture 9" descr="あの日、連れ去られたのはわずか13歳の女の子でした">
            <a:extLst>
              <a:ext uri="{FF2B5EF4-FFF2-40B4-BE49-F238E27FC236}">
                <a16:creationId xmlns:a16="http://schemas.microsoft.com/office/drawing/2014/main" id="{A544671A-775B-F0F8-F016-98D60A6BC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84213"/>
            <a:ext cx="91376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テキスト ボックス 9">
            <a:extLst>
              <a:ext uri="{FF2B5EF4-FFF2-40B4-BE49-F238E27FC236}">
                <a16:creationId xmlns:a16="http://schemas.microsoft.com/office/drawing/2014/main" id="{4E585D30-AC32-A664-293C-0D018D629C15}"/>
              </a:ext>
            </a:extLst>
          </p:cNvPr>
          <p:cNvSpPr txBox="1">
            <a:spLocks noChangeArrowheads="1"/>
          </p:cNvSpPr>
          <p:nvPr/>
        </p:nvSpPr>
        <p:spPr bwMode="auto">
          <a:xfrm>
            <a:off x="6350" y="0"/>
            <a:ext cx="9144000" cy="658813"/>
          </a:xfrm>
          <a:prstGeom prst="rect">
            <a:avLst/>
          </a:prstGeom>
          <a:solidFill>
            <a:srgbClr val="0070C0"/>
          </a:solidFill>
          <a:ln w="9525">
            <a:solidFill>
              <a:srgbClr val="0070C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lang="en-US" altLang="ja-JP" sz="3200" b="1">
                <a:solidFill>
                  <a:schemeClr val="bg1"/>
                </a:solidFill>
                <a:latin typeface="メイリオ" panose="020B0604030504040204" pitchFamily="50" charset="-128"/>
                <a:ea typeface="メイリオ" panose="020B0604030504040204" pitchFamily="50" charset="-128"/>
              </a:rPr>
              <a:t>Ⅵ</a:t>
            </a:r>
            <a:r>
              <a:rPr lang="ja-JP" altLang="en-US" sz="3200" b="1">
                <a:solidFill>
                  <a:schemeClr val="bg1"/>
                </a:solidFill>
                <a:latin typeface="メイリオ" panose="020B0604030504040204" pitchFamily="50" charset="-128"/>
                <a:ea typeface="メイリオ" panose="020B0604030504040204" pitchFamily="50" charset="-128"/>
              </a:rPr>
              <a:t> アニメ「めぐみ」</a:t>
            </a:r>
          </a:p>
        </p:txBody>
      </p:sp>
      <p:sp>
        <p:nvSpPr>
          <p:cNvPr id="97283" name="スライド番号プレースホルダー 3">
            <a:extLst>
              <a:ext uri="{FF2B5EF4-FFF2-40B4-BE49-F238E27FC236}">
                <a16:creationId xmlns:a16="http://schemas.microsoft.com/office/drawing/2014/main" id="{8BF5892C-2E6B-1ADB-241C-1606A83601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DC30311-FFA6-43CA-8AFB-7A6741CAE1E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32</a:t>
            </a:fld>
            <a:endParaRPr kumimoji="0" lang="ja-JP" altLang="en-US" sz="1200">
              <a:solidFill>
                <a:srgbClr val="898989"/>
              </a:solidFill>
              <a:latin typeface="Trebuchet MS" panose="020B0603020202020204" pitchFamily="34" charset="0"/>
            </a:endParaRPr>
          </a:p>
        </p:txBody>
      </p:sp>
      <p:pic>
        <p:nvPicPr>
          <p:cNvPr id="7" name="megumi_bb-j.wmv">
            <a:hlinkClick r:id="" action="ppaction://media"/>
            <a:extLst>
              <a:ext uri="{FF2B5EF4-FFF2-40B4-BE49-F238E27FC236}">
                <a16:creationId xmlns:a16="http://schemas.microsoft.com/office/drawing/2014/main" id="{B7B3B8EA-6DB7-19F1-93DB-04BD89E0C13B}"/>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61925" y="1239838"/>
            <a:ext cx="558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Megumi: A Documentary Anime on the Abduction of Japanese Citizens by North Korea">
            <a:extLst>
              <a:ext uri="{FF2B5EF4-FFF2-40B4-BE49-F238E27FC236}">
                <a16:creationId xmlns:a16="http://schemas.microsoft.com/office/drawing/2014/main" id="{417B7E7F-50F1-8D36-EB7D-A243DCC41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463" y="814388"/>
            <a:ext cx="47148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2">
            <a:extLst>
              <a:ext uri="{FF2B5EF4-FFF2-40B4-BE49-F238E27FC236}">
                <a16:creationId xmlns:a16="http://schemas.microsoft.com/office/drawing/2014/main" id="{6543DAEC-7178-44DB-D4A0-2ED3A17DBD5E}"/>
              </a:ext>
            </a:extLst>
          </p:cNvPr>
          <p:cNvSpPr>
            <a:spLocks noChangeArrowheads="1"/>
          </p:cNvSpPr>
          <p:nvPr/>
        </p:nvSpPr>
        <p:spPr bwMode="auto">
          <a:xfrm>
            <a:off x="4351338" y="3851275"/>
            <a:ext cx="46434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1800">
                <a:latin typeface="メイリオ" panose="020B0604030504040204" pitchFamily="50" charset="-128"/>
                <a:ea typeface="メイリオ" panose="020B0604030504040204" pitchFamily="50" charset="-128"/>
              </a:rPr>
              <a:t>昭和５２年、当時中学１年生だった横田めぐみさんが、学校からの帰宅途中に北朝鮮当局により拉致された事件を題材に、残された家族の苦悩や、懸命な救出活動の模様を描いたドキュメンタリー・アニメ</a:t>
            </a:r>
            <a:endParaRPr kumimoji="0" lang="en-US" altLang="ja-JP" sz="1800">
              <a:latin typeface="メイリオ" panose="020B0604030504040204" pitchFamily="50" charset="-128"/>
              <a:ea typeface="メイリオ" panose="020B0604030504040204" pitchFamily="50" charset="-128"/>
            </a:endParaRPr>
          </a:p>
          <a:p>
            <a:pPr>
              <a:lnSpc>
                <a:spcPct val="120000"/>
              </a:lnSpc>
              <a:spcBef>
                <a:spcPct val="0"/>
              </a:spcBef>
              <a:buFontTx/>
              <a:buNone/>
            </a:pPr>
            <a:r>
              <a:rPr kumimoji="0" lang="ja-JP" altLang="en-US" sz="1800">
                <a:latin typeface="メイリオ" panose="020B0604030504040204" pitchFamily="50" charset="-128"/>
                <a:ea typeface="メイリオ" panose="020B0604030504040204" pitchFamily="50" charset="-128"/>
              </a:rPr>
              <a:t>　　　　　     （全編</a:t>
            </a:r>
            <a:r>
              <a:rPr kumimoji="0" lang="en-US" altLang="ja-JP" sz="1800">
                <a:latin typeface="メイリオ" panose="020B0604030504040204" pitchFamily="50" charset="-128"/>
                <a:ea typeface="メイリオ" panose="020B0604030504040204" pitchFamily="50" charset="-128"/>
              </a:rPr>
              <a:t>25</a:t>
            </a:r>
            <a:r>
              <a:rPr kumimoji="0" lang="ja-JP" altLang="en-US" sz="1800">
                <a:latin typeface="メイリオ" panose="020B0604030504040204" pitchFamily="50" charset="-128"/>
                <a:ea typeface="メイリオ" panose="020B0604030504040204" pitchFamily="50" charset="-128"/>
              </a:rPr>
              <a:t>分・短縮編</a:t>
            </a:r>
            <a:r>
              <a:rPr kumimoji="0" lang="en-US" altLang="ja-JP" sz="1800">
                <a:latin typeface="メイリオ" panose="020B0604030504040204" pitchFamily="50" charset="-128"/>
                <a:ea typeface="メイリオ" panose="020B0604030504040204" pitchFamily="50" charset="-128"/>
              </a:rPr>
              <a:t>15</a:t>
            </a:r>
            <a:r>
              <a:rPr kumimoji="0" lang="ja-JP" altLang="en-US" sz="1800">
                <a:latin typeface="メイリオ" panose="020B0604030504040204" pitchFamily="50" charset="-128"/>
                <a:ea typeface="メイリオ" panose="020B0604030504040204" pitchFamily="50" charset="-128"/>
              </a:rPr>
              <a:t>分）</a:t>
            </a:r>
          </a:p>
        </p:txBody>
      </p:sp>
      <p:pic>
        <p:nvPicPr>
          <p:cNvPr id="97287" name="Picture 2" descr="Megumi: A Documentary Anime on the Abduction of Japanese Citizens by North Korea">
            <a:extLst>
              <a:ext uri="{FF2B5EF4-FFF2-40B4-BE49-F238E27FC236}">
                <a16:creationId xmlns:a16="http://schemas.microsoft.com/office/drawing/2014/main" id="{E22CB9D1-DBD7-B2F5-7A93-2F39405AD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1089025"/>
            <a:ext cx="3960813"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31D6AA11-146E-17CC-2AC6-CD5A7EF09703}"/>
              </a:ext>
            </a:extLst>
          </p:cNvPr>
          <p:cNvSpPr/>
          <p:nvPr/>
        </p:nvSpPr>
        <p:spPr>
          <a:xfrm>
            <a:off x="6999288" y="93663"/>
            <a:ext cx="2293937" cy="415925"/>
          </a:xfrm>
          <a:prstGeom prst="rect">
            <a:avLst/>
          </a:prstGeom>
        </p:spPr>
        <p:txBody>
          <a:bodyPr>
            <a:spAutoFit/>
          </a:bodyPr>
          <a:lstStyle/>
          <a:p>
            <a:pPr>
              <a:defRPr/>
            </a:pPr>
            <a:r>
              <a:rPr lang="ja-JP" altLang="en-US" sz="1050" dirty="0">
                <a:solidFill>
                  <a:schemeClr val="bg1"/>
                </a:solidFill>
                <a:latin typeface="メイリオ" panose="020B0604030504040204" pitchFamily="50" charset="-128"/>
                <a:ea typeface="メイリオ" panose="020B0604030504040204" pitchFamily="50" charset="-128"/>
              </a:rPr>
              <a:t>出典：拉致問題ホームページ </a:t>
            </a:r>
            <a:endParaRPr lang="en-US" altLang="ja-JP" sz="1050" dirty="0">
              <a:solidFill>
                <a:schemeClr val="bg1"/>
              </a:solidFill>
              <a:latin typeface="メイリオ" panose="020B0604030504040204" pitchFamily="50" charset="-128"/>
              <a:ea typeface="メイリオ" panose="020B0604030504040204" pitchFamily="50" charset="-128"/>
            </a:endParaRPr>
          </a:p>
          <a:p>
            <a:pPr>
              <a:defRPr/>
            </a:pPr>
            <a:r>
              <a:rPr lang="ja-JP" altLang="en-US" sz="1050" dirty="0">
                <a:solidFill>
                  <a:schemeClr val="bg1"/>
                </a:solidFill>
                <a:latin typeface="メイリオ" panose="020B0604030504040204" pitchFamily="50" charset="-128"/>
                <a:ea typeface="メイリオ" panose="020B0604030504040204" pitchFamily="50" charset="-128"/>
              </a:rPr>
              <a:t>（</a:t>
            </a:r>
            <a:r>
              <a:rPr lang="en-US" altLang="ja-JP" sz="1050" dirty="0">
                <a:solidFill>
                  <a:schemeClr val="bg1"/>
                </a:solidFill>
                <a:latin typeface="メイリオ" panose="020B0604030504040204" pitchFamily="50" charset="-128"/>
                <a:ea typeface="メイリオ" panose="020B0604030504040204" pitchFamily="50" charset="-128"/>
              </a:rPr>
              <a:t>http://www.rachi.go.jp/</a:t>
            </a:r>
            <a:r>
              <a:rPr lang="ja-JP" altLang="en-US" sz="1050" dirty="0">
                <a:solidFill>
                  <a:schemeClr val="bg1"/>
                </a:solidFill>
                <a:latin typeface="メイリオ" panose="020B0604030504040204" pitchFamily="50" charset="-128"/>
                <a:ea typeface="メイリオ" panose="020B0604030504040204" pitchFamily="50" charset="-128"/>
              </a:rPr>
              <a:t>） </a:t>
            </a:r>
          </a:p>
        </p:txBody>
      </p:sp>
    </p:spTree>
  </p:cSld>
  <p:clrMapOvr>
    <a:masterClrMapping/>
  </p:clrMapOvr>
  <p:timing>
    <p:tnLst>
      <p:par>
        <p:cTn id="1" dur="indefinite" restart="never" nodeType="tmRoot">
          <p:childTnLst>
            <p:video fullScrn="1">
              <p:cMediaNode vol="80000" showWhenStopped="0">
                <p:cTn id="2" fill="hold" display="0">
                  <p:stCondLst>
                    <p:cond delay="indefinite"/>
                  </p:stCondLst>
                </p:cTn>
                <p:tgtEl>
                  <p:spTgt spid="7"/>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EAD5"/>
        </a:solidFill>
        <a:effectLst/>
      </p:bgPr>
    </p:bg>
    <p:spTree>
      <p:nvGrpSpPr>
        <p:cNvPr id="1" name=""/>
        <p:cNvGrpSpPr/>
        <p:nvPr/>
      </p:nvGrpSpPr>
      <p:grpSpPr>
        <a:xfrm>
          <a:off x="0" y="0"/>
          <a:ext cx="0" cy="0"/>
          <a:chOff x="0" y="0"/>
          <a:chExt cx="0" cy="0"/>
        </a:xfrm>
      </p:grpSpPr>
      <p:sp>
        <p:nvSpPr>
          <p:cNvPr id="99330" name="スライド番号プレースホルダー 3">
            <a:extLst>
              <a:ext uri="{FF2B5EF4-FFF2-40B4-BE49-F238E27FC236}">
                <a16:creationId xmlns:a16="http://schemas.microsoft.com/office/drawing/2014/main" id="{AE44E704-E053-561F-8AAD-6231C12FF8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468B164-D932-4BF1-B1FD-0378361C61B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33</a:t>
            </a:fld>
            <a:endParaRPr kumimoji="0" lang="ja-JP" altLang="en-US" sz="1200">
              <a:solidFill>
                <a:srgbClr val="898989"/>
              </a:solidFill>
              <a:latin typeface="Trebuchet MS" panose="020B0603020202020204" pitchFamily="34" charset="0"/>
            </a:endParaRPr>
          </a:p>
        </p:txBody>
      </p:sp>
      <p:pic>
        <p:nvPicPr>
          <p:cNvPr id="99331" name="Picture 2" descr="Megumi: A Documentary Anime on the Abduction of Japanese Citizens by North Korea">
            <a:extLst>
              <a:ext uri="{FF2B5EF4-FFF2-40B4-BE49-F238E27FC236}">
                <a16:creationId xmlns:a16="http://schemas.microsoft.com/office/drawing/2014/main" id="{16FB19D2-2D62-F065-67B7-B5D81ED9F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212725"/>
            <a:ext cx="18478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テキスト ボックス 6">
            <a:extLst>
              <a:ext uri="{FF2B5EF4-FFF2-40B4-BE49-F238E27FC236}">
                <a16:creationId xmlns:a16="http://schemas.microsoft.com/office/drawing/2014/main" id="{361A6177-81FE-7609-5EBD-A2390F0452E3}"/>
              </a:ext>
            </a:extLst>
          </p:cNvPr>
          <p:cNvSpPr txBox="1">
            <a:spLocks noChangeArrowheads="1"/>
          </p:cNvSpPr>
          <p:nvPr/>
        </p:nvSpPr>
        <p:spPr bwMode="auto">
          <a:xfrm>
            <a:off x="22225" y="288925"/>
            <a:ext cx="91440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dirty="0">
                <a:solidFill>
                  <a:srgbClr val="0070C0"/>
                </a:solidFill>
                <a:latin typeface="BIZ UDPゴシック" panose="020B0400000000000000" pitchFamily="50" charset="-128"/>
                <a:ea typeface="BIZ UDPゴシック" panose="020B0400000000000000" pitchFamily="50" charset="-128"/>
              </a:rPr>
              <a:t>アニメ「めぐみ」は以下の方法で視聴ができます。</a:t>
            </a:r>
            <a:endParaRPr kumimoji="0" lang="en-US" altLang="ja-JP" sz="2400" b="1" dirty="0">
              <a:solidFill>
                <a:srgbClr val="0070C0"/>
              </a:solidFill>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１　「ＤＶＤ」で視聴する。（平成２０年に全学校へ配布済）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２　「政府広報オンライン」で視聴する。</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・アニメ「めぐみ」通常版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4"/>
              </a:rPr>
              <a:t>https://www.gov-online.go.jp/prg/prg1754.html</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・アニメ「めぐみ」短縮版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5"/>
              </a:rPr>
              <a:t>https://www.gov-online.go.jp/cas/202404/video-282758.html</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３　</a:t>
            </a:r>
            <a:r>
              <a:rPr kumimoji="0" lang="en-US" altLang="ja-JP" sz="1800" dirty="0">
                <a:latin typeface="BIZ UDPゴシック" panose="020B0400000000000000" pitchFamily="50" charset="-128"/>
                <a:ea typeface="BIZ UDPゴシック" panose="020B0400000000000000" pitchFamily="50" charset="-128"/>
              </a:rPr>
              <a:t>YouTube</a:t>
            </a:r>
            <a:r>
              <a:rPr kumimoji="0" lang="ja-JP" altLang="en-US" sz="1800" dirty="0">
                <a:latin typeface="BIZ UDPゴシック" panose="020B0400000000000000" pitchFamily="50" charset="-128"/>
                <a:ea typeface="BIZ UDPゴシック" panose="020B0400000000000000" pitchFamily="50" charset="-128"/>
              </a:rPr>
              <a:t>（政府拉致問題対策本部公式動画チャンネル）</a:t>
            </a:r>
            <a:r>
              <a:rPr kumimoji="0" lang="en-US" altLang="ja-JP" sz="1800" baseline="30000" dirty="0">
                <a:latin typeface="BIZ UDPゴシック" panose="020B0400000000000000" pitchFamily="50" charset="-128"/>
                <a:ea typeface="BIZ UDPゴシック" panose="020B0400000000000000" pitchFamily="50" charset="-128"/>
              </a:rPr>
              <a:t>※</a:t>
            </a:r>
            <a:r>
              <a:rPr kumimoji="0" lang="ja-JP" altLang="en-US" sz="1800" dirty="0">
                <a:latin typeface="BIZ UDPゴシック" panose="020B0400000000000000" pitchFamily="50" charset="-128"/>
                <a:ea typeface="BIZ UDPゴシック" panose="020B0400000000000000" pitchFamily="50" charset="-128"/>
              </a:rPr>
              <a:t>で視聴する。</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6"/>
              </a:rPr>
              <a:t>https://www.youtube.com/@rachitaichannel/featured</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・アニメ「めぐみ」通常版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7"/>
              </a:rPr>
              <a:t>https://youtu.be/g8gZVV80ADY</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ja-JP" altLang="en-US"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・アニメ「めぐみ」短縮版</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800" dirty="0">
                <a:latin typeface="BIZ UDPゴシック" panose="020B0400000000000000" pitchFamily="50" charset="-128"/>
                <a:ea typeface="BIZ UDPゴシック" panose="020B0400000000000000" pitchFamily="50" charset="-128"/>
              </a:rPr>
              <a:t>　　　　（</a:t>
            </a:r>
            <a:r>
              <a:rPr kumimoji="0" lang="en-US" altLang="ja-JP" sz="1800" dirty="0">
                <a:latin typeface="BIZ UDPゴシック" panose="020B0400000000000000" pitchFamily="50" charset="-128"/>
                <a:ea typeface="BIZ UDPゴシック" panose="020B0400000000000000" pitchFamily="50" charset="-128"/>
                <a:hlinkClick r:id="rId8"/>
              </a:rPr>
              <a:t>https://youtu.be/x7hrDxfUWc0</a:t>
            </a:r>
            <a:r>
              <a:rPr kumimoji="0" lang="ja-JP" altLang="en-US" sz="1800" dirty="0">
                <a:latin typeface="BIZ UDPゴシック" panose="020B0400000000000000" pitchFamily="50" charset="-128"/>
                <a:ea typeface="BIZ UDPゴシック" panose="020B0400000000000000" pitchFamily="50" charset="-128"/>
              </a:rPr>
              <a:t>）</a:t>
            </a: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endParaRPr kumimoji="0" lang="en-US" altLang="ja-JP" sz="1800" dirty="0">
              <a:latin typeface="BIZ UDPゴシック" panose="020B0400000000000000" pitchFamily="50" charset="-128"/>
              <a:ea typeface="BIZ UDPゴシック" panose="020B0400000000000000" pitchFamily="50" charset="-128"/>
            </a:endParaRPr>
          </a:p>
          <a:p>
            <a:pPr>
              <a:lnSpc>
                <a:spcPct val="100000"/>
              </a:lnSpc>
              <a:spcBef>
                <a:spcPct val="0"/>
              </a:spcBef>
              <a:buFontTx/>
              <a:buNone/>
            </a:pPr>
            <a:r>
              <a:rPr kumimoji="0" lang="ja-JP" altLang="en-US" sz="1600" dirty="0">
                <a:latin typeface="BIZ UDPゴシック" panose="020B0400000000000000" pitchFamily="50" charset="-128"/>
                <a:ea typeface="BIZ UDPゴシック" panose="020B0400000000000000" pitchFamily="50" charset="-128"/>
              </a:rPr>
              <a:t>　</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日本語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英語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中国語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韓国語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ロシア語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フランス語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スペイン語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ドイツ語</a:t>
            </a:r>
            <a:r>
              <a:rPr kumimoji="0" lang="en-US" altLang="ja-JP" sz="1600" dirty="0">
                <a:latin typeface="BIZ UDPゴシック" panose="020B0400000000000000" pitchFamily="50" charset="-128"/>
                <a:ea typeface="BIZ UDPゴシック" panose="020B0400000000000000" pitchFamily="50" charset="-128"/>
              </a:rPr>
              <a:t>/</a:t>
            </a:r>
            <a:r>
              <a:rPr kumimoji="0" lang="ja-JP" altLang="en-US" sz="1600" dirty="0">
                <a:latin typeface="BIZ UDPゴシック" panose="020B0400000000000000" pitchFamily="50" charset="-128"/>
                <a:ea typeface="BIZ UDPゴシック" panose="020B0400000000000000" pitchFamily="50" charset="-128"/>
              </a:rPr>
              <a:t>イタリア語版あります。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101378" name="スライド番号プレースホルダー 3">
            <a:extLst>
              <a:ext uri="{FF2B5EF4-FFF2-40B4-BE49-F238E27FC236}">
                <a16:creationId xmlns:a16="http://schemas.microsoft.com/office/drawing/2014/main" id="{E48C99CB-62C9-87D2-8AEC-2BB908CFD3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AC8B577F-8A01-46C1-BD40-57880497E78D}"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34</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7A56B7EE-3C94-B649-3E8D-B16970D0D46B}"/>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3600" b="1" dirty="0">
                <a:solidFill>
                  <a:schemeClr val="tx1"/>
                </a:solidFill>
                <a:latin typeface="メイリオ" panose="020B0604030504040204" pitchFamily="50" charset="-128"/>
                <a:ea typeface="メイリオ" panose="020B0604030504040204" pitchFamily="50" charset="-128"/>
              </a:rPr>
              <a:t>Ⅶ</a:t>
            </a:r>
            <a:r>
              <a:rPr lang="ja-JP" altLang="en-US" sz="3600" b="1" dirty="0">
                <a:solidFill>
                  <a:schemeClr val="tx1"/>
                </a:solidFill>
                <a:latin typeface="メイリオ" panose="020B0604030504040204" pitchFamily="50" charset="-128"/>
                <a:ea typeface="メイリオ" panose="020B0604030504040204" pitchFamily="50" charset="-128"/>
              </a:rPr>
              <a:t> ふり返り</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テキスト ボックス 14">
            <a:extLst>
              <a:ext uri="{FF2B5EF4-FFF2-40B4-BE49-F238E27FC236}">
                <a16:creationId xmlns:a16="http://schemas.microsoft.com/office/drawing/2014/main" id="{74D19B0F-8CAA-B196-E499-6EDF04F6BF51}"/>
              </a:ext>
            </a:extLst>
          </p:cNvPr>
          <p:cNvSpPr txBox="1">
            <a:spLocks noChangeArrowheads="1"/>
          </p:cNvSpPr>
          <p:nvPr/>
        </p:nvSpPr>
        <p:spPr bwMode="auto">
          <a:xfrm>
            <a:off x="0" y="-26988"/>
            <a:ext cx="9144000" cy="658813"/>
          </a:xfrm>
          <a:prstGeom prst="rect">
            <a:avLst/>
          </a:prstGeom>
          <a:solidFill>
            <a:schemeClr val="accent3">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Ⅶ</a:t>
            </a:r>
            <a:r>
              <a:rPr lang="ja-JP" altLang="en-US" sz="3200" b="1" dirty="0">
                <a:latin typeface="メイリオ" panose="020B0604030504040204" pitchFamily="50" charset="-128"/>
                <a:ea typeface="メイリオ" panose="020B0604030504040204" pitchFamily="50" charset="-128"/>
              </a:rPr>
              <a:t> ふり返り</a:t>
            </a:r>
          </a:p>
        </p:txBody>
      </p:sp>
      <p:sp>
        <p:nvSpPr>
          <p:cNvPr id="103427" name="スライド番号プレースホルダー 3">
            <a:extLst>
              <a:ext uri="{FF2B5EF4-FFF2-40B4-BE49-F238E27FC236}">
                <a16:creationId xmlns:a16="http://schemas.microsoft.com/office/drawing/2014/main" id="{5774349B-3366-FDCE-12DF-0BE2049A8D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1841EEF-9974-4FF6-ABBB-246BBDAF84C4}"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35</a:t>
            </a:fld>
            <a:endParaRPr kumimoji="0" lang="ja-JP" altLang="en-US" sz="1200">
              <a:solidFill>
                <a:srgbClr val="898989"/>
              </a:solidFill>
              <a:latin typeface="Trebuchet MS" panose="020B0603020202020204" pitchFamily="34" charset="0"/>
            </a:endParaRPr>
          </a:p>
        </p:txBody>
      </p:sp>
      <p:sp>
        <p:nvSpPr>
          <p:cNvPr id="87046" name="正方形/長方形 22">
            <a:extLst>
              <a:ext uri="{FF2B5EF4-FFF2-40B4-BE49-F238E27FC236}">
                <a16:creationId xmlns:a16="http://schemas.microsoft.com/office/drawing/2014/main" id="{6AF803D7-D1EC-6C87-045F-2750CA2531F6}"/>
              </a:ext>
            </a:extLst>
          </p:cNvPr>
          <p:cNvSpPr>
            <a:spLocks noChangeArrowheads="1"/>
          </p:cNvSpPr>
          <p:nvPr/>
        </p:nvSpPr>
        <p:spPr bwMode="auto">
          <a:xfrm>
            <a:off x="57636" y="833753"/>
            <a:ext cx="844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b="1" dirty="0">
                <a:solidFill>
                  <a:srgbClr val="0070C0"/>
                </a:solidFill>
                <a:latin typeface="メイリオ" panose="020B0604030504040204" pitchFamily="50" charset="-128"/>
                <a:ea typeface="メイリオ" panose="020B0604030504040204" pitchFamily="50" charset="-128"/>
              </a:rPr>
              <a:t>感じたことや考えたことをワークシートに書こう。</a:t>
            </a:r>
          </a:p>
        </p:txBody>
      </p:sp>
      <p:grpSp>
        <p:nvGrpSpPr>
          <p:cNvPr id="103433" name="グループ化 14">
            <a:extLst>
              <a:ext uri="{FF2B5EF4-FFF2-40B4-BE49-F238E27FC236}">
                <a16:creationId xmlns:a16="http://schemas.microsoft.com/office/drawing/2014/main" id="{60790089-4B82-22D0-8DEC-046B79BC1DA5}"/>
              </a:ext>
            </a:extLst>
          </p:cNvPr>
          <p:cNvGrpSpPr>
            <a:grpSpLocks/>
          </p:cNvGrpSpPr>
          <p:nvPr/>
        </p:nvGrpSpPr>
        <p:grpSpPr bwMode="auto">
          <a:xfrm>
            <a:off x="4572000" y="74613"/>
            <a:ext cx="4441825" cy="650875"/>
            <a:chOff x="6460714" y="1121886"/>
            <a:chExt cx="2392029" cy="1150886"/>
          </a:xfrm>
        </p:grpSpPr>
        <p:sp>
          <p:nvSpPr>
            <p:cNvPr id="17" name="四角形: 角を丸くする 16">
              <a:extLst>
                <a:ext uri="{FF2B5EF4-FFF2-40B4-BE49-F238E27FC236}">
                  <a16:creationId xmlns:a16="http://schemas.microsoft.com/office/drawing/2014/main" id="{855887D4-D1FA-82B4-94A5-926045309D64}"/>
                </a:ext>
              </a:extLst>
            </p:cNvPr>
            <p:cNvSpPr/>
            <p:nvPr/>
          </p:nvSpPr>
          <p:spPr>
            <a:xfrm>
              <a:off x="6460714" y="1121886"/>
              <a:ext cx="2392029" cy="11508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3435" name="正方形/長方形 17">
              <a:extLst>
                <a:ext uri="{FF2B5EF4-FFF2-40B4-BE49-F238E27FC236}">
                  <a16:creationId xmlns:a16="http://schemas.microsoft.com/office/drawing/2014/main" id="{4206AE8E-C37F-5D93-08C6-427D0DDC52C2}"/>
                </a:ext>
              </a:extLst>
            </p:cNvPr>
            <p:cNvSpPr>
              <a:spLocks noChangeArrowheads="1"/>
            </p:cNvSpPr>
            <p:nvPr/>
          </p:nvSpPr>
          <p:spPr bwMode="auto">
            <a:xfrm>
              <a:off x="6555185" y="1313322"/>
              <a:ext cx="2238810" cy="80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わたしたちに何ができるの？</a:t>
              </a:r>
            </a:p>
          </p:txBody>
        </p:sp>
      </p:grpSp>
      <p:pic>
        <p:nvPicPr>
          <p:cNvPr id="4" name="図 3">
            <a:extLst>
              <a:ext uri="{FF2B5EF4-FFF2-40B4-BE49-F238E27FC236}">
                <a16:creationId xmlns:a16="http://schemas.microsoft.com/office/drawing/2014/main" id="{697F5636-B653-DA4C-106E-0A43231B664C}"/>
              </a:ext>
            </a:extLst>
          </p:cNvPr>
          <p:cNvPicPr>
            <a:picLocks noChangeAspect="1"/>
          </p:cNvPicPr>
          <p:nvPr/>
        </p:nvPicPr>
        <p:blipFill>
          <a:blip r:embed="rId3"/>
          <a:srcRect b="9517"/>
          <a:stretch>
            <a:fillRect/>
          </a:stretch>
        </p:blipFill>
        <p:spPr>
          <a:xfrm>
            <a:off x="4889249" y="1388772"/>
            <a:ext cx="3807326" cy="4891205"/>
          </a:xfrm>
          <a:prstGeom prst="rect">
            <a:avLst/>
          </a:prstGeom>
          <a:ln>
            <a:solidFill>
              <a:schemeClr val="tx1"/>
            </a:solidFill>
          </a:ln>
        </p:spPr>
      </p:pic>
      <p:pic>
        <p:nvPicPr>
          <p:cNvPr id="10" name="図 9">
            <a:extLst>
              <a:ext uri="{FF2B5EF4-FFF2-40B4-BE49-F238E27FC236}">
                <a16:creationId xmlns:a16="http://schemas.microsoft.com/office/drawing/2014/main" id="{9B6C6B2F-225E-74BB-0C9C-8A6EA81095BC}"/>
              </a:ext>
            </a:extLst>
          </p:cNvPr>
          <p:cNvPicPr>
            <a:picLocks noChangeAspect="1"/>
          </p:cNvPicPr>
          <p:nvPr/>
        </p:nvPicPr>
        <p:blipFill>
          <a:blip r:embed="rId4"/>
          <a:srcRect b="9279"/>
          <a:stretch>
            <a:fillRect/>
          </a:stretch>
        </p:blipFill>
        <p:spPr>
          <a:xfrm>
            <a:off x="447425" y="1392006"/>
            <a:ext cx="3807326" cy="4904068"/>
          </a:xfrm>
          <a:prstGeom prst="rect">
            <a:avLst/>
          </a:prstGeom>
          <a:ln>
            <a:solidFill>
              <a:schemeClr val="tx1"/>
            </a:solidFill>
          </a:ln>
        </p:spPr>
      </p:pic>
      <p:grpSp>
        <p:nvGrpSpPr>
          <p:cNvPr id="9" name="グループ化 8">
            <a:extLst>
              <a:ext uri="{FF2B5EF4-FFF2-40B4-BE49-F238E27FC236}">
                <a16:creationId xmlns:a16="http://schemas.microsoft.com/office/drawing/2014/main" id="{BB729E15-86E0-BFA3-E259-47819520853E}"/>
              </a:ext>
            </a:extLst>
          </p:cNvPr>
          <p:cNvGrpSpPr>
            <a:grpSpLocks/>
          </p:cNvGrpSpPr>
          <p:nvPr/>
        </p:nvGrpSpPr>
        <p:grpSpPr bwMode="auto">
          <a:xfrm>
            <a:off x="77025" y="5943763"/>
            <a:ext cx="8989949" cy="790575"/>
            <a:chOff x="119425" y="5575376"/>
            <a:chExt cx="8942085" cy="790389"/>
          </a:xfrm>
        </p:grpSpPr>
        <p:sp>
          <p:nvSpPr>
            <p:cNvPr id="3" name="吹き出し: 角を丸めた四角形 2">
              <a:extLst>
                <a:ext uri="{FF2B5EF4-FFF2-40B4-BE49-F238E27FC236}">
                  <a16:creationId xmlns:a16="http://schemas.microsoft.com/office/drawing/2014/main" id="{23DAA1FA-AF42-1B1D-3C80-3AB2573F870C}"/>
                </a:ext>
              </a:extLst>
            </p:cNvPr>
            <p:cNvSpPr/>
            <p:nvPr/>
          </p:nvSpPr>
          <p:spPr bwMode="auto">
            <a:xfrm>
              <a:off x="119425" y="5575376"/>
              <a:ext cx="8834084" cy="790389"/>
            </a:xfrm>
            <a:prstGeom prst="wedgeRoundRectCallout">
              <a:avLst>
                <a:gd name="adj1" fmla="val 47377"/>
                <a:gd name="adj2" fmla="val -28580"/>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sz="1600">
                <a:solidFill>
                  <a:schemeClr val="tx1"/>
                </a:solidFill>
              </a:endParaRPr>
            </a:p>
          </p:txBody>
        </p:sp>
        <p:sp>
          <p:nvSpPr>
            <p:cNvPr id="103439" name="正方形/長方形 1">
              <a:extLst>
                <a:ext uri="{FF2B5EF4-FFF2-40B4-BE49-F238E27FC236}">
                  <a16:creationId xmlns:a16="http://schemas.microsoft.com/office/drawing/2014/main" id="{9E597A77-C99C-0222-5CD0-219A72F1AA4E}"/>
                </a:ext>
              </a:extLst>
            </p:cNvPr>
            <p:cNvSpPr>
              <a:spLocks noChangeArrowheads="1"/>
            </p:cNvSpPr>
            <p:nvPr/>
          </p:nvSpPr>
          <p:spPr bwMode="auto">
            <a:xfrm>
              <a:off x="275811" y="5728085"/>
              <a:ext cx="8785699" cy="51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400" b="1" dirty="0">
                  <a:latin typeface="メイリオ" panose="020B0604030504040204" pitchFamily="50" charset="-128"/>
                  <a:ea typeface="メイリオ" panose="020B0604030504040204" pitchFamily="50" charset="-128"/>
                </a:rPr>
                <a:t>拉致問題の解決のために、わたしたちに何ができるだろうか？</a:t>
              </a:r>
              <a:endParaRPr kumimoji="0" lang="en-US" altLang="ja-JP" sz="2400" b="1" dirty="0">
                <a:latin typeface="メイリオ" panose="020B0604030504040204" pitchFamily="50" charset="-128"/>
                <a:ea typeface="メイリオ" panose="020B0604030504040204" pitchFamily="50" charset="-128"/>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105474" name="スライド番号プレースホルダー 3">
            <a:extLst>
              <a:ext uri="{FF2B5EF4-FFF2-40B4-BE49-F238E27FC236}">
                <a16:creationId xmlns:a16="http://schemas.microsoft.com/office/drawing/2014/main" id="{415067BC-2E7D-EA17-7F9F-2E33357B765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D319BC4-E513-439F-A909-468CBDF73F5A}"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36</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D8985ABC-BD1B-0017-E80A-A2D56FED7B6E}"/>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ja-JP" altLang="en-US" sz="3600" b="1" dirty="0">
                <a:solidFill>
                  <a:schemeClr val="tx1"/>
                </a:solidFill>
                <a:latin typeface="メイリオ" panose="020B0604030504040204" pitchFamily="50" charset="-128"/>
                <a:ea typeface="メイリオ" panose="020B0604030504040204" pitchFamily="50" charset="-128"/>
              </a:rPr>
              <a:t>おわりに</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4E1F2"/>
            </a:gs>
            <a:gs pos="74001">
              <a:srgbClr val="FFFFFF"/>
            </a:gs>
            <a:gs pos="83000">
              <a:srgbClr val="89C3E5"/>
            </a:gs>
            <a:gs pos="100000">
              <a:srgbClr val="4EA5D8"/>
            </a:gs>
          </a:gsLst>
          <a:lin ang="5400000" scaled="1"/>
        </a:gradFill>
        <a:effectLst/>
      </p:bgPr>
    </p:bg>
    <p:spTree>
      <p:nvGrpSpPr>
        <p:cNvPr id="1" name=""/>
        <p:cNvGrpSpPr/>
        <p:nvPr/>
      </p:nvGrpSpPr>
      <p:grpSpPr>
        <a:xfrm>
          <a:off x="0" y="0"/>
          <a:ext cx="0" cy="0"/>
          <a:chOff x="0" y="0"/>
          <a:chExt cx="0" cy="0"/>
        </a:xfrm>
      </p:grpSpPr>
      <p:sp>
        <p:nvSpPr>
          <p:cNvPr id="107522" name="スライド番号プレースホルダー 3">
            <a:extLst>
              <a:ext uri="{FF2B5EF4-FFF2-40B4-BE49-F238E27FC236}">
                <a16:creationId xmlns:a16="http://schemas.microsoft.com/office/drawing/2014/main" id="{F890EAC8-0FD3-6BB1-BCA3-1D663C68A9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0B91C4F-B819-4A2D-B02C-66214B4C3DAE}"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37</a:t>
            </a:fld>
            <a:endParaRPr kumimoji="0" lang="ja-JP" altLang="en-US" sz="1200">
              <a:solidFill>
                <a:srgbClr val="898989"/>
              </a:solidFill>
              <a:latin typeface="Trebuchet MS" panose="020B0603020202020204" pitchFamily="34" charset="0"/>
            </a:endParaRPr>
          </a:p>
        </p:txBody>
      </p:sp>
      <p:sp>
        <p:nvSpPr>
          <p:cNvPr id="10" name="正方形/長方形 1">
            <a:extLst>
              <a:ext uri="{FF2B5EF4-FFF2-40B4-BE49-F238E27FC236}">
                <a16:creationId xmlns:a16="http://schemas.microsoft.com/office/drawing/2014/main" id="{0733786F-CC39-D1DE-9CEA-A20751FDEC7A}"/>
              </a:ext>
            </a:extLst>
          </p:cNvPr>
          <p:cNvSpPr>
            <a:spLocks noChangeArrowheads="1"/>
          </p:cNvSpPr>
          <p:nvPr/>
        </p:nvSpPr>
        <p:spPr bwMode="auto">
          <a:xfrm>
            <a:off x="115888" y="63500"/>
            <a:ext cx="9028112"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拉致問題は決して、昔の話ではありません。</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もっと拉致問題を知ろう。</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そして、伝えていこう。</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「日本に、家族のもとに、帰りたい」</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「大切な家族を取り戻したい」</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私たちは、その切実な思いに寄り添い、</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一日も早くすべての拉致被害者が帰国できるよう、</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一人ひとりが関心を寄せ続け、伝え合うことが、</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2600" b="1">
                <a:latin typeface="UD デジタル 教科書体 N-B" panose="02020700000000000000" pitchFamily="17" charset="-128"/>
                <a:ea typeface="UD デジタル 教科書体 N-B" panose="02020700000000000000" pitchFamily="17" charset="-128"/>
              </a:rPr>
              <a:t>解決に向けて、大きな力となります。</a:t>
            </a: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endParaRPr kumimoji="0" lang="en-US" altLang="ja-JP" sz="2600" b="1">
              <a:latin typeface="UD デジタル 教科書体 N-B" panose="02020700000000000000" pitchFamily="17" charset="-128"/>
              <a:ea typeface="UD デジタル 教科書体 N-B" panose="02020700000000000000" pitchFamily="17" charset="-128"/>
            </a:endParaRPr>
          </a:p>
          <a:p>
            <a:pPr>
              <a:lnSpc>
                <a:spcPct val="120000"/>
              </a:lnSpc>
              <a:spcBef>
                <a:spcPct val="0"/>
              </a:spcBef>
              <a:buFontTx/>
              <a:buNone/>
            </a:pPr>
            <a:r>
              <a:rPr kumimoji="0" lang="ja-JP" altLang="en-US" sz="3000" b="1">
                <a:latin typeface="UD デジタル 教科書体 N-B" panose="02020700000000000000" pitchFamily="17" charset="-128"/>
                <a:ea typeface="UD デジタル 教科書体 N-B" panose="02020700000000000000" pitchFamily="17" charset="-128"/>
              </a:rPr>
              <a:t>もっと拉致問題を知ろう。そして、伝えていこう。</a:t>
            </a:r>
            <a:endParaRPr kumimoji="0" lang="ja-JP" altLang="en-US" sz="3000">
              <a:latin typeface="UD デジタル 教科書体 N-B" panose="02020700000000000000" pitchFamily="17" charset="-128"/>
              <a:ea typeface="UD デジタル 教科書体 N-B" panose="02020700000000000000" pitchFamily="17" charset="-128"/>
            </a:endParaRPr>
          </a:p>
        </p:txBody>
      </p:sp>
      <p:grpSp>
        <p:nvGrpSpPr>
          <p:cNvPr id="107524" name="グループ化 5">
            <a:extLst>
              <a:ext uri="{FF2B5EF4-FFF2-40B4-BE49-F238E27FC236}">
                <a16:creationId xmlns:a16="http://schemas.microsoft.com/office/drawing/2014/main" id="{732AB599-FF64-D6D2-A4F8-0F61ABCD6694}"/>
              </a:ext>
            </a:extLst>
          </p:cNvPr>
          <p:cNvGrpSpPr>
            <a:grpSpLocks/>
          </p:cNvGrpSpPr>
          <p:nvPr/>
        </p:nvGrpSpPr>
        <p:grpSpPr bwMode="auto">
          <a:xfrm>
            <a:off x="5697538" y="863600"/>
            <a:ext cx="3194050" cy="1304925"/>
            <a:chOff x="5832140" y="953725"/>
            <a:chExt cx="3195179" cy="1305145"/>
          </a:xfrm>
        </p:grpSpPr>
        <p:sp>
          <p:nvSpPr>
            <p:cNvPr id="3" name="四角形: 角を丸くする 2">
              <a:extLst>
                <a:ext uri="{FF2B5EF4-FFF2-40B4-BE49-F238E27FC236}">
                  <a16:creationId xmlns:a16="http://schemas.microsoft.com/office/drawing/2014/main" id="{2077FBE7-0B75-3914-0B53-93819F3979E7}"/>
                </a:ext>
              </a:extLst>
            </p:cNvPr>
            <p:cNvSpPr/>
            <p:nvPr/>
          </p:nvSpPr>
          <p:spPr>
            <a:xfrm>
              <a:off x="5832140" y="953725"/>
              <a:ext cx="3195179" cy="130514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7526" name="正方形/長方形 10">
              <a:extLst>
                <a:ext uri="{FF2B5EF4-FFF2-40B4-BE49-F238E27FC236}">
                  <a16:creationId xmlns:a16="http://schemas.microsoft.com/office/drawing/2014/main" id="{F25D878C-B580-048A-43DB-74F7DE010C93}"/>
                </a:ext>
              </a:extLst>
            </p:cNvPr>
            <p:cNvSpPr>
              <a:spLocks noChangeArrowheads="1"/>
            </p:cNvSpPr>
            <p:nvPr/>
          </p:nvSpPr>
          <p:spPr bwMode="auto">
            <a:xfrm>
              <a:off x="6091495" y="1178750"/>
              <a:ext cx="27903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b="1">
                  <a:latin typeface="メイリオ" panose="020B0604030504040204" pitchFamily="50" charset="-128"/>
                  <a:ea typeface="メイリオ" panose="020B0604030504040204" pitchFamily="50" charset="-128"/>
                </a:rPr>
                <a:t>わたしたちに</a:t>
              </a:r>
              <a:endParaRPr kumimoji="0" lang="en-US" altLang="ja-JP" b="1">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ja-JP" altLang="en-US" b="1">
                  <a:latin typeface="メイリオ" panose="020B0604030504040204" pitchFamily="50" charset="-128"/>
                  <a:ea typeface="メイリオ" panose="020B0604030504040204" pitchFamily="50" charset="-128"/>
                </a:rPr>
                <a:t>何ができるの？</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番号プレースホルダー 3">
            <a:extLst>
              <a:ext uri="{FF2B5EF4-FFF2-40B4-BE49-F238E27FC236}">
                <a16:creationId xmlns:a16="http://schemas.microsoft.com/office/drawing/2014/main" id="{67748A79-AD8D-28AF-61EB-500955D789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AAC1EA7-9BB1-4092-A24B-F425ECEB6DBA}"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38</a:t>
            </a:fld>
            <a:endParaRPr kumimoji="0" lang="ja-JP" altLang="en-US" sz="1200">
              <a:solidFill>
                <a:srgbClr val="898989"/>
              </a:solidFill>
              <a:latin typeface="Trebuchet MS" panose="020B0603020202020204" pitchFamily="34" charset="0"/>
            </a:endParaRPr>
          </a:p>
        </p:txBody>
      </p:sp>
      <p:pic>
        <p:nvPicPr>
          <p:cNvPr id="109571" name="図 4">
            <a:extLst>
              <a:ext uri="{FF2B5EF4-FFF2-40B4-BE49-F238E27FC236}">
                <a16:creationId xmlns:a16="http://schemas.microsoft.com/office/drawing/2014/main" id="{8C3C266D-AA20-8CE7-D41A-431C5074C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 y="80963"/>
            <a:ext cx="259873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グループ化 16">
            <a:extLst>
              <a:ext uri="{FF2B5EF4-FFF2-40B4-BE49-F238E27FC236}">
                <a16:creationId xmlns:a16="http://schemas.microsoft.com/office/drawing/2014/main" id="{01E5040A-AE44-5AED-2477-036709BDD8FD}"/>
              </a:ext>
            </a:extLst>
          </p:cNvPr>
          <p:cNvGrpSpPr>
            <a:grpSpLocks/>
          </p:cNvGrpSpPr>
          <p:nvPr/>
        </p:nvGrpSpPr>
        <p:grpSpPr bwMode="auto">
          <a:xfrm rot="-447491">
            <a:off x="144463" y="1001713"/>
            <a:ext cx="2974975" cy="461962"/>
            <a:chOff x="123314" y="1490005"/>
            <a:chExt cx="2976151" cy="461667"/>
          </a:xfrm>
        </p:grpSpPr>
        <p:sp>
          <p:nvSpPr>
            <p:cNvPr id="16" name="楕円 15">
              <a:extLst>
                <a:ext uri="{FF2B5EF4-FFF2-40B4-BE49-F238E27FC236}">
                  <a16:creationId xmlns:a16="http://schemas.microsoft.com/office/drawing/2014/main" id="{12488B22-5F9D-361D-E47A-3416AE32C16A}"/>
                </a:ext>
              </a:extLst>
            </p:cNvPr>
            <p:cNvSpPr/>
            <p:nvPr/>
          </p:nvSpPr>
          <p:spPr>
            <a:xfrm>
              <a:off x="123125" y="1489682"/>
              <a:ext cx="2976151" cy="39186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612" name="正方形/長方形 5">
              <a:extLst>
                <a:ext uri="{FF2B5EF4-FFF2-40B4-BE49-F238E27FC236}">
                  <a16:creationId xmlns:a16="http://schemas.microsoft.com/office/drawing/2014/main" id="{71D2F11F-F381-6DE9-4E22-324A346CB9D2}"/>
                </a:ext>
              </a:extLst>
            </p:cNvPr>
            <p:cNvSpPr>
              <a:spLocks noChangeArrowheads="1"/>
            </p:cNvSpPr>
            <p:nvPr/>
          </p:nvSpPr>
          <p:spPr bwMode="auto">
            <a:xfrm>
              <a:off x="180300" y="149000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忘れてはいけない</a:t>
              </a:r>
            </a:p>
          </p:txBody>
        </p:sp>
      </p:grpSp>
      <p:grpSp>
        <p:nvGrpSpPr>
          <p:cNvPr id="20" name="グループ化 19">
            <a:extLst>
              <a:ext uri="{FF2B5EF4-FFF2-40B4-BE49-F238E27FC236}">
                <a16:creationId xmlns:a16="http://schemas.microsoft.com/office/drawing/2014/main" id="{7B44EAF7-84B9-1FAC-E447-E820BA6814A0}"/>
              </a:ext>
            </a:extLst>
          </p:cNvPr>
          <p:cNvGrpSpPr>
            <a:grpSpLocks/>
          </p:cNvGrpSpPr>
          <p:nvPr/>
        </p:nvGrpSpPr>
        <p:grpSpPr bwMode="auto">
          <a:xfrm rot="-176465">
            <a:off x="0" y="2362200"/>
            <a:ext cx="4800600" cy="473075"/>
            <a:chOff x="123314" y="2575252"/>
            <a:chExt cx="4801314" cy="473764"/>
          </a:xfrm>
        </p:grpSpPr>
        <p:sp>
          <p:nvSpPr>
            <p:cNvPr id="21" name="楕円 20">
              <a:extLst>
                <a:ext uri="{FF2B5EF4-FFF2-40B4-BE49-F238E27FC236}">
                  <a16:creationId xmlns:a16="http://schemas.microsoft.com/office/drawing/2014/main" id="{CA2B685D-F004-1AD8-BCFB-E18495CE3CF7}"/>
                </a:ext>
              </a:extLst>
            </p:cNvPr>
            <p:cNvSpPr/>
            <p:nvPr/>
          </p:nvSpPr>
          <p:spPr>
            <a:xfrm>
              <a:off x="363645" y="2554275"/>
              <a:ext cx="4374212" cy="37042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610" name="正方形/長方形 6">
              <a:extLst>
                <a:ext uri="{FF2B5EF4-FFF2-40B4-BE49-F238E27FC236}">
                  <a16:creationId xmlns:a16="http://schemas.microsoft.com/office/drawing/2014/main" id="{2BFCF696-3941-334D-83D1-8AA273780EB8}"/>
                </a:ext>
              </a:extLst>
            </p:cNvPr>
            <p:cNvSpPr>
              <a:spLocks noChangeArrowheads="1"/>
            </p:cNvSpPr>
            <p:nvPr/>
          </p:nvSpPr>
          <p:spPr bwMode="auto">
            <a:xfrm>
              <a:off x="123314" y="2587351"/>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solidFill>
                    <a:srgbClr val="333333"/>
                  </a:solidFill>
                  <a:latin typeface="メイリオ" panose="020B0604030504040204" pitchFamily="50" charset="-128"/>
                  <a:ea typeface="メイリオ" panose="020B0604030504040204" pitchFamily="50" charset="-128"/>
                </a:rPr>
                <a:t>「心から笑い合える日のために」</a:t>
              </a:r>
              <a:endParaRPr kumimoji="0" lang="ja-JP" altLang="en-US" sz="2400" b="1">
                <a:latin typeface="メイリオ" panose="020B0604030504040204" pitchFamily="50" charset="-128"/>
                <a:ea typeface="メイリオ" panose="020B0604030504040204" pitchFamily="50" charset="-128"/>
              </a:endParaRPr>
            </a:p>
          </p:txBody>
        </p:sp>
      </p:grpSp>
      <p:grpSp>
        <p:nvGrpSpPr>
          <p:cNvPr id="27" name="グループ化 26">
            <a:extLst>
              <a:ext uri="{FF2B5EF4-FFF2-40B4-BE49-F238E27FC236}">
                <a16:creationId xmlns:a16="http://schemas.microsoft.com/office/drawing/2014/main" id="{3D9D97B5-E2B6-F63B-2FB1-CF879D4D77B7}"/>
              </a:ext>
            </a:extLst>
          </p:cNvPr>
          <p:cNvGrpSpPr>
            <a:grpSpLocks/>
          </p:cNvGrpSpPr>
          <p:nvPr/>
        </p:nvGrpSpPr>
        <p:grpSpPr bwMode="auto">
          <a:xfrm rot="-254050">
            <a:off x="-73025" y="4165600"/>
            <a:ext cx="4494213" cy="506413"/>
            <a:chOff x="1421650" y="3068960"/>
            <a:chExt cx="4493538" cy="506244"/>
          </a:xfrm>
        </p:grpSpPr>
        <p:sp>
          <p:nvSpPr>
            <p:cNvPr id="22" name="楕円 21">
              <a:extLst>
                <a:ext uri="{FF2B5EF4-FFF2-40B4-BE49-F238E27FC236}">
                  <a16:creationId xmlns:a16="http://schemas.microsoft.com/office/drawing/2014/main" id="{7EC5DA1F-DF4E-BCB2-665F-79212605BD24}"/>
                </a:ext>
              </a:extLst>
            </p:cNvPr>
            <p:cNvSpPr/>
            <p:nvPr/>
          </p:nvSpPr>
          <p:spPr>
            <a:xfrm>
              <a:off x="1622691" y="3053293"/>
              <a:ext cx="4271320" cy="47291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608" name="正方形/長方形 7">
              <a:extLst>
                <a:ext uri="{FF2B5EF4-FFF2-40B4-BE49-F238E27FC236}">
                  <a16:creationId xmlns:a16="http://schemas.microsoft.com/office/drawing/2014/main" id="{30E0F553-3634-282E-6EAC-75FA6549F788}"/>
                </a:ext>
              </a:extLst>
            </p:cNvPr>
            <p:cNvSpPr>
              <a:spLocks noChangeArrowheads="1"/>
            </p:cNvSpPr>
            <p:nvPr/>
          </p:nvSpPr>
          <p:spPr bwMode="auto">
            <a:xfrm>
              <a:off x="1421650" y="3113539"/>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「自分ごと」として考えること</a:t>
              </a:r>
            </a:p>
          </p:txBody>
        </p:sp>
      </p:grpSp>
      <p:grpSp>
        <p:nvGrpSpPr>
          <p:cNvPr id="34" name="グループ化 33">
            <a:extLst>
              <a:ext uri="{FF2B5EF4-FFF2-40B4-BE49-F238E27FC236}">
                <a16:creationId xmlns:a16="http://schemas.microsoft.com/office/drawing/2014/main" id="{1C813CBA-3E44-AB34-7EED-A71ADE46C2EA}"/>
              </a:ext>
            </a:extLst>
          </p:cNvPr>
          <p:cNvGrpSpPr>
            <a:grpSpLocks/>
          </p:cNvGrpSpPr>
          <p:nvPr/>
        </p:nvGrpSpPr>
        <p:grpSpPr bwMode="auto">
          <a:xfrm rot="833874">
            <a:off x="6748463" y="2311400"/>
            <a:ext cx="2351087" cy="476250"/>
            <a:chOff x="6345584" y="4397780"/>
            <a:chExt cx="2350622" cy="475546"/>
          </a:xfrm>
        </p:grpSpPr>
        <p:sp>
          <p:nvSpPr>
            <p:cNvPr id="32" name="楕円 31">
              <a:extLst>
                <a:ext uri="{FF2B5EF4-FFF2-40B4-BE49-F238E27FC236}">
                  <a16:creationId xmlns:a16="http://schemas.microsoft.com/office/drawing/2014/main" id="{9C29027C-DD43-FCCB-83DB-5C8A02138FFD}"/>
                </a:ext>
              </a:extLst>
            </p:cNvPr>
            <p:cNvSpPr/>
            <p:nvPr/>
          </p:nvSpPr>
          <p:spPr>
            <a:xfrm>
              <a:off x="6345190" y="4397402"/>
              <a:ext cx="2339512" cy="461279"/>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606" name="正方形/長方形 8">
              <a:extLst>
                <a:ext uri="{FF2B5EF4-FFF2-40B4-BE49-F238E27FC236}">
                  <a16:creationId xmlns:a16="http://schemas.microsoft.com/office/drawing/2014/main" id="{49CD77A1-3A05-FED1-DA94-513838C26313}"/>
                </a:ext>
              </a:extLst>
            </p:cNvPr>
            <p:cNvSpPr>
              <a:spLocks noChangeArrowheads="1"/>
            </p:cNvSpPr>
            <p:nvPr/>
          </p:nvSpPr>
          <p:spPr bwMode="auto">
            <a:xfrm>
              <a:off x="6357104" y="4411661"/>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一歩踏み出そう</a:t>
              </a:r>
            </a:p>
          </p:txBody>
        </p:sp>
      </p:grpSp>
      <p:grpSp>
        <p:nvGrpSpPr>
          <p:cNvPr id="30" name="グループ化 29">
            <a:extLst>
              <a:ext uri="{FF2B5EF4-FFF2-40B4-BE49-F238E27FC236}">
                <a16:creationId xmlns:a16="http://schemas.microsoft.com/office/drawing/2014/main" id="{D952095D-1865-601B-ECB9-E8F549F92637}"/>
              </a:ext>
            </a:extLst>
          </p:cNvPr>
          <p:cNvGrpSpPr>
            <a:grpSpLocks/>
          </p:cNvGrpSpPr>
          <p:nvPr/>
        </p:nvGrpSpPr>
        <p:grpSpPr bwMode="auto">
          <a:xfrm rot="244634">
            <a:off x="296863" y="5213350"/>
            <a:ext cx="4800600" cy="455613"/>
            <a:chOff x="251520" y="4432619"/>
            <a:chExt cx="4801314" cy="461665"/>
          </a:xfrm>
        </p:grpSpPr>
        <p:sp>
          <p:nvSpPr>
            <p:cNvPr id="25" name="楕円 24">
              <a:extLst>
                <a:ext uri="{FF2B5EF4-FFF2-40B4-BE49-F238E27FC236}">
                  <a16:creationId xmlns:a16="http://schemas.microsoft.com/office/drawing/2014/main" id="{21504E99-ABBB-9638-FF08-258262B7101F}"/>
                </a:ext>
              </a:extLst>
            </p:cNvPr>
            <p:cNvSpPr/>
            <p:nvPr/>
          </p:nvSpPr>
          <p:spPr>
            <a:xfrm>
              <a:off x="308114" y="4432342"/>
              <a:ext cx="4602846" cy="35871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604" name="正方形/長方形 9">
              <a:extLst>
                <a:ext uri="{FF2B5EF4-FFF2-40B4-BE49-F238E27FC236}">
                  <a16:creationId xmlns:a16="http://schemas.microsoft.com/office/drawing/2014/main" id="{CB20A82E-FB48-84D4-743E-2CC395088CC6}"/>
                </a:ext>
              </a:extLst>
            </p:cNvPr>
            <p:cNvSpPr>
              <a:spLocks noChangeArrowheads="1"/>
            </p:cNvSpPr>
            <p:nvPr/>
          </p:nvSpPr>
          <p:spPr bwMode="auto">
            <a:xfrm>
              <a:off x="251520" y="4432619"/>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一日でも早い拉致被害者の帰国を</a:t>
              </a:r>
            </a:p>
          </p:txBody>
        </p:sp>
      </p:grpSp>
      <p:grpSp>
        <p:nvGrpSpPr>
          <p:cNvPr id="19" name="グループ化 18">
            <a:extLst>
              <a:ext uri="{FF2B5EF4-FFF2-40B4-BE49-F238E27FC236}">
                <a16:creationId xmlns:a16="http://schemas.microsoft.com/office/drawing/2014/main" id="{F361FBEB-23A8-89A5-6381-DA0B977DE9DC}"/>
              </a:ext>
            </a:extLst>
          </p:cNvPr>
          <p:cNvGrpSpPr>
            <a:grpSpLocks/>
          </p:cNvGrpSpPr>
          <p:nvPr/>
        </p:nvGrpSpPr>
        <p:grpSpPr bwMode="auto">
          <a:xfrm>
            <a:off x="2157413" y="1746250"/>
            <a:ext cx="4878387" cy="482600"/>
            <a:chOff x="1853752" y="1975878"/>
            <a:chExt cx="4878232" cy="482511"/>
          </a:xfrm>
        </p:grpSpPr>
        <p:sp>
          <p:nvSpPr>
            <p:cNvPr id="18" name="楕円 17">
              <a:extLst>
                <a:ext uri="{FF2B5EF4-FFF2-40B4-BE49-F238E27FC236}">
                  <a16:creationId xmlns:a16="http://schemas.microsoft.com/office/drawing/2014/main" id="{A4307013-41C9-C27F-AB1A-F32084ED7A74}"/>
                </a:ext>
              </a:extLst>
            </p:cNvPr>
            <p:cNvSpPr/>
            <p:nvPr/>
          </p:nvSpPr>
          <p:spPr>
            <a:xfrm>
              <a:off x="1853752" y="1975878"/>
              <a:ext cx="4802034" cy="36982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602" name="正方形/長方形 10">
              <a:extLst>
                <a:ext uri="{FF2B5EF4-FFF2-40B4-BE49-F238E27FC236}">
                  <a16:creationId xmlns:a16="http://schemas.microsoft.com/office/drawing/2014/main" id="{34BE0386-525D-66F5-5553-DD9BB2265DF0}"/>
                </a:ext>
              </a:extLst>
            </p:cNvPr>
            <p:cNvSpPr>
              <a:spLocks noChangeArrowheads="1"/>
            </p:cNvSpPr>
            <p:nvPr/>
          </p:nvSpPr>
          <p:spPr bwMode="auto">
            <a:xfrm>
              <a:off x="1930670" y="1996724"/>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継承～横田滋さんの信念に学ぶ～</a:t>
              </a:r>
            </a:p>
          </p:txBody>
        </p:sp>
      </p:grpSp>
      <p:grpSp>
        <p:nvGrpSpPr>
          <p:cNvPr id="36" name="グループ化 35">
            <a:extLst>
              <a:ext uri="{FF2B5EF4-FFF2-40B4-BE49-F238E27FC236}">
                <a16:creationId xmlns:a16="http://schemas.microsoft.com/office/drawing/2014/main" id="{8820491C-D4AC-8AC0-2EB6-D72D57A82799}"/>
              </a:ext>
            </a:extLst>
          </p:cNvPr>
          <p:cNvGrpSpPr>
            <a:grpSpLocks/>
          </p:cNvGrpSpPr>
          <p:nvPr/>
        </p:nvGrpSpPr>
        <p:grpSpPr bwMode="auto">
          <a:xfrm>
            <a:off x="3168650" y="1112838"/>
            <a:ext cx="3927475" cy="466725"/>
            <a:chOff x="3454697" y="1246463"/>
            <a:chExt cx="3927387" cy="466285"/>
          </a:xfrm>
        </p:grpSpPr>
        <p:sp>
          <p:nvSpPr>
            <p:cNvPr id="23" name="楕円 22">
              <a:extLst>
                <a:ext uri="{FF2B5EF4-FFF2-40B4-BE49-F238E27FC236}">
                  <a16:creationId xmlns:a16="http://schemas.microsoft.com/office/drawing/2014/main" id="{B0E47FA4-8904-B388-4EE1-87A8E89DC84D}"/>
                </a:ext>
              </a:extLst>
            </p:cNvPr>
            <p:cNvSpPr/>
            <p:nvPr/>
          </p:nvSpPr>
          <p:spPr>
            <a:xfrm>
              <a:off x="3454697" y="1246463"/>
              <a:ext cx="3927387" cy="38698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600" name="正方形/長方形 11">
              <a:extLst>
                <a:ext uri="{FF2B5EF4-FFF2-40B4-BE49-F238E27FC236}">
                  <a16:creationId xmlns:a16="http://schemas.microsoft.com/office/drawing/2014/main" id="{63AA54F9-D666-30C5-08E9-8E1A203D397F}"/>
                </a:ext>
              </a:extLst>
            </p:cNvPr>
            <p:cNvSpPr>
              <a:spLocks noChangeArrowheads="1"/>
            </p:cNvSpPr>
            <p:nvPr/>
          </p:nvSpPr>
          <p:spPr bwMode="auto">
            <a:xfrm>
              <a:off x="3690906" y="1251083"/>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関心をもつことが第一歩</a:t>
              </a:r>
            </a:p>
          </p:txBody>
        </p:sp>
      </p:grpSp>
      <p:grpSp>
        <p:nvGrpSpPr>
          <p:cNvPr id="31" name="グループ化 30">
            <a:extLst>
              <a:ext uri="{FF2B5EF4-FFF2-40B4-BE49-F238E27FC236}">
                <a16:creationId xmlns:a16="http://schemas.microsoft.com/office/drawing/2014/main" id="{974AFE4F-222A-719F-E212-2AC79252107D}"/>
              </a:ext>
            </a:extLst>
          </p:cNvPr>
          <p:cNvGrpSpPr>
            <a:grpSpLocks/>
          </p:cNvGrpSpPr>
          <p:nvPr/>
        </p:nvGrpSpPr>
        <p:grpSpPr bwMode="auto">
          <a:xfrm>
            <a:off x="261938" y="6142038"/>
            <a:ext cx="4276725" cy="501650"/>
            <a:chOff x="2147632" y="5265587"/>
            <a:chExt cx="4276575" cy="499402"/>
          </a:xfrm>
        </p:grpSpPr>
        <p:sp>
          <p:nvSpPr>
            <p:cNvPr id="33" name="楕円 32">
              <a:extLst>
                <a:ext uri="{FF2B5EF4-FFF2-40B4-BE49-F238E27FC236}">
                  <a16:creationId xmlns:a16="http://schemas.microsoft.com/office/drawing/2014/main" id="{34D5C88D-B299-D7E0-768E-0A2BF66ECD79}"/>
                </a:ext>
              </a:extLst>
            </p:cNvPr>
            <p:cNvSpPr/>
            <p:nvPr/>
          </p:nvSpPr>
          <p:spPr>
            <a:xfrm>
              <a:off x="2147632" y="5265587"/>
              <a:ext cx="4209902" cy="46147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598" name="正方形/長方形 13">
              <a:extLst>
                <a:ext uri="{FF2B5EF4-FFF2-40B4-BE49-F238E27FC236}">
                  <a16:creationId xmlns:a16="http://schemas.microsoft.com/office/drawing/2014/main" id="{58A036C4-3D52-E3CC-987F-D37905BCBFAC}"/>
                </a:ext>
              </a:extLst>
            </p:cNvPr>
            <p:cNvSpPr>
              <a:spLocks noChangeArrowheads="1"/>
            </p:cNvSpPr>
            <p:nvPr/>
          </p:nvSpPr>
          <p:spPr bwMode="auto">
            <a:xfrm>
              <a:off x="2238446" y="5303324"/>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悲劇で終わらせてはならない</a:t>
              </a:r>
            </a:p>
          </p:txBody>
        </p:sp>
      </p:grpSp>
      <p:grpSp>
        <p:nvGrpSpPr>
          <p:cNvPr id="35" name="グループ化 34">
            <a:extLst>
              <a:ext uri="{FF2B5EF4-FFF2-40B4-BE49-F238E27FC236}">
                <a16:creationId xmlns:a16="http://schemas.microsoft.com/office/drawing/2014/main" id="{CB018A51-F21E-2E2B-9618-CF88EE5C5B5A}"/>
              </a:ext>
            </a:extLst>
          </p:cNvPr>
          <p:cNvGrpSpPr>
            <a:grpSpLocks/>
          </p:cNvGrpSpPr>
          <p:nvPr/>
        </p:nvGrpSpPr>
        <p:grpSpPr bwMode="auto">
          <a:xfrm rot="-364159">
            <a:off x="4959350" y="6042025"/>
            <a:ext cx="3738563" cy="461963"/>
            <a:chOff x="4160581" y="5951354"/>
            <a:chExt cx="3737791" cy="461665"/>
          </a:xfrm>
        </p:grpSpPr>
        <p:sp>
          <p:nvSpPr>
            <p:cNvPr id="26" name="楕円 25">
              <a:extLst>
                <a:ext uri="{FF2B5EF4-FFF2-40B4-BE49-F238E27FC236}">
                  <a16:creationId xmlns:a16="http://schemas.microsoft.com/office/drawing/2014/main" id="{F81AF65A-CBC7-C18C-A48A-9A529BD7D361}"/>
                </a:ext>
              </a:extLst>
            </p:cNvPr>
            <p:cNvSpPr/>
            <p:nvPr/>
          </p:nvSpPr>
          <p:spPr>
            <a:xfrm>
              <a:off x="4145721" y="5948575"/>
              <a:ext cx="3569551" cy="37758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596" name="正方形/長方形 14">
              <a:extLst>
                <a:ext uri="{FF2B5EF4-FFF2-40B4-BE49-F238E27FC236}">
                  <a16:creationId xmlns:a16="http://schemas.microsoft.com/office/drawing/2014/main" id="{DF61C127-52F0-6295-2F03-8CC0CE301EEC}"/>
                </a:ext>
              </a:extLst>
            </p:cNvPr>
            <p:cNvSpPr>
              <a:spLocks noChangeArrowheads="1"/>
            </p:cNvSpPr>
            <p:nvPr/>
          </p:nvSpPr>
          <p:spPr bwMode="auto">
            <a:xfrm>
              <a:off x="4328164" y="5951354"/>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今、動く日がやってきた</a:t>
              </a:r>
            </a:p>
          </p:txBody>
        </p:sp>
      </p:grpSp>
      <p:sp>
        <p:nvSpPr>
          <p:cNvPr id="37" name="正方形/長方形 36">
            <a:extLst>
              <a:ext uri="{FF2B5EF4-FFF2-40B4-BE49-F238E27FC236}">
                <a16:creationId xmlns:a16="http://schemas.microsoft.com/office/drawing/2014/main" id="{9D9EEB18-FF01-CBB3-4035-CACBB99488AD}"/>
              </a:ext>
            </a:extLst>
          </p:cNvPr>
          <p:cNvSpPr/>
          <p:nvPr/>
        </p:nvSpPr>
        <p:spPr>
          <a:xfrm>
            <a:off x="7099300" y="41275"/>
            <a:ext cx="2295525" cy="414338"/>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出典：拉致問題ホームページ </a:t>
            </a:r>
            <a:endParaRPr lang="en-US" altLang="ja-JP" sz="1050" dirty="0">
              <a:latin typeface="メイリオ" panose="020B0604030504040204" pitchFamily="50" charset="-128"/>
              <a:ea typeface="メイリオ" panose="020B0604030504040204" pitchFamily="50" charset="-128"/>
            </a:endParaRPr>
          </a:p>
          <a:p>
            <a:pPr>
              <a:defRPr/>
            </a:pP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http://www.rachi.go.jp/</a:t>
            </a:r>
            <a:r>
              <a:rPr lang="ja-JP" altLang="en-US" sz="1050" dirty="0">
                <a:latin typeface="メイリオ" panose="020B0604030504040204" pitchFamily="50" charset="-128"/>
                <a:ea typeface="メイリオ" panose="020B0604030504040204" pitchFamily="50" charset="-128"/>
              </a:rPr>
              <a:t>） </a:t>
            </a:r>
          </a:p>
        </p:txBody>
      </p:sp>
      <p:sp>
        <p:nvSpPr>
          <p:cNvPr id="109582" name="正方形/長方形 38">
            <a:extLst>
              <a:ext uri="{FF2B5EF4-FFF2-40B4-BE49-F238E27FC236}">
                <a16:creationId xmlns:a16="http://schemas.microsoft.com/office/drawing/2014/main" id="{AD68D716-7652-C449-77CE-1967C8A93D95}"/>
              </a:ext>
            </a:extLst>
          </p:cNvPr>
          <p:cNvSpPr>
            <a:spLocks noChangeArrowheads="1"/>
          </p:cNvSpPr>
          <p:nvPr/>
        </p:nvSpPr>
        <p:spPr bwMode="auto">
          <a:xfrm>
            <a:off x="2676525" y="350838"/>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000" b="1">
                <a:latin typeface="メイリオ" panose="020B0604030504040204" pitchFamily="50" charset="-128"/>
                <a:ea typeface="メイリオ" panose="020B0604030504040204" pitchFamily="50" charset="-128"/>
              </a:rPr>
              <a:t>入賞作品</a:t>
            </a:r>
          </a:p>
        </p:txBody>
      </p:sp>
      <p:grpSp>
        <p:nvGrpSpPr>
          <p:cNvPr id="42" name="グループ化 41">
            <a:extLst>
              <a:ext uri="{FF2B5EF4-FFF2-40B4-BE49-F238E27FC236}">
                <a16:creationId xmlns:a16="http://schemas.microsoft.com/office/drawing/2014/main" id="{78D0A749-6912-404B-829A-B5F1E8CEC89A}"/>
              </a:ext>
            </a:extLst>
          </p:cNvPr>
          <p:cNvGrpSpPr>
            <a:grpSpLocks/>
          </p:cNvGrpSpPr>
          <p:nvPr/>
        </p:nvGrpSpPr>
        <p:grpSpPr bwMode="auto">
          <a:xfrm rot="254755">
            <a:off x="4776788" y="4144963"/>
            <a:ext cx="4271962" cy="544512"/>
            <a:chOff x="1644100" y="3068960"/>
            <a:chExt cx="4271087" cy="544404"/>
          </a:xfrm>
        </p:grpSpPr>
        <p:sp>
          <p:nvSpPr>
            <p:cNvPr id="43" name="楕円 42">
              <a:extLst>
                <a:ext uri="{FF2B5EF4-FFF2-40B4-BE49-F238E27FC236}">
                  <a16:creationId xmlns:a16="http://schemas.microsoft.com/office/drawing/2014/main" id="{D8663220-BC13-ED77-877D-9558D3F5F986}"/>
                </a:ext>
              </a:extLst>
            </p:cNvPr>
            <p:cNvSpPr/>
            <p:nvPr/>
          </p:nvSpPr>
          <p:spPr>
            <a:xfrm>
              <a:off x="1630196" y="3046020"/>
              <a:ext cx="4271087" cy="47298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594" name="正方形/長方形 43">
              <a:extLst>
                <a:ext uri="{FF2B5EF4-FFF2-40B4-BE49-F238E27FC236}">
                  <a16:creationId xmlns:a16="http://schemas.microsoft.com/office/drawing/2014/main" id="{50807E88-AE63-64AD-3566-89F6F03BE8CD}"/>
                </a:ext>
              </a:extLst>
            </p:cNvPr>
            <p:cNvSpPr>
              <a:spLocks noChangeArrowheads="1"/>
            </p:cNvSpPr>
            <p:nvPr/>
          </p:nvSpPr>
          <p:spPr bwMode="auto">
            <a:xfrm>
              <a:off x="1725363" y="3151699"/>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忘れてはいけない、広めよう</a:t>
              </a:r>
            </a:p>
          </p:txBody>
        </p:sp>
      </p:grpSp>
      <p:grpSp>
        <p:nvGrpSpPr>
          <p:cNvPr id="45" name="グループ化 44">
            <a:extLst>
              <a:ext uri="{FF2B5EF4-FFF2-40B4-BE49-F238E27FC236}">
                <a16:creationId xmlns:a16="http://schemas.microsoft.com/office/drawing/2014/main" id="{BEA3E84E-BA42-FB3F-E1EA-3B3C47F7D5B7}"/>
              </a:ext>
            </a:extLst>
          </p:cNvPr>
          <p:cNvGrpSpPr>
            <a:grpSpLocks/>
          </p:cNvGrpSpPr>
          <p:nvPr/>
        </p:nvGrpSpPr>
        <p:grpSpPr bwMode="auto">
          <a:xfrm rot="569656">
            <a:off x="4587875" y="520700"/>
            <a:ext cx="5024438" cy="466725"/>
            <a:chOff x="3454697" y="1246463"/>
            <a:chExt cx="4421970" cy="466285"/>
          </a:xfrm>
        </p:grpSpPr>
        <p:sp>
          <p:nvSpPr>
            <p:cNvPr id="46" name="楕円 45">
              <a:extLst>
                <a:ext uri="{FF2B5EF4-FFF2-40B4-BE49-F238E27FC236}">
                  <a16:creationId xmlns:a16="http://schemas.microsoft.com/office/drawing/2014/main" id="{C29BB9E7-8811-5A70-116C-265B4D649A22}"/>
                </a:ext>
              </a:extLst>
            </p:cNvPr>
            <p:cNvSpPr/>
            <p:nvPr/>
          </p:nvSpPr>
          <p:spPr>
            <a:xfrm>
              <a:off x="3448622" y="1239341"/>
              <a:ext cx="3927379" cy="38698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592" name="正方形/長方形 46">
              <a:extLst>
                <a:ext uri="{FF2B5EF4-FFF2-40B4-BE49-F238E27FC236}">
                  <a16:creationId xmlns:a16="http://schemas.microsoft.com/office/drawing/2014/main" id="{2F3B8A3F-30B7-E03E-98BD-E15794C4D594}"/>
                </a:ext>
              </a:extLst>
            </p:cNvPr>
            <p:cNvSpPr>
              <a:spLocks noChangeArrowheads="1"/>
            </p:cNvSpPr>
            <p:nvPr/>
          </p:nvSpPr>
          <p:spPr bwMode="auto">
            <a:xfrm>
              <a:off x="3690906" y="1251083"/>
              <a:ext cx="4185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自分にできることを見つけて</a:t>
              </a:r>
            </a:p>
          </p:txBody>
        </p:sp>
      </p:grpSp>
      <p:grpSp>
        <p:nvGrpSpPr>
          <p:cNvPr id="48" name="グループ化 47">
            <a:extLst>
              <a:ext uri="{FF2B5EF4-FFF2-40B4-BE49-F238E27FC236}">
                <a16:creationId xmlns:a16="http://schemas.microsoft.com/office/drawing/2014/main" id="{5C02CA2E-6E89-ABA1-03A2-76AACB14F002}"/>
              </a:ext>
            </a:extLst>
          </p:cNvPr>
          <p:cNvGrpSpPr>
            <a:grpSpLocks/>
          </p:cNvGrpSpPr>
          <p:nvPr/>
        </p:nvGrpSpPr>
        <p:grpSpPr bwMode="auto">
          <a:xfrm rot="-217071">
            <a:off x="5589588" y="5048250"/>
            <a:ext cx="3013075" cy="461963"/>
            <a:chOff x="4160581" y="5951354"/>
            <a:chExt cx="3012168" cy="461665"/>
          </a:xfrm>
        </p:grpSpPr>
        <p:sp>
          <p:nvSpPr>
            <p:cNvPr id="49" name="楕円 48">
              <a:extLst>
                <a:ext uri="{FF2B5EF4-FFF2-40B4-BE49-F238E27FC236}">
                  <a16:creationId xmlns:a16="http://schemas.microsoft.com/office/drawing/2014/main" id="{5CD8FFFB-ECBB-C01A-A0A3-97AE1D5AF45E}"/>
                </a:ext>
              </a:extLst>
            </p:cNvPr>
            <p:cNvSpPr/>
            <p:nvPr/>
          </p:nvSpPr>
          <p:spPr>
            <a:xfrm>
              <a:off x="4147897" y="5952039"/>
              <a:ext cx="3012168" cy="35854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590" name="正方形/長方形 49">
              <a:extLst>
                <a:ext uri="{FF2B5EF4-FFF2-40B4-BE49-F238E27FC236}">
                  <a16:creationId xmlns:a16="http://schemas.microsoft.com/office/drawing/2014/main" id="{9B8B7C80-3FB5-AC99-AD63-946D8044E230}"/>
                </a:ext>
              </a:extLst>
            </p:cNvPr>
            <p:cNvSpPr>
              <a:spLocks noChangeArrowheads="1"/>
            </p:cNvSpPr>
            <p:nvPr/>
          </p:nvSpPr>
          <p:spPr bwMode="auto">
            <a:xfrm>
              <a:off x="4328164" y="5951354"/>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2400" b="1">
                  <a:latin typeface="メイリオ" panose="020B0604030504040204" pitchFamily="50" charset="-128"/>
                  <a:ea typeface="メイリオ" panose="020B0604030504040204" pitchFamily="50" charset="-128"/>
                </a:rPr>
                <a:t>改めて、考える時</a:t>
              </a:r>
            </a:p>
          </p:txBody>
        </p:sp>
      </p:grpSp>
      <p:grpSp>
        <p:nvGrpSpPr>
          <p:cNvPr id="109586" name="グループ化 43">
            <a:extLst>
              <a:ext uri="{FF2B5EF4-FFF2-40B4-BE49-F238E27FC236}">
                <a16:creationId xmlns:a16="http://schemas.microsoft.com/office/drawing/2014/main" id="{A107E877-38D5-17E8-9E77-C7517CFA8A15}"/>
              </a:ext>
            </a:extLst>
          </p:cNvPr>
          <p:cNvGrpSpPr>
            <a:grpSpLocks/>
          </p:cNvGrpSpPr>
          <p:nvPr/>
        </p:nvGrpSpPr>
        <p:grpSpPr bwMode="auto">
          <a:xfrm>
            <a:off x="1739900" y="3016250"/>
            <a:ext cx="5664200" cy="815975"/>
            <a:chOff x="5832140" y="953725"/>
            <a:chExt cx="3195179" cy="1305145"/>
          </a:xfrm>
        </p:grpSpPr>
        <p:sp>
          <p:nvSpPr>
            <p:cNvPr id="47" name="四角形: 角を丸くする 46">
              <a:extLst>
                <a:ext uri="{FF2B5EF4-FFF2-40B4-BE49-F238E27FC236}">
                  <a16:creationId xmlns:a16="http://schemas.microsoft.com/office/drawing/2014/main" id="{ACC2301C-2816-FA8C-82ED-A7E856783733}"/>
                </a:ext>
              </a:extLst>
            </p:cNvPr>
            <p:cNvSpPr/>
            <p:nvPr/>
          </p:nvSpPr>
          <p:spPr>
            <a:xfrm>
              <a:off x="5832140" y="953725"/>
              <a:ext cx="3195179" cy="130514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9588" name="正方形/長方形 49">
              <a:extLst>
                <a:ext uri="{FF2B5EF4-FFF2-40B4-BE49-F238E27FC236}">
                  <a16:creationId xmlns:a16="http://schemas.microsoft.com/office/drawing/2014/main" id="{79E0410B-3EB3-904B-8B42-F8663C2DFCC4}"/>
                </a:ext>
              </a:extLst>
            </p:cNvPr>
            <p:cNvSpPr>
              <a:spLocks noChangeArrowheads="1"/>
            </p:cNvSpPr>
            <p:nvPr/>
          </p:nvSpPr>
          <p:spPr bwMode="auto">
            <a:xfrm>
              <a:off x="6088152" y="1268243"/>
              <a:ext cx="27903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b="1">
                  <a:latin typeface="メイリオ" panose="020B0604030504040204" pitchFamily="50" charset="-128"/>
                  <a:ea typeface="メイリオ" panose="020B0604030504040204" pitchFamily="50" charset="-128"/>
                </a:rPr>
                <a:t>わたしたちに何ができるの？</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39938" name="スライド番号プレースホルダー 3">
            <a:extLst>
              <a:ext uri="{FF2B5EF4-FFF2-40B4-BE49-F238E27FC236}">
                <a16:creationId xmlns:a16="http://schemas.microsoft.com/office/drawing/2014/main" id="{3FE22788-A2D3-776D-8998-8B2E0F337C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1A84E1A-07EF-46A2-830D-6D1E1DA74D6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4</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5BEBB5FC-2F85-32B4-3F60-6146061FAC04}"/>
              </a:ext>
            </a:extLst>
          </p:cNvPr>
          <p:cNvSpPr txBox="1"/>
          <p:nvPr/>
        </p:nvSpPr>
        <p:spPr>
          <a:xfrm>
            <a:off x="0" y="971550"/>
            <a:ext cx="9144000" cy="90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lang="en-US" altLang="ja-JP" sz="4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4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拉致問題とは？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グループ化 2">
            <a:extLst>
              <a:ext uri="{FF2B5EF4-FFF2-40B4-BE49-F238E27FC236}">
                <a16:creationId xmlns:a16="http://schemas.microsoft.com/office/drawing/2014/main" id="{02C61310-ED4B-7DCC-7959-C57A28D9127D}"/>
              </a:ext>
            </a:extLst>
          </p:cNvPr>
          <p:cNvGrpSpPr>
            <a:grpSpLocks/>
          </p:cNvGrpSpPr>
          <p:nvPr/>
        </p:nvGrpSpPr>
        <p:grpSpPr bwMode="auto">
          <a:xfrm>
            <a:off x="-7938" y="0"/>
            <a:ext cx="9151938" cy="965200"/>
            <a:chOff x="-8277" y="0"/>
            <a:chExt cx="9152277" cy="1570038"/>
          </a:xfrm>
        </p:grpSpPr>
        <p:pic>
          <p:nvPicPr>
            <p:cNvPr id="41996" name="図 4">
              <a:extLst>
                <a:ext uri="{FF2B5EF4-FFF2-40B4-BE49-F238E27FC236}">
                  <a16:creationId xmlns:a16="http://schemas.microsoft.com/office/drawing/2014/main" id="{D0D1029F-BEC1-F009-1703-4BE060A13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0"/>
            <a:stretch>
              <a:fillRect/>
            </a:stretch>
          </p:blipFill>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BA3DD026-5180-98AB-7E09-EA1722E08CF7}"/>
                </a:ext>
              </a:extLst>
            </p:cNvPr>
            <p:cNvPicPr>
              <a:picLocks noChangeAspect="1"/>
            </p:cNvPicPr>
            <p:nvPr/>
          </p:nvPicPr>
          <p:blipFill>
            <a:blip r:embed="rId4"/>
            <a:stretch>
              <a:fillRect/>
            </a:stretch>
          </p:blipFill>
          <p:spPr>
            <a:xfrm>
              <a:off x="-8277" y="0"/>
              <a:ext cx="4580277" cy="1495425"/>
            </a:xfrm>
            <a:prstGeom prst="rect">
              <a:avLst/>
            </a:prstGeom>
            <a:ln>
              <a:noFill/>
            </a:ln>
            <a:effectLst>
              <a:softEdge rad="112500"/>
            </a:effectLst>
          </p:spPr>
        </p:pic>
      </p:grpSp>
      <p:sp>
        <p:nvSpPr>
          <p:cNvPr id="41987" name="スライド番号プレースホルダー 3">
            <a:extLst>
              <a:ext uri="{FF2B5EF4-FFF2-40B4-BE49-F238E27FC236}">
                <a16:creationId xmlns:a16="http://schemas.microsoft.com/office/drawing/2014/main" id="{5471FC16-A470-CBCF-7DF3-F36502631D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3D610B0-BCF4-4FC7-9E11-9FD4D6536E83}"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5</a:t>
            </a:fld>
            <a:endParaRPr kumimoji="0" lang="ja-JP" altLang="en-US" sz="1200">
              <a:solidFill>
                <a:srgbClr val="898989"/>
              </a:solidFill>
              <a:latin typeface="Trebuchet MS" panose="020B0603020202020204" pitchFamily="34" charset="0"/>
            </a:endParaRPr>
          </a:p>
        </p:txBody>
      </p:sp>
      <p:sp>
        <p:nvSpPr>
          <p:cNvPr id="39940" name="正方形/長方形 1">
            <a:extLst>
              <a:ext uri="{FF2B5EF4-FFF2-40B4-BE49-F238E27FC236}">
                <a16:creationId xmlns:a16="http://schemas.microsoft.com/office/drawing/2014/main" id="{176B259F-AA27-D151-8E13-C762C30B4B8E}"/>
              </a:ext>
            </a:extLst>
          </p:cNvPr>
          <p:cNvSpPr>
            <a:spLocks noChangeArrowheads="1"/>
          </p:cNvSpPr>
          <p:nvPr/>
        </p:nvSpPr>
        <p:spPr bwMode="auto">
          <a:xfrm>
            <a:off x="4602163" y="109538"/>
            <a:ext cx="4289425" cy="1323975"/>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8000" b="1" dirty="0">
                <a:ln w="25400">
                  <a:solidFill>
                    <a:srgbClr val="FFFF00"/>
                  </a:solidFill>
                </a:ln>
                <a:latin typeface="メイリオ" panose="020B0604030504040204" pitchFamily="50" charset="-128"/>
                <a:ea typeface="メイリオ" panose="020B0604030504040204" pitchFamily="50" charset="-128"/>
              </a:rPr>
              <a:t>人権課題</a:t>
            </a:r>
          </a:p>
        </p:txBody>
      </p:sp>
      <p:grpSp>
        <p:nvGrpSpPr>
          <p:cNvPr id="41989" name="グループ化 4">
            <a:extLst>
              <a:ext uri="{FF2B5EF4-FFF2-40B4-BE49-F238E27FC236}">
                <a16:creationId xmlns:a16="http://schemas.microsoft.com/office/drawing/2014/main" id="{CC8F14EC-B55A-7FB3-D48C-8A270EC49762}"/>
              </a:ext>
            </a:extLst>
          </p:cNvPr>
          <p:cNvGrpSpPr>
            <a:grpSpLocks/>
          </p:cNvGrpSpPr>
          <p:nvPr/>
        </p:nvGrpSpPr>
        <p:grpSpPr bwMode="auto">
          <a:xfrm>
            <a:off x="192088" y="1454150"/>
            <a:ext cx="8875712" cy="5191125"/>
            <a:chOff x="192088" y="1454150"/>
            <a:chExt cx="8875712" cy="5191125"/>
          </a:xfrm>
        </p:grpSpPr>
        <p:sp>
          <p:nvSpPr>
            <p:cNvPr id="6" name="AutoShape 6">
              <a:extLst>
                <a:ext uri="{FF2B5EF4-FFF2-40B4-BE49-F238E27FC236}">
                  <a16:creationId xmlns:a16="http://schemas.microsoft.com/office/drawing/2014/main" id="{B859A336-C7BD-CFB9-AEBF-C05F70D471FC}"/>
                </a:ext>
              </a:extLst>
            </p:cNvPr>
            <p:cNvSpPr>
              <a:spLocks noChangeArrowheads="1"/>
            </p:cNvSpPr>
            <p:nvPr/>
          </p:nvSpPr>
          <p:spPr bwMode="auto">
            <a:xfrm>
              <a:off x="192088" y="1454150"/>
              <a:ext cx="8820150" cy="5191125"/>
            </a:xfrm>
            <a:prstGeom prst="wedgeRectCallout">
              <a:avLst>
                <a:gd name="adj1" fmla="val -27949"/>
                <a:gd name="adj2" fmla="val 49676"/>
              </a:avLst>
            </a:prstGeom>
            <a:solidFill>
              <a:schemeClr val="accent4">
                <a:lumMod val="20000"/>
                <a:lumOff val="80000"/>
              </a:schemeClr>
            </a:solidFill>
            <a:ln w="22225" cmpd="dbl">
              <a:solidFill>
                <a:schemeClr val="tx1"/>
              </a:solidFill>
              <a:miter lim="800000"/>
              <a:headEnd/>
              <a:tailEnd/>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900"/>
                </a:spcBef>
                <a:buFont typeface="Wingdings" panose="05000000000000000000" pitchFamily="2" charset="2"/>
                <a:buNone/>
                <a:defRPr/>
              </a:pPr>
              <a:endParaRPr lang="en-US" altLang="ja-JP" b="1" dirty="0">
                <a:solidFill>
                  <a:srgbClr val="FF0000"/>
                </a:solidFill>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①女性　　　　　　⑨アイヌの人々</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Arial" panose="020B0604020202020204" pitchFamily="34" charset="0"/>
                <a:buNone/>
                <a:defRPr/>
              </a:pPr>
              <a:r>
                <a:rPr lang="ja-JP" altLang="en-US" dirty="0">
                  <a:latin typeface="メイリオ" panose="020B0604030504040204" pitchFamily="50" charset="-128"/>
                  <a:ea typeface="メイリオ" panose="020B0604030504040204" pitchFamily="50" charset="-128"/>
                </a:rPr>
                <a:t>②子供　　　　　　⑩インターネットによる人権侵害</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③高齢者　　　　　</a:t>
              </a:r>
              <a:r>
                <a:rPr lang="ja-JP" altLang="en-US" b="1" dirty="0">
                  <a:solidFill>
                    <a:srgbClr val="C00000"/>
                  </a:solidFill>
                  <a:latin typeface="メイリオ" panose="020B0604030504040204" pitchFamily="50" charset="-128"/>
                  <a:ea typeface="メイリオ" panose="020B0604030504040204" pitchFamily="50" charset="-128"/>
                </a:rPr>
                <a:t>⑪北朝鮮当局による拉致問題</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④障害のある人　　⑫災害時における人権への配慮</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⑤同和問題　　　　⑬性的指向・性自認</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⑥外国人　　　　　⑭様々な人権問題</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⑦ＨＩＶ感染者等　　</a:t>
              </a:r>
              <a:endParaRPr lang="en-US" altLang="ja-JP" dirty="0">
                <a:latin typeface="メイリオ" panose="020B0604030504040204" pitchFamily="50" charset="-128"/>
                <a:ea typeface="メイリオ" panose="020B0604030504040204" pitchFamily="50" charset="-128"/>
              </a:endParaRPr>
            </a:p>
            <a:p>
              <a:pPr eaLnBrk="1" hangingPunct="1">
                <a:lnSpc>
                  <a:spcPct val="110000"/>
                </a:lnSpc>
                <a:spcBef>
                  <a:spcPts val="900"/>
                </a:spcBef>
                <a:buFont typeface="Wingdings" panose="05000000000000000000" pitchFamily="2" charset="2"/>
                <a:buNone/>
                <a:defRPr/>
              </a:pPr>
              <a:r>
                <a:rPr lang="ja-JP" altLang="en-US" dirty="0">
                  <a:latin typeface="メイリオ" panose="020B0604030504040204" pitchFamily="50" charset="-128"/>
                  <a:ea typeface="メイリオ" panose="020B0604030504040204" pitchFamily="50" charset="-128"/>
                </a:rPr>
                <a:t>⑧犯罪被害者やその家族</a:t>
              </a:r>
              <a:endParaRPr lang="en-US" altLang="ja-JP" dirty="0">
                <a:latin typeface="メイリオ" panose="020B0604030504040204" pitchFamily="50" charset="-128"/>
                <a:ea typeface="メイリオ" panose="020B0604030504040204" pitchFamily="50" charset="-128"/>
              </a:endParaRPr>
            </a:p>
          </p:txBody>
        </p:sp>
        <p:sp>
          <p:nvSpPr>
            <p:cNvPr id="41995" name="テキスト ボックス 10">
              <a:extLst>
                <a:ext uri="{FF2B5EF4-FFF2-40B4-BE49-F238E27FC236}">
                  <a16:creationId xmlns:a16="http://schemas.microsoft.com/office/drawing/2014/main" id="{218BF67F-E185-8DFF-20E5-8314A5A023DA}"/>
                </a:ext>
              </a:extLst>
            </p:cNvPr>
            <p:cNvSpPr txBox="1">
              <a:spLocks noChangeArrowheads="1"/>
            </p:cNvSpPr>
            <p:nvPr/>
          </p:nvSpPr>
          <p:spPr bwMode="auto">
            <a:xfrm>
              <a:off x="3848100" y="5403850"/>
              <a:ext cx="5219700" cy="67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800">
                  <a:latin typeface="メイリオ" panose="020B0604030504040204" pitchFamily="50" charset="-128"/>
                  <a:ea typeface="メイリオ" panose="020B0604030504040204" pitchFamily="50" charset="-128"/>
                </a:rPr>
                <a:t>（刑を終えて出所した人、ホームレスの人権</a:t>
              </a:r>
              <a:endParaRPr kumimoji="0" lang="en-US" altLang="ja-JP" sz="1800">
                <a:latin typeface="メイリオ" panose="020B0604030504040204" pitchFamily="50" charset="-128"/>
                <a:ea typeface="メイリオ" panose="020B0604030504040204" pitchFamily="50" charset="-128"/>
              </a:endParaRPr>
            </a:p>
            <a:p>
              <a:pPr>
                <a:lnSpc>
                  <a:spcPct val="100000"/>
                </a:lnSpc>
                <a:spcBef>
                  <a:spcPct val="0"/>
                </a:spcBef>
                <a:buFontTx/>
                <a:buNone/>
              </a:pPr>
              <a:r>
                <a:rPr kumimoji="0" lang="en-US" altLang="ja-JP" sz="1800">
                  <a:latin typeface="メイリオ" panose="020B0604030504040204" pitchFamily="50" charset="-128"/>
                  <a:ea typeface="メイリオ" panose="020B0604030504040204" pitchFamily="50" charset="-128"/>
                </a:rPr>
                <a:t>   </a:t>
              </a:r>
              <a:r>
                <a:rPr kumimoji="0" lang="ja-JP" altLang="en-US" sz="1800">
                  <a:latin typeface="メイリオ" panose="020B0604030504040204" pitchFamily="50" charset="-128"/>
                  <a:ea typeface="メイリオ" panose="020B0604030504040204" pitchFamily="50" charset="-128"/>
                </a:rPr>
                <a:t>ハラスメント、ケアラー・ヤングケアラー他）</a:t>
              </a:r>
              <a:endParaRPr lang="ja-JP" altLang="en-US" sz="1800">
                <a:latin typeface="Trebuchet MS" panose="020B0603020202020204" pitchFamily="34" charset="0"/>
              </a:endParaRPr>
            </a:p>
          </p:txBody>
        </p:sp>
      </p:grpSp>
      <p:sp>
        <p:nvSpPr>
          <p:cNvPr id="3" name="四角形: 角を丸くする 2">
            <a:extLst>
              <a:ext uri="{FF2B5EF4-FFF2-40B4-BE49-F238E27FC236}">
                <a16:creationId xmlns:a16="http://schemas.microsoft.com/office/drawing/2014/main" id="{64F8B3E0-B8A9-9ED4-5EDD-9C49ED9C2BCA}"/>
              </a:ext>
            </a:extLst>
          </p:cNvPr>
          <p:cNvSpPr/>
          <p:nvPr/>
        </p:nvSpPr>
        <p:spPr>
          <a:xfrm>
            <a:off x="144463" y="1268413"/>
            <a:ext cx="3060700" cy="654050"/>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kumimoji="1" lang="ja-JP" altLang="en-US" sz="2800" b="1" dirty="0">
                <a:latin typeface="メイリオ" panose="020B0604030504040204" pitchFamily="50" charset="-128"/>
                <a:ea typeface="メイリオ" panose="020B0604030504040204" pitchFamily="50" charset="-128"/>
              </a:rPr>
              <a:t>個別の人権課題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テキスト ボックス 7">
            <a:extLst>
              <a:ext uri="{FF2B5EF4-FFF2-40B4-BE49-F238E27FC236}">
                <a16:creationId xmlns:a16="http://schemas.microsoft.com/office/drawing/2014/main" id="{55417B0C-7E88-EBD6-4ADB-CB97ED96A773}"/>
              </a:ext>
            </a:extLst>
          </p:cNvPr>
          <p:cNvSpPr txBox="1">
            <a:spLocks noChangeArrowheads="1"/>
          </p:cNvSpPr>
          <p:nvPr/>
        </p:nvSpPr>
        <p:spPr bwMode="auto">
          <a:xfrm>
            <a:off x="0" y="3175"/>
            <a:ext cx="9144000" cy="658813"/>
          </a:xfrm>
          <a:prstGeom prst="rect">
            <a:avLst/>
          </a:prstGeom>
          <a:solidFill>
            <a:schemeClr val="accent5">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Ⅰ</a:t>
            </a:r>
            <a:r>
              <a:rPr lang="ja-JP" altLang="en-US" sz="3200" b="1" dirty="0">
                <a:latin typeface="メイリオ" panose="020B0604030504040204" pitchFamily="50" charset="-128"/>
                <a:ea typeface="メイリオ" panose="020B0604030504040204" pitchFamily="50" charset="-128"/>
              </a:rPr>
              <a:t> 拉致問題とは？</a:t>
            </a:r>
          </a:p>
        </p:txBody>
      </p:sp>
      <p:pic>
        <p:nvPicPr>
          <p:cNvPr id="44035" name="Picture 2" descr="失踪場所の地図">
            <a:extLst>
              <a:ext uri="{FF2B5EF4-FFF2-40B4-BE49-F238E27FC236}">
                <a16:creationId xmlns:a16="http://schemas.microsoft.com/office/drawing/2014/main" id="{088402B6-66DC-F319-727E-926208EDF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45"/>
          <a:stretch>
            <a:fillRect/>
          </a:stretch>
        </p:blipFill>
        <p:spPr bwMode="auto">
          <a:xfrm>
            <a:off x="157163" y="885825"/>
            <a:ext cx="8986837"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スライド番号プレースホルダー 3">
            <a:extLst>
              <a:ext uri="{FF2B5EF4-FFF2-40B4-BE49-F238E27FC236}">
                <a16:creationId xmlns:a16="http://schemas.microsoft.com/office/drawing/2014/main" id="{6996B553-B136-FC7D-2501-0DE446C6D9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6448011-2E9F-48E8-A72E-367C006C265D}"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6</a:t>
            </a:fld>
            <a:endParaRPr kumimoji="0" lang="ja-JP" altLang="en-US" sz="1200">
              <a:solidFill>
                <a:srgbClr val="898989"/>
              </a:solidFill>
              <a:latin typeface="Trebuchet MS" panose="020B0603020202020204" pitchFamily="34" charset="0"/>
            </a:endParaRPr>
          </a:p>
        </p:txBody>
      </p:sp>
      <p:sp>
        <p:nvSpPr>
          <p:cNvPr id="6" name="正方形/長方形 8">
            <a:extLst>
              <a:ext uri="{FF2B5EF4-FFF2-40B4-BE49-F238E27FC236}">
                <a16:creationId xmlns:a16="http://schemas.microsoft.com/office/drawing/2014/main" id="{7926D76A-4D5D-37AC-A1C4-67FB12E082B9}"/>
              </a:ext>
            </a:extLst>
          </p:cNvPr>
          <p:cNvSpPr>
            <a:spLocks noChangeArrowheads="1"/>
          </p:cNvSpPr>
          <p:nvPr/>
        </p:nvSpPr>
        <p:spPr bwMode="auto">
          <a:xfrm>
            <a:off x="0" y="762000"/>
            <a:ext cx="897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4000" b="1">
                <a:solidFill>
                  <a:srgbClr val="00B050"/>
                </a:solidFill>
                <a:latin typeface="メイリオ" panose="020B0604030504040204" pitchFamily="50" charset="-128"/>
                <a:ea typeface="メイリオ" panose="020B0604030504040204" pitchFamily="50" charset="-128"/>
              </a:rPr>
              <a:t>「拉致」</a:t>
            </a:r>
            <a:r>
              <a:rPr kumimoji="0" lang="ja-JP" altLang="en-US" sz="3200" b="1">
                <a:latin typeface="メイリオ" panose="020B0604030504040204" pitchFamily="50" charset="-128"/>
                <a:ea typeface="メイリオ" panose="020B0604030504040204" pitchFamily="50" charset="-128"/>
              </a:rPr>
              <a:t>：本人が望まないのに連れ去ること</a:t>
            </a:r>
          </a:p>
        </p:txBody>
      </p:sp>
      <p:sp>
        <p:nvSpPr>
          <p:cNvPr id="7" name="正方形/長方形 8">
            <a:extLst>
              <a:ext uri="{FF2B5EF4-FFF2-40B4-BE49-F238E27FC236}">
                <a16:creationId xmlns:a16="http://schemas.microsoft.com/office/drawing/2014/main" id="{936D1651-5B98-712D-95BE-98A4B2C4D248}"/>
              </a:ext>
            </a:extLst>
          </p:cNvPr>
          <p:cNvSpPr>
            <a:spLocks noChangeArrowheads="1"/>
          </p:cNvSpPr>
          <p:nvPr/>
        </p:nvSpPr>
        <p:spPr bwMode="auto">
          <a:xfrm>
            <a:off x="214313" y="5816600"/>
            <a:ext cx="8594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6600" b="1">
                <a:solidFill>
                  <a:srgbClr val="C00000"/>
                </a:solidFill>
                <a:latin typeface="メイリオ" panose="020B0604030504040204" pitchFamily="50" charset="-128"/>
                <a:ea typeface="メイリオ" panose="020B0604030504040204" pitchFamily="50" charset="-128"/>
              </a:rPr>
              <a:t>１７名</a:t>
            </a:r>
            <a:r>
              <a:rPr kumimoji="0" lang="ja-JP" altLang="en-US" sz="3200" b="1">
                <a:latin typeface="メイリオ" panose="020B0604030504040204" pitchFamily="50" charset="-128"/>
                <a:ea typeface="メイリオ" panose="020B0604030504040204" pitchFamily="50" charset="-128"/>
              </a:rPr>
              <a:t>が</a:t>
            </a:r>
            <a:r>
              <a:rPr kumimoji="0" lang="ja-JP" altLang="en-US" sz="4000" b="1">
                <a:solidFill>
                  <a:srgbClr val="C00000"/>
                </a:solidFill>
                <a:latin typeface="メイリオ" panose="020B0604030504040204" pitchFamily="50" charset="-128"/>
                <a:ea typeface="メイリオ" panose="020B0604030504040204" pitchFamily="50" charset="-128"/>
              </a:rPr>
              <a:t>拉致被害者</a:t>
            </a:r>
            <a:r>
              <a:rPr kumimoji="0" lang="ja-JP" altLang="en-US" sz="3200" b="1">
                <a:latin typeface="メイリオ" panose="020B0604030504040204" pitchFamily="50" charset="-128"/>
                <a:ea typeface="メイリオ" panose="020B0604030504040204" pitchFamily="50" charset="-128"/>
              </a:rPr>
              <a:t>として認定</a:t>
            </a:r>
            <a:endParaRPr kumimoji="0" lang="ja-JP" altLang="en-US" sz="3200">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9D644357-0E2C-9092-3060-059920931E50}"/>
              </a:ext>
            </a:extLst>
          </p:cNvPr>
          <p:cNvSpPr/>
          <p:nvPr/>
        </p:nvSpPr>
        <p:spPr>
          <a:xfrm>
            <a:off x="2097088" y="3654425"/>
            <a:ext cx="225425" cy="2238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9" name="楕円 8">
            <a:extLst>
              <a:ext uri="{FF2B5EF4-FFF2-40B4-BE49-F238E27FC236}">
                <a16:creationId xmlns:a16="http://schemas.microsoft.com/office/drawing/2014/main" id="{DDA8C460-4CA2-FFCE-6494-4F5B061BC5B3}"/>
              </a:ext>
            </a:extLst>
          </p:cNvPr>
          <p:cNvSpPr/>
          <p:nvPr/>
        </p:nvSpPr>
        <p:spPr>
          <a:xfrm>
            <a:off x="1871663" y="375920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楕円 9">
            <a:extLst>
              <a:ext uri="{FF2B5EF4-FFF2-40B4-BE49-F238E27FC236}">
                <a16:creationId xmlns:a16="http://schemas.microsoft.com/office/drawing/2014/main" id="{A8B05900-75C8-820B-D134-EA0AFE112F57}"/>
              </a:ext>
            </a:extLst>
          </p:cNvPr>
          <p:cNvSpPr/>
          <p:nvPr/>
        </p:nvSpPr>
        <p:spPr>
          <a:xfrm>
            <a:off x="7137400" y="288925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楕円 10">
            <a:extLst>
              <a:ext uri="{FF2B5EF4-FFF2-40B4-BE49-F238E27FC236}">
                <a16:creationId xmlns:a16="http://schemas.microsoft.com/office/drawing/2014/main" id="{159ABDA5-8CC2-4749-36A2-C788E22D4572}"/>
              </a:ext>
            </a:extLst>
          </p:cNvPr>
          <p:cNvSpPr/>
          <p:nvPr/>
        </p:nvSpPr>
        <p:spPr>
          <a:xfrm>
            <a:off x="7407275" y="2979738"/>
            <a:ext cx="225425" cy="2238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2" name="楕円 11">
            <a:extLst>
              <a:ext uri="{FF2B5EF4-FFF2-40B4-BE49-F238E27FC236}">
                <a16:creationId xmlns:a16="http://schemas.microsoft.com/office/drawing/2014/main" id="{B9D6C2DA-66F2-85E4-3814-3E8A6DA93F72}"/>
              </a:ext>
            </a:extLst>
          </p:cNvPr>
          <p:cNvSpPr/>
          <p:nvPr/>
        </p:nvSpPr>
        <p:spPr>
          <a:xfrm>
            <a:off x="5246688" y="4778375"/>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楕円 12">
            <a:extLst>
              <a:ext uri="{FF2B5EF4-FFF2-40B4-BE49-F238E27FC236}">
                <a16:creationId xmlns:a16="http://schemas.microsoft.com/office/drawing/2014/main" id="{0887D304-CFC4-37DF-AE4F-AC0B248A3F62}"/>
              </a:ext>
            </a:extLst>
          </p:cNvPr>
          <p:cNvSpPr/>
          <p:nvPr/>
        </p:nvSpPr>
        <p:spPr>
          <a:xfrm>
            <a:off x="5562600" y="4824413"/>
            <a:ext cx="223838"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4" name="楕円 13">
            <a:extLst>
              <a:ext uri="{FF2B5EF4-FFF2-40B4-BE49-F238E27FC236}">
                <a16:creationId xmlns:a16="http://schemas.microsoft.com/office/drawing/2014/main" id="{57CB0D31-5CBF-2EB7-1233-1BA1ADB300B7}"/>
              </a:ext>
            </a:extLst>
          </p:cNvPr>
          <p:cNvSpPr/>
          <p:nvPr/>
        </p:nvSpPr>
        <p:spPr>
          <a:xfrm>
            <a:off x="6507163" y="3984625"/>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5" name="楕円 14">
            <a:extLst>
              <a:ext uri="{FF2B5EF4-FFF2-40B4-BE49-F238E27FC236}">
                <a16:creationId xmlns:a16="http://schemas.microsoft.com/office/drawing/2014/main" id="{965B2D81-E3F2-7CFB-C676-1344E6A260F0}"/>
              </a:ext>
            </a:extLst>
          </p:cNvPr>
          <p:cNvSpPr/>
          <p:nvPr/>
        </p:nvSpPr>
        <p:spPr>
          <a:xfrm>
            <a:off x="6057900" y="3698875"/>
            <a:ext cx="223838"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6" name="楕円 15">
            <a:extLst>
              <a:ext uri="{FF2B5EF4-FFF2-40B4-BE49-F238E27FC236}">
                <a16:creationId xmlns:a16="http://schemas.microsoft.com/office/drawing/2014/main" id="{4D354870-CB55-F6DA-E477-1E4C4D979C5F}"/>
              </a:ext>
            </a:extLst>
          </p:cNvPr>
          <p:cNvSpPr/>
          <p:nvPr/>
        </p:nvSpPr>
        <p:spPr>
          <a:xfrm>
            <a:off x="6597650" y="3654425"/>
            <a:ext cx="223838" cy="22383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楕円 16">
            <a:extLst>
              <a:ext uri="{FF2B5EF4-FFF2-40B4-BE49-F238E27FC236}">
                <a16:creationId xmlns:a16="http://schemas.microsoft.com/office/drawing/2014/main" id="{2678F2B0-DA8B-06CB-E0D8-486EED0CBD8F}"/>
              </a:ext>
            </a:extLst>
          </p:cNvPr>
          <p:cNvSpPr/>
          <p:nvPr/>
        </p:nvSpPr>
        <p:spPr>
          <a:xfrm>
            <a:off x="6867525" y="325755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楕円 17">
            <a:extLst>
              <a:ext uri="{FF2B5EF4-FFF2-40B4-BE49-F238E27FC236}">
                <a16:creationId xmlns:a16="http://schemas.microsoft.com/office/drawing/2014/main" id="{65D1CCEF-5B8D-1807-0F65-45F62B28CB03}"/>
              </a:ext>
            </a:extLst>
          </p:cNvPr>
          <p:cNvSpPr/>
          <p:nvPr/>
        </p:nvSpPr>
        <p:spPr>
          <a:xfrm>
            <a:off x="7294563" y="3175000"/>
            <a:ext cx="225425" cy="2254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19" name="図 4">
            <a:extLst>
              <a:ext uri="{FF2B5EF4-FFF2-40B4-BE49-F238E27FC236}">
                <a16:creationId xmlns:a16="http://schemas.microsoft.com/office/drawing/2014/main" id="{4B3B992A-163F-867E-CB1F-D21B5C17A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1488"/>
          <a:stretch>
            <a:fillRect/>
          </a:stretch>
        </p:blipFill>
        <p:spPr bwMode="auto">
          <a:xfrm>
            <a:off x="592138" y="1608138"/>
            <a:ext cx="32353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6E641345-F085-FB5F-CEBB-0DBE7CC2A02E}"/>
              </a:ext>
            </a:extLst>
          </p:cNvPr>
          <p:cNvSpPr/>
          <p:nvPr/>
        </p:nvSpPr>
        <p:spPr>
          <a:xfrm>
            <a:off x="4211638" y="1854200"/>
            <a:ext cx="4456112" cy="4089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1" name="正方形/長方形 20">
            <a:extLst>
              <a:ext uri="{FF2B5EF4-FFF2-40B4-BE49-F238E27FC236}">
                <a16:creationId xmlns:a16="http://schemas.microsoft.com/office/drawing/2014/main" id="{40AE28D5-95C5-C10B-F2ED-643E9EC0AD3F}"/>
              </a:ext>
            </a:extLst>
          </p:cNvPr>
          <p:cNvSpPr/>
          <p:nvPr/>
        </p:nvSpPr>
        <p:spPr>
          <a:xfrm>
            <a:off x="1601788" y="3482975"/>
            <a:ext cx="1035050" cy="7270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2" name="正方形/長方形 21">
            <a:extLst>
              <a:ext uri="{FF2B5EF4-FFF2-40B4-BE49-F238E27FC236}">
                <a16:creationId xmlns:a16="http://schemas.microsoft.com/office/drawing/2014/main" id="{0FA927FA-28E1-4665-132E-61B3E11D83E8}"/>
              </a:ext>
            </a:extLst>
          </p:cNvPr>
          <p:cNvSpPr/>
          <p:nvPr/>
        </p:nvSpPr>
        <p:spPr>
          <a:xfrm>
            <a:off x="4589463" y="95250"/>
            <a:ext cx="4594225"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出典：「北朝鮮による日本人拉致問題</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一日も早い帰国実現に向けて！</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endParaRPr lang="en-US" altLang="ja-JP" sz="1050" u="sng"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https://www.rachi.go.jp/jp/shisei/keihatsu/pdf/202401pamphlet_jp.pdf</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5"/>
        </a:solidFill>
        <a:effectLst/>
      </p:bgPr>
    </p:bg>
    <p:spTree>
      <p:nvGrpSpPr>
        <p:cNvPr id="1" name=""/>
        <p:cNvGrpSpPr/>
        <p:nvPr/>
      </p:nvGrpSpPr>
      <p:grpSpPr>
        <a:xfrm>
          <a:off x="0" y="0"/>
          <a:ext cx="0" cy="0"/>
          <a:chOff x="0" y="0"/>
          <a:chExt cx="0" cy="0"/>
        </a:xfrm>
      </p:grpSpPr>
      <p:sp>
        <p:nvSpPr>
          <p:cNvPr id="46083" name="スライド番号プレースホルダー 3">
            <a:extLst>
              <a:ext uri="{FF2B5EF4-FFF2-40B4-BE49-F238E27FC236}">
                <a16:creationId xmlns:a16="http://schemas.microsoft.com/office/drawing/2014/main" id="{8D7D4B93-37AE-EDCA-E1B2-0ED318397C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C9927D-A11B-4838-9F7B-6D3B23B19277}"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7</a:t>
            </a:fld>
            <a:endParaRPr kumimoji="0" lang="ja-JP" altLang="en-US" sz="1200">
              <a:solidFill>
                <a:srgbClr val="898989"/>
              </a:solidFill>
              <a:latin typeface="Trebuchet MS" panose="020B0603020202020204" pitchFamily="34" charset="0"/>
            </a:endParaRPr>
          </a:p>
        </p:txBody>
      </p:sp>
      <p:pic>
        <p:nvPicPr>
          <p:cNvPr id="45059" name="図 4">
            <a:extLst>
              <a:ext uri="{FF2B5EF4-FFF2-40B4-BE49-F238E27FC236}">
                <a16:creationId xmlns:a16="http://schemas.microsoft.com/office/drawing/2014/main" id="{CDEAC797-22A0-CEC1-5DAF-E0D7557B3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77788"/>
            <a:ext cx="26352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図 5">
            <a:extLst>
              <a:ext uri="{FF2B5EF4-FFF2-40B4-BE49-F238E27FC236}">
                <a16:creationId xmlns:a16="http://schemas.microsoft.com/office/drawing/2014/main" id="{21AA81E8-AE27-486C-FB27-6A8D6CB38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75" y="101600"/>
            <a:ext cx="2635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図 6">
            <a:extLst>
              <a:ext uri="{FF2B5EF4-FFF2-40B4-BE49-F238E27FC236}">
                <a16:creationId xmlns:a16="http://schemas.microsoft.com/office/drawing/2014/main" id="{797B0166-6DA4-7643-29DF-A9B383D57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117475"/>
            <a:ext cx="2635250" cy="1220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62" name="図 7">
            <a:extLst>
              <a:ext uri="{FF2B5EF4-FFF2-40B4-BE49-F238E27FC236}">
                <a16:creationId xmlns:a16="http://schemas.microsoft.com/office/drawing/2014/main" id="{B298AA37-9920-BFAD-2D20-609892248C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1400175"/>
            <a:ext cx="26352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図 8">
            <a:extLst>
              <a:ext uri="{FF2B5EF4-FFF2-40B4-BE49-F238E27FC236}">
                <a16:creationId xmlns:a16="http://schemas.microsoft.com/office/drawing/2014/main" id="{6A4A544B-A017-0E98-FBD9-65465DAB69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375" y="1384300"/>
            <a:ext cx="2667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図 9">
            <a:extLst>
              <a:ext uri="{FF2B5EF4-FFF2-40B4-BE49-F238E27FC236}">
                <a16:creationId xmlns:a16="http://schemas.microsoft.com/office/drawing/2014/main" id="{E912EEEC-8C96-1EA3-2834-1F81FBEC41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6200" y="1400175"/>
            <a:ext cx="26130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図 10">
            <a:extLst>
              <a:ext uri="{FF2B5EF4-FFF2-40B4-BE49-F238E27FC236}">
                <a16:creationId xmlns:a16="http://schemas.microsoft.com/office/drawing/2014/main" id="{A7359B14-DE18-B2E8-119A-3FA6F2F605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 y="2560638"/>
            <a:ext cx="266223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図 11">
            <a:extLst>
              <a:ext uri="{FF2B5EF4-FFF2-40B4-BE49-F238E27FC236}">
                <a16:creationId xmlns:a16="http://schemas.microsoft.com/office/drawing/2014/main" id="{C9B08D07-B891-357E-6736-C1A03DF3B9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0725" y="2571750"/>
            <a:ext cx="26622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図 12">
            <a:extLst>
              <a:ext uri="{FF2B5EF4-FFF2-40B4-BE49-F238E27FC236}">
                <a16:creationId xmlns:a16="http://schemas.microsoft.com/office/drawing/2014/main" id="{7438E638-37F3-2FA9-7B02-2D72808CC2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7788" y="3384550"/>
            <a:ext cx="261143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図 13">
            <a:extLst>
              <a:ext uri="{FF2B5EF4-FFF2-40B4-BE49-F238E27FC236}">
                <a16:creationId xmlns:a16="http://schemas.microsoft.com/office/drawing/2014/main" id="{521C8EF5-9AA1-F750-9571-EC92F2E036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25" y="4646613"/>
            <a:ext cx="26622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図 14">
            <a:extLst>
              <a:ext uri="{FF2B5EF4-FFF2-40B4-BE49-F238E27FC236}">
                <a16:creationId xmlns:a16="http://schemas.microsoft.com/office/drawing/2014/main" id="{6663188E-2513-1F75-9F7A-7B373E8420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0725" y="4645025"/>
            <a:ext cx="26701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図 15">
            <a:extLst>
              <a:ext uri="{FF2B5EF4-FFF2-40B4-BE49-F238E27FC236}">
                <a16:creationId xmlns:a16="http://schemas.microsoft.com/office/drawing/2014/main" id="{253386A0-9BBF-7155-93EE-47B9334838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8738" y="5378450"/>
            <a:ext cx="261143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a:extLst>
              <a:ext uri="{FF2B5EF4-FFF2-40B4-BE49-F238E27FC236}">
                <a16:creationId xmlns:a16="http://schemas.microsoft.com/office/drawing/2014/main" id="{9A82FA19-7EAA-EC8A-44EE-82DDFC61093B}"/>
              </a:ext>
            </a:extLst>
          </p:cNvPr>
          <p:cNvSpPr/>
          <p:nvPr/>
        </p:nvSpPr>
        <p:spPr>
          <a:xfrm>
            <a:off x="6415088" y="98425"/>
            <a:ext cx="2611437" cy="121126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6097" name="正方形/長方形 17">
            <a:extLst>
              <a:ext uri="{FF2B5EF4-FFF2-40B4-BE49-F238E27FC236}">
                <a16:creationId xmlns:a16="http://schemas.microsoft.com/office/drawing/2014/main" id="{46A3AB8B-70FF-7373-613F-8729F9E592C2}"/>
              </a:ext>
            </a:extLst>
          </p:cNvPr>
          <p:cNvSpPr>
            <a:spLocks noChangeArrowheads="1"/>
          </p:cNvSpPr>
          <p:nvPr/>
        </p:nvSpPr>
        <p:spPr bwMode="auto">
          <a:xfrm>
            <a:off x="98425" y="6648450"/>
            <a:ext cx="6465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800">
                <a:latin typeface="メイリオ" panose="020B0604030504040204" pitchFamily="50" charset="-128"/>
                <a:ea typeface="メイリオ" panose="020B0604030504040204" pitchFamily="50" charset="-128"/>
              </a:rPr>
              <a:t>出典：「北朝鮮による日本人拉致問題</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一日も早い帰国実現に向けて！</a:t>
            </a:r>
            <a:r>
              <a:rPr kumimoji="0" lang="en-US" altLang="ja-JP" sz="800">
                <a:latin typeface="メイリオ" panose="020B0604030504040204" pitchFamily="50" charset="-128"/>
                <a:ea typeface="メイリオ" panose="020B0604030504040204" pitchFamily="50" charset="-128"/>
              </a:rPr>
              <a:t>‐</a:t>
            </a:r>
            <a:r>
              <a:rPr kumimoji="0" lang="ja-JP" altLang="en-US" sz="800">
                <a:latin typeface="メイリオ" panose="020B0604030504040204" pitchFamily="50" charset="-128"/>
                <a:ea typeface="メイリオ" panose="020B0604030504040204" pitchFamily="50" charset="-128"/>
              </a:rPr>
              <a:t>」</a:t>
            </a:r>
            <a:r>
              <a:rPr kumimoji="0" lang="ja-JP" altLang="en-US" sz="600">
                <a:latin typeface="メイリオ" panose="020B0604030504040204" pitchFamily="50" charset="-128"/>
                <a:ea typeface="メイリオ" panose="020B0604030504040204" pitchFamily="50" charset="-128"/>
              </a:rPr>
              <a:t>（</a:t>
            </a:r>
            <a:r>
              <a:rPr kumimoji="0" lang="en-US" altLang="ja-JP" sz="600">
                <a:latin typeface="メイリオ" panose="020B0604030504040204" pitchFamily="50" charset="-128"/>
                <a:ea typeface="メイリオ" panose="020B0604030504040204" pitchFamily="50" charset="-128"/>
              </a:rPr>
              <a:t>https://www.rachi.go.jp/jp/shisei/keihatsu/pdf/202401pamphlet_jp.pdf</a:t>
            </a:r>
            <a:r>
              <a:rPr kumimoji="0" lang="ja-JP" altLang="en-US" sz="600">
                <a:latin typeface="メイリオ" panose="020B0604030504040204" pitchFamily="50" charset="-128"/>
                <a:ea typeface="メイリオ" panose="020B0604030504040204" pitchFamily="50" charset="-128"/>
              </a:rPr>
              <a:t>）</a:t>
            </a:r>
            <a:endParaRPr kumimoji="0" lang="en-US" altLang="ja-JP" sz="600">
              <a:latin typeface="メイリオ" panose="020B0604030504040204" pitchFamily="50" charset="-128"/>
              <a:ea typeface="メイリオ" panose="020B0604030504040204" pitchFamily="50" charset="-128"/>
            </a:endParaRPr>
          </a:p>
        </p:txBody>
      </p:sp>
      <p:sp>
        <p:nvSpPr>
          <p:cNvPr id="46098" name="正方形/長方形 8">
            <a:extLst>
              <a:ext uri="{FF2B5EF4-FFF2-40B4-BE49-F238E27FC236}">
                <a16:creationId xmlns:a16="http://schemas.microsoft.com/office/drawing/2014/main" id="{42675DF8-24F6-92C1-47DD-8658ABDA846C}"/>
              </a:ext>
            </a:extLst>
          </p:cNvPr>
          <p:cNvSpPr>
            <a:spLocks noChangeArrowheads="1"/>
          </p:cNvSpPr>
          <p:nvPr/>
        </p:nvSpPr>
        <p:spPr bwMode="auto">
          <a:xfrm>
            <a:off x="2784475" y="5957888"/>
            <a:ext cx="3900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en-US" altLang="ja-JP" sz="4000" b="1">
                <a:latin typeface="メイリオ" panose="020B0604030504040204" pitchFamily="50" charset="-128"/>
                <a:ea typeface="メイリオ" panose="020B0604030504040204" pitchFamily="50" charset="-128"/>
              </a:rPr>
              <a:t>17</a:t>
            </a:r>
            <a:r>
              <a:rPr kumimoji="0" lang="ja-JP" altLang="en-US" sz="4000" b="1">
                <a:latin typeface="メイリオ" panose="020B0604030504040204" pitchFamily="50" charset="-128"/>
                <a:ea typeface="メイリオ" panose="020B0604030504040204" pitchFamily="50" charset="-128"/>
              </a:rPr>
              <a:t>名 </a:t>
            </a:r>
            <a:r>
              <a:rPr kumimoji="0" lang="ja-JP" altLang="en-US" sz="1400" b="1">
                <a:latin typeface="メイリオ" panose="020B0604030504040204" pitchFamily="50" charset="-128"/>
                <a:ea typeface="メイリオ" panose="020B0604030504040204" pitchFamily="50" charset="-128"/>
              </a:rPr>
              <a:t>が拉致被害者として認定</a:t>
            </a:r>
            <a:endParaRPr kumimoji="0" lang="ja-JP" altLang="en-US" sz="1600">
              <a:latin typeface="メイリオ" panose="020B0604030504040204" pitchFamily="50" charset="-128"/>
              <a:ea typeface="メイリオ"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7">
            <a:extLst>
              <a:ext uri="{FF2B5EF4-FFF2-40B4-BE49-F238E27FC236}">
                <a16:creationId xmlns:a16="http://schemas.microsoft.com/office/drawing/2014/main" id="{7B71AEE3-10E4-B27F-83AF-DA1E72864423}"/>
              </a:ext>
            </a:extLst>
          </p:cNvPr>
          <p:cNvSpPr txBox="1">
            <a:spLocks noChangeArrowheads="1"/>
          </p:cNvSpPr>
          <p:nvPr/>
        </p:nvSpPr>
        <p:spPr bwMode="auto">
          <a:xfrm>
            <a:off x="0" y="3175"/>
            <a:ext cx="9144000" cy="658813"/>
          </a:xfrm>
          <a:prstGeom prst="rect">
            <a:avLst/>
          </a:prstGeom>
          <a:solidFill>
            <a:schemeClr val="accent5">
              <a:lumMod val="20000"/>
              <a:lumOff val="80000"/>
            </a:schemeClr>
          </a:solidFill>
          <a:ln w="9525">
            <a:no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20000"/>
              </a:lnSpc>
              <a:spcBef>
                <a:spcPct val="0"/>
              </a:spcBef>
              <a:buFontTx/>
              <a:buNone/>
              <a:defRPr/>
            </a:pPr>
            <a:r>
              <a:rPr lang="en-US" altLang="ja-JP" sz="3200" b="1" dirty="0">
                <a:latin typeface="メイリオ" panose="020B0604030504040204" pitchFamily="50" charset="-128"/>
                <a:ea typeface="メイリオ" panose="020B0604030504040204" pitchFamily="50" charset="-128"/>
              </a:rPr>
              <a:t>Ⅰ</a:t>
            </a:r>
            <a:r>
              <a:rPr lang="ja-JP" altLang="en-US" sz="3200" b="1" dirty="0">
                <a:latin typeface="メイリオ" panose="020B0604030504040204" pitchFamily="50" charset="-128"/>
                <a:ea typeface="メイリオ" panose="020B0604030504040204" pitchFamily="50" charset="-128"/>
              </a:rPr>
              <a:t> 拉致問題とは？</a:t>
            </a:r>
          </a:p>
        </p:txBody>
      </p:sp>
      <p:sp>
        <p:nvSpPr>
          <p:cNvPr id="48130" name="スライド番号プレースホルダー 3">
            <a:extLst>
              <a:ext uri="{FF2B5EF4-FFF2-40B4-BE49-F238E27FC236}">
                <a16:creationId xmlns:a16="http://schemas.microsoft.com/office/drawing/2014/main" id="{8E653C82-9901-ED25-20CF-C9FA15B1E9D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382BD44-09AF-4F93-809B-F1055D4DDCEA}"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8</a:t>
            </a:fld>
            <a:endParaRPr kumimoji="0" lang="ja-JP" altLang="en-US" sz="1200">
              <a:solidFill>
                <a:srgbClr val="898989"/>
              </a:solidFill>
              <a:latin typeface="Trebuchet MS" panose="020B0603020202020204" pitchFamily="34" charset="0"/>
            </a:endParaRPr>
          </a:p>
        </p:txBody>
      </p:sp>
      <p:pic>
        <p:nvPicPr>
          <p:cNvPr id="48131" name="Picture 8" descr="https://www.gov-online.go.jp/tokusyu/abduction/img/lead_img_sp.png">
            <a:extLst>
              <a:ext uri="{FF2B5EF4-FFF2-40B4-BE49-F238E27FC236}">
                <a16:creationId xmlns:a16="http://schemas.microsoft.com/office/drawing/2014/main" id="{7582AD3D-DC33-E208-DA9F-41D3CB694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674688"/>
            <a:ext cx="49371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C4BBDD47-42BE-C462-8931-2A9E4C5A9463}"/>
              </a:ext>
            </a:extLst>
          </p:cNvPr>
          <p:cNvSpPr/>
          <p:nvPr/>
        </p:nvSpPr>
        <p:spPr>
          <a:xfrm>
            <a:off x="5070475" y="82550"/>
            <a:ext cx="4076700" cy="392113"/>
          </a:xfrm>
          <a:prstGeom prst="rect">
            <a:avLst/>
          </a:prstGeom>
        </p:spPr>
        <p:txBody>
          <a:bodyPr>
            <a:spAutoFit/>
          </a:bodyPr>
          <a:lstStyle/>
          <a:p>
            <a:pPr>
              <a:defRPr/>
            </a:pPr>
            <a:r>
              <a:rPr lang="ja-JP" altLang="en-US" sz="1050" dirty="0">
                <a:latin typeface="メイリオ" panose="020B0604030504040204" pitchFamily="50" charset="-128"/>
                <a:ea typeface="メイリオ" panose="020B0604030504040204" pitchFamily="50" charset="-128"/>
              </a:rPr>
              <a:t>出典：政府広報オンライン</a:t>
            </a:r>
            <a:endParaRPr lang="en-US" altLang="ja-JP" sz="1050" dirty="0">
              <a:latin typeface="メイリオ" panose="020B0604030504040204" pitchFamily="50" charset="-128"/>
              <a:ea typeface="メイリオ" panose="020B0604030504040204" pitchFamily="50" charset="-128"/>
            </a:endParaRPr>
          </a:p>
          <a:p>
            <a:pPr algn="r">
              <a:defRPr/>
            </a:pP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https://www.gov-online.go.jp/tokusyu/abduction/</a:t>
            </a:r>
            <a:r>
              <a:rPr lang="ja-JP" altLang="en-US"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
        <p:nvSpPr>
          <p:cNvPr id="49158" name="正方形/長方形 8">
            <a:extLst>
              <a:ext uri="{FF2B5EF4-FFF2-40B4-BE49-F238E27FC236}">
                <a16:creationId xmlns:a16="http://schemas.microsoft.com/office/drawing/2014/main" id="{447461FF-9D2E-10F9-C6EB-8C7966295D27}"/>
              </a:ext>
            </a:extLst>
          </p:cNvPr>
          <p:cNvSpPr>
            <a:spLocks noChangeArrowheads="1"/>
          </p:cNvSpPr>
          <p:nvPr/>
        </p:nvSpPr>
        <p:spPr bwMode="auto">
          <a:xfrm>
            <a:off x="633413" y="4308475"/>
            <a:ext cx="8077200" cy="2235200"/>
          </a:xfrm>
          <a:prstGeom prst="rect">
            <a:avLst/>
          </a:prstGeom>
          <a:solidFill>
            <a:schemeClr val="accent4">
              <a:lumMod val="20000"/>
              <a:lumOff val="80000"/>
            </a:schemeClr>
          </a:solidFill>
          <a:ln w="50800">
            <a:solidFill>
              <a:schemeClr val="accent4">
                <a:lumMod val="60000"/>
                <a:lumOff val="40000"/>
              </a:schemeClr>
            </a:solid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200000"/>
              </a:lnSpc>
              <a:spcBef>
                <a:spcPct val="0"/>
              </a:spcBef>
              <a:buFontTx/>
              <a:buNone/>
              <a:defRPr/>
            </a:pPr>
            <a:r>
              <a:rPr kumimoji="0" lang="ja-JP" altLang="en-US" sz="3200" b="1" dirty="0">
                <a:ln w="19050">
                  <a:noFill/>
                </a:ln>
                <a:latin typeface="メイリオ" panose="020B0604030504040204" pitchFamily="50" charset="-128"/>
                <a:ea typeface="メイリオ" panose="020B0604030504040204" pitchFamily="50" charset="-128"/>
              </a:rPr>
              <a:t>北朝鮮による拉致の可能性を排除できない　</a:t>
            </a:r>
            <a:endParaRPr kumimoji="0" lang="en-US" altLang="ja-JP" sz="3200" b="1" dirty="0">
              <a:ln w="19050">
                <a:noFill/>
              </a:ln>
              <a:latin typeface="メイリオ" panose="020B0604030504040204" pitchFamily="50" charset="-128"/>
              <a:ea typeface="メイリオ" panose="020B0604030504040204" pitchFamily="50" charset="-128"/>
            </a:endParaRPr>
          </a:p>
          <a:p>
            <a:pPr>
              <a:lnSpc>
                <a:spcPct val="120000"/>
              </a:lnSpc>
              <a:spcBef>
                <a:spcPct val="0"/>
              </a:spcBef>
              <a:buFontTx/>
              <a:buNone/>
              <a:defRPr/>
            </a:pPr>
            <a:endParaRPr kumimoji="0" lang="en-US" altLang="ja-JP" sz="3200" b="1" dirty="0">
              <a:ln w="19050">
                <a:noFill/>
              </a:ln>
              <a:latin typeface="メイリオ" panose="020B0604030504040204" pitchFamily="50" charset="-128"/>
              <a:ea typeface="メイリオ" panose="020B0604030504040204" pitchFamily="50" charset="-128"/>
            </a:endParaRPr>
          </a:p>
          <a:p>
            <a:pPr>
              <a:lnSpc>
                <a:spcPct val="120000"/>
              </a:lnSpc>
              <a:spcBef>
                <a:spcPct val="0"/>
              </a:spcBef>
              <a:buFontTx/>
              <a:buNone/>
              <a:defRPr/>
            </a:pPr>
            <a:r>
              <a:rPr kumimoji="0" lang="ja-JP" altLang="en-US" sz="3200" b="1" dirty="0">
                <a:ln w="19050">
                  <a:noFill/>
                </a:ln>
                <a:latin typeface="メイリオ" panose="020B0604030504040204" pitchFamily="50" charset="-128"/>
                <a:ea typeface="メイリオ" panose="020B0604030504040204" pitchFamily="50" charset="-128"/>
              </a:rPr>
              <a:t>　行方不明者が全国で</a:t>
            </a:r>
            <a:endParaRPr kumimoji="0" lang="ja-JP" altLang="en-US" sz="3200" b="1" dirty="0">
              <a:ln w="19050">
                <a:solidFill>
                  <a:schemeClr val="bg1"/>
                </a:solidFill>
              </a:ln>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5770E4F5-6256-A07B-81D4-F8513030E240}"/>
              </a:ext>
            </a:extLst>
          </p:cNvPr>
          <p:cNvSpPr txBox="1"/>
          <p:nvPr/>
        </p:nvSpPr>
        <p:spPr>
          <a:xfrm>
            <a:off x="5157065" y="5367542"/>
            <a:ext cx="3195355" cy="1323439"/>
          </a:xfrm>
          <a:prstGeom prst="rect">
            <a:avLst/>
          </a:prstGeom>
          <a:noFill/>
        </p:spPr>
        <p:txBody>
          <a:bodyPr>
            <a:spAutoFit/>
          </a:bodyPr>
          <a:lstStyle/>
          <a:p>
            <a:pPr>
              <a:defRPr/>
            </a:pPr>
            <a:r>
              <a:rPr lang="en-US" altLang="ja-JP" sz="8000" b="1" dirty="0">
                <a:ln w="19050">
                  <a:solidFill>
                    <a:schemeClr val="bg1"/>
                  </a:solidFill>
                </a:ln>
                <a:solidFill>
                  <a:srgbClr val="FF0000"/>
                </a:solidFill>
                <a:latin typeface="メイリオ" panose="020B0604030504040204" pitchFamily="50" charset="-128"/>
                <a:ea typeface="メイリオ" panose="020B0604030504040204" pitchFamily="50" charset="-128"/>
              </a:rPr>
              <a:t>87</a:t>
            </a:r>
            <a:r>
              <a:rPr lang="ja-JP" altLang="en-US" sz="8000" b="1" dirty="0">
                <a:ln w="19050">
                  <a:solidFill>
                    <a:schemeClr val="bg1"/>
                  </a:solidFill>
                </a:ln>
                <a:solidFill>
                  <a:srgbClr val="FF0000"/>
                </a:solidFill>
                <a:latin typeface="メイリオ" panose="020B0604030504040204" pitchFamily="50" charset="-128"/>
                <a:ea typeface="メイリオ" panose="020B0604030504040204" pitchFamily="50" charset="-128"/>
              </a:rPr>
              <a:t>１</a:t>
            </a:r>
            <a:r>
              <a:rPr lang="ja-JP" altLang="en-US" sz="4000" b="1" dirty="0">
                <a:ln w="19050">
                  <a:solidFill>
                    <a:schemeClr val="bg1"/>
                  </a:solidFill>
                </a:ln>
                <a:solidFill>
                  <a:srgbClr val="FF0000"/>
                </a:solidFill>
                <a:latin typeface="メイリオ" panose="020B0604030504040204" pitchFamily="50" charset="-128"/>
                <a:ea typeface="メイリオ" panose="020B0604030504040204" pitchFamily="50" charset="-128"/>
              </a:rPr>
              <a:t>人</a:t>
            </a:r>
            <a:endParaRPr lang="ja-JP" altLang="en-US" sz="6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E1F2"/>
        </a:solidFill>
        <a:effectLst/>
      </p:bgPr>
    </p:bg>
    <p:spTree>
      <p:nvGrpSpPr>
        <p:cNvPr id="1" name=""/>
        <p:cNvGrpSpPr/>
        <p:nvPr/>
      </p:nvGrpSpPr>
      <p:grpSpPr>
        <a:xfrm>
          <a:off x="0" y="0"/>
          <a:ext cx="0" cy="0"/>
          <a:chOff x="0" y="0"/>
          <a:chExt cx="0" cy="0"/>
        </a:xfrm>
      </p:grpSpPr>
      <p:sp>
        <p:nvSpPr>
          <p:cNvPr id="50178" name="スライド番号プレースホルダー 3">
            <a:extLst>
              <a:ext uri="{FF2B5EF4-FFF2-40B4-BE49-F238E27FC236}">
                <a16:creationId xmlns:a16="http://schemas.microsoft.com/office/drawing/2014/main" id="{B3B0870B-6317-E9C3-73C3-11D9C6F460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449BCCCD-5A18-4EAC-B003-E0FD07D96840}" type="slidenum">
              <a:rPr kumimoji="0" lang="ja-JP" altLang="en-US" sz="1200" smtClean="0">
                <a:solidFill>
                  <a:srgbClr val="898989"/>
                </a:solidFill>
                <a:latin typeface="Trebuchet MS" panose="020B0603020202020204" pitchFamily="34" charset="0"/>
              </a:rPr>
              <a:pPr>
                <a:lnSpc>
                  <a:spcPct val="100000"/>
                </a:lnSpc>
                <a:spcBef>
                  <a:spcPct val="0"/>
                </a:spcBef>
                <a:buFontTx/>
                <a:buNone/>
              </a:pPr>
              <a:t>9</a:t>
            </a:fld>
            <a:endParaRPr kumimoji="0" lang="ja-JP" altLang="en-US" sz="1200">
              <a:solidFill>
                <a:srgbClr val="898989"/>
              </a:solidFill>
              <a:latin typeface="Trebuchet MS" panose="020B0603020202020204" pitchFamily="34" charset="0"/>
            </a:endParaRPr>
          </a:p>
        </p:txBody>
      </p:sp>
      <p:sp>
        <p:nvSpPr>
          <p:cNvPr id="7" name="テキスト ボックス 6">
            <a:extLst>
              <a:ext uri="{FF2B5EF4-FFF2-40B4-BE49-F238E27FC236}">
                <a16:creationId xmlns:a16="http://schemas.microsoft.com/office/drawing/2014/main" id="{06AC1339-556F-1212-9FFE-8177EC9EE151}"/>
              </a:ext>
            </a:extLst>
          </p:cNvPr>
          <p:cNvSpPr txBox="1"/>
          <p:nvPr/>
        </p:nvSpPr>
        <p:spPr>
          <a:xfrm>
            <a:off x="0" y="1195388"/>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a:spAutoFit/>
          </a:bodyPr>
          <a:lstStyle/>
          <a:p>
            <a:pPr algn="ctr">
              <a:lnSpc>
                <a:spcPct val="120000"/>
              </a:lnSpc>
              <a:defRPr/>
            </a:pPr>
            <a:r>
              <a:rPr kumimoji="1" lang="en-US" altLang="ja-JP" sz="3600" b="1" dirty="0">
                <a:solidFill>
                  <a:schemeClr val="tx1"/>
                </a:solidFill>
                <a:latin typeface="メイリオ" panose="020B0604030504040204" pitchFamily="50" charset="-128"/>
                <a:ea typeface="メイリオ" panose="020B0604030504040204" pitchFamily="50" charset="-128"/>
              </a:rPr>
              <a:t>Ⅱ</a:t>
            </a:r>
            <a:r>
              <a:rPr kumimoji="1" lang="ja-JP" altLang="en-US" sz="3600" b="1" dirty="0">
                <a:solidFill>
                  <a:schemeClr val="tx1"/>
                </a:solidFill>
                <a:latin typeface="メイリオ" panose="020B0604030504040204" pitchFamily="50" charset="-128"/>
                <a:ea typeface="メイリオ" panose="020B0604030504040204" pitchFamily="50" charset="-128"/>
              </a:rPr>
              <a:t> 拉致問題の経緯</a:t>
            </a:r>
            <a:endParaRPr kumimoji="1" lang="en-US" altLang="ja-JP" sz="3600" b="1"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theme/theme1.xml><?xml version="1.0" encoding="utf-8"?>
<a:theme xmlns:a="http://schemas.openxmlformats.org/drawingml/2006/main" name="1_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18230</TotalTime>
  <Words>5453</Words>
  <Application>Microsoft Office PowerPoint</Application>
  <PresentationFormat>画面に合わせる (4:3)</PresentationFormat>
  <Paragraphs>533</Paragraphs>
  <Slides>38</Slides>
  <Notes>38</Notes>
  <HiddenSlides>0</HiddenSlides>
  <MMClips>1</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38</vt:i4>
      </vt:variant>
    </vt:vector>
  </HeadingPairs>
  <TitlesOfParts>
    <vt:vector size="51" baseType="lpstr">
      <vt:lpstr>BIZ UDPゴシック</vt:lpstr>
      <vt:lpstr>HGP創英角ｺﾞｼｯｸUB</vt:lpstr>
      <vt:lpstr>ＭＳ ゴシック</vt:lpstr>
      <vt:lpstr>UD デジタル 教科書体 N-B</vt:lpstr>
      <vt:lpstr>メイリオ</vt:lpstr>
      <vt:lpstr>Arial</vt:lpstr>
      <vt:lpstr>Calibri</vt:lpstr>
      <vt:lpstr>Calibri Light</vt:lpstr>
      <vt:lpstr>Trebuchet MS</vt:lpstr>
      <vt:lpstr>Wingdings</vt:lpstr>
      <vt:lpstr>Wingdings 3</vt:lpstr>
      <vt:lpstr>1_ファセット</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埼玉県</dc:creator>
  <cp:lastModifiedBy>黒瀬 玲二（人権教育課）</cp:lastModifiedBy>
  <cp:revision>1160</cp:revision>
  <cp:lastPrinted>2025-10-01T02:38:24Z</cp:lastPrinted>
  <dcterms:created xsi:type="dcterms:W3CDTF">2016-09-21T03:04:23Z</dcterms:created>
  <dcterms:modified xsi:type="dcterms:W3CDTF">2025-10-27T05:31:37Z</dcterms:modified>
</cp:coreProperties>
</file>